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</p:sldMasterIdLst>
  <p:notesMasterIdLst>
    <p:notesMasterId r:id="rId48"/>
  </p:notesMasterIdLst>
  <p:handoutMasterIdLst>
    <p:handoutMasterId r:id="rId49"/>
  </p:handoutMasterIdLst>
  <p:sldIdLst>
    <p:sldId id="449" r:id="rId4"/>
    <p:sldId id="450" r:id="rId5"/>
    <p:sldId id="451" r:id="rId6"/>
    <p:sldId id="452" r:id="rId7"/>
    <p:sldId id="453" r:id="rId8"/>
    <p:sldId id="454" r:id="rId9"/>
    <p:sldId id="455" r:id="rId10"/>
    <p:sldId id="456" r:id="rId11"/>
    <p:sldId id="457" r:id="rId12"/>
    <p:sldId id="458" r:id="rId13"/>
    <p:sldId id="459" r:id="rId14"/>
    <p:sldId id="460" r:id="rId15"/>
    <p:sldId id="461" r:id="rId16"/>
    <p:sldId id="462" r:id="rId17"/>
    <p:sldId id="463" r:id="rId18"/>
    <p:sldId id="464" r:id="rId19"/>
    <p:sldId id="465" r:id="rId20"/>
    <p:sldId id="466" r:id="rId21"/>
    <p:sldId id="467" r:id="rId22"/>
    <p:sldId id="468" r:id="rId23"/>
    <p:sldId id="470" r:id="rId24"/>
    <p:sldId id="471" r:id="rId25"/>
    <p:sldId id="472" r:id="rId26"/>
    <p:sldId id="473" r:id="rId27"/>
    <p:sldId id="475" r:id="rId28"/>
    <p:sldId id="476" r:id="rId29"/>
    <p:sldId id="477" r:id="rId30"/>
    <p:sldId id="478" r:id="rId31"/>
    <p:sldId id="479" r:id="rId32"/>
    <p:sldId id="480" r:id="rId33"/>
    <p:sldId id="481" r:id="rId34"/>
    <p:sldId id="482" r:id="rId35"/>
    <p:sldId id="483" r:id="rId36"/>
    <p:sldId id="484" r:id="rId37"/>
    <p:sldId id="485" r:id="rId38"/>
    <p:sldId id="487" r:id="rId39"/>
    <p:sldId id="488" r:id="rId40"/>
    <p:sldId id="489" r:id="rId41"/>
    <p:sldId id="491" r:id="rId42"/>
    <p:sldId id="494" r:id="rId43"/>
    <p:sldId id="497" r:id="rId44"/>
    <p:sldId id="498" r:id="rId45"/>
    <p:sldId id="499" r:id="rId46"/>
    <p:sldId id="500" r:id="rId47"/>
  </p:sldIdLst>
  <p:sldSz cx="9144000" cy="5143500"/>
  <p:notesSz cx="6858000" cy="9144000"/>
  <p:custDataLst>
    <p:tags r:id="rId53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480" autoAdjust="0"/>
    <p:restoredTop sz="96370" autoAdjust="0"/>
  </p:normalViewPr>
  <p:slideViewPr>
    <p:cSldViewPr>
      <p:cViewPr varScale="1">
        <p:scale>
          <a:sx n="138" d="100"/>
          <a:sy n="138" d="100"/>
        </p:scale>
        <p:origin x="0" y="0"/>
      </p:cViewPr>
      <p:guideLst/>
    </p:cSldViewPr>
  </p:slideViewPr>
  <p:notesViewPr>
    <p:cSldViewPr>
      <p:cViewPr varScale="1"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3" Type="http://schemas.openxmlformats.org/officeDocument/2006/relationships/tags" Target="tags/tag1.xml"/><Relationship Id="rId52" Type="http://schemas.openxmlformats.org/officeDocument/2006/relationships/tableStyles" Target="tableStyles.xml"/><Relationship Id="rId51" Type="http://schemas.openxmlformats.org/officeDocument/2006/relationships/viewProps" Target="viewProps.xml"/><Relationship Id="rId50" Type="http://schemas.openxmlformats.org/officeDocument/2006/relationships/presProps" Target="presProps.xml"/><Relationship Id="rId5" Type="http://schemas.openxmlformats.org/officeDocument/2006/relationships/slide" Target="slides/slide2.xml"/><Relationship Id="rId49" Type="http://schemas.openxmlformats.org/officeDocument/2006/relationships/handoutMaster" Target="handoutMasters/handoutMaster1.xml"/><Relationship Id="rId48" Type="http://schemas.openxmlformats.org/officeDocument/2006/relationships/notesMaster" Target="notesMasters/notesMaster1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2" name="页眉占位符 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5123" name="日期占位符 2"/>
          <p:cNvSpPr>
            <a:spLocks noGrp="1"/>
          </p:cNvSpPr>
          <p:nvPr>
            <p:ph type="dt" sz="quarter" idx="9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C1CF4A8C-9F05-4EB4-BB2C-32F06D4FA0D0}" type="datetime1">
              <a:rPr lang="zh-CN" altLang="en-US" sz="1200"/>
            </a:fld>
            <a:endParaRPr lang="zh-CN" altLang="en-US" sz="1200"/>
          </a:p>
        </p:txBody>
      </p:sp>
      <p:sp>
        <p:nvSpPr>
          <p:cNvPr id="5124" name="页脚占位符 3"/>
          <p:cNvSpPr>
            <a:spLocks noGrp="1"/>
          </p:cNvSpPr>
          <p:nvPr>
            <p:ph type="ftr" sz="quarter" idx="19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5125" name="灯片编号占位符 4"/>
          <p:cNvSpPr>
            <a:spLocks noGrp="1"/>
          </p:cNvSpPr>
          <p:nvPr>
            <p:ph type="sldNum" sz="quarter" idx="29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wrap="square" lIns="91440" tIns="45720" rIns="91440" bIns="45720" numCol="1" anchor="b" anchorCtr="0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63EE3D6C-A163-44E6-96C1-36C68AECA4F1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146" name="页眉占位符 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hangingPunct="1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6147" name="日期占位符 2"/>
          <p:cNvSpPr>
            <a:spLocks noGrp="1"/>
          </p:cNvSpPr>
          <p:nvPr>
            <p:ph type="dt" idx="9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3A05047D-4B74-4720-8B11-33167A8905D7}" type="datetime1">
              <a:rPr lang="zh-CN" altLang="en-US" sz="1200"/>
            </a:fld>
            <a:endParaRPr lang="zh-CN" altLang="en-US" sz="1200"/>
          </a:p>
        </p:txBody>
      </p:sp>
      <p:sp>
        <p:nvSpPr>
          <p:cNvPr id="6148" name="幻灯片图像占位符 3"/>
          <p:cNvSpPr>
            <a:spLocks noGrp="1" noRot="1" noChangeAspect="1"/>
          </p:cNvSpPr>
          <p:nvPr>
            <p:ph type="sldImg" idx="19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6149" name="备注占位符 4"/>
          <p:cNvSpPr>
            <a:spLocks noGrp="1"/>
          </p:cNvSpPr>
          <p:nvPr>
            <p:ph type="body" sz="quarter" idx="29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r>
              <a:t>单击此处编辑母版文本样式</a:t>
            </a:r>
          </a:p>
          <a:p>
            <a:pPr marL="457200" lvl="1" indent="0" defTabSz="914400"/>
            <a:r>
              <a:t>第二级</a:t>
            </a:r>
          </a:p>
          <a:p>
            <a:pPr marL="914400" lvl="2" indent="0" defTabSz="914400"/>
            <a:r>
              <a:t>第三级</a:t>
            </a:r>
          </a:p>
          <a:p>
            <a:pPr marL="1371600" lvl="3" indent="0" defTabSz="914400"/>
            <a:r>
              <a:t>第四级</a:t>
            </a:r>
          </a:p>
          <a:p>
            <a:pPr marL="1828800" lvl="4" indent="0" defTabSz="914400"/>
            <a:r>
              <a:t>第五级</a:t>
            </a:r>
          </a:p>
        </p:txBody>
      </p:sp>
      <p:sp>
        <p:nvSpPr>
          <p:cNvPr id="6150" name="页脚占位符 5"/>
          <p:cNvSpPr>
            <a:spLocks noGrp="1"/>
          </p:cNvSpPr>
          <p:nvPr>
            <p:ph type="ftr" sz="quarter" idx="39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6151" name="灯片编号占位符 6"/>
          <p:cNvSpPr>
            <a:spLocks noGrp="1"/>
          </p:cNvSpPr>
          <p:nvPr>
            <p:ph type="sldNum" sz="quarter" idx="49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40" tIns="45720" rIns="91440" bIns="45720" numCol="1" anchor="b" anchorCtr="0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34FB6CFD-568E-4D62-BA50-33C4C277F16A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图片 2"/>
          <p:cNvPicPr>
            <a:picLocks noChangeAspect="1"/>
          </p:cNvPicPr>
          <p:nvPr/>
        </p:nvPicPr>
        <p:blipFill>
          <a:blip r:embed="rId2"/>
          <a:srcRect l="16440" r="2289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051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7950" y="-92075"/>
            <a:ext cx="9228138" cy="53276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4" name="图片 2"/>
          <p:cNvPicPr>
            <a:picLocks noChangeAspect="1"/>
          </p:cNvPicPr>
          <p:nvPr/>
        </p:nvPicPr>
        <p:blipFill>
          <a:blip r:embed="rId2"/>
          <a:srcRect l="16440" r="2289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075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7950" y="-92075"/>
            <a:ext cx="9228138" cy="53276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076" name="五边形 4"/>
          <p:cNvSpPr/>
          <p:nvPr/>
        </p:nvSpPr>
        <p:spPr>
          <a:xfrm>
            <a:off x="0" y="123825"/>
            <a:ext cx="2268538" cy="596900"/>
          </a:xfrm>
          <a:prstGeom prst="homePlate">
            <a:avLst>
              <a:gd name="adj" fmla="val 49988"/>
            </a:avLst>
          </a:prstGeom>
          <a:solidFill>
            <a:srgbClr val="FFC000"/>
          </a:solidFill>
          <a:ln w="25400">
            <a:noFill/>
            <a:miter lim="800000"/>
          </a:ln>
          <a:effectLst>
            <a:outerShdw blurRad="50800" dist="38100" dir="2700000" algn="tl">
              <a:srgbClr val="000000">
                <a:alpha val="39999"/>
              </a:srgbClr>
            </a:outerShdw>
          </a:effectLst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 sz="180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4098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925" y="233363"/>
            <a:ext cx="8312150" cy="46767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099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588"/>
            <a:ext cx="9144000" cy="51403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2.jpeg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4400" kern="12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cs typeface="+mj-cs"/>
        </a:defRPr>
      </a:lvl1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slide" Target="slide17.xml"/><Relationship Id="rId3" Type="http://schemas.openxmlformats.org/officeDocument/2006/relationships/slide" Target="slide2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microsoft.com/office/2007/relationships/media" Target="file:///\\dz121\&#19978;&#35838;&#35838;&#20214;&#27719;&#24635;\&#19978;&#35838;&#35838;&#20214;&#12304;&#24453;&#26657;&#23545;&#12305;\&#20154;&#20845;&#35821;&#19978;&#12304;&#26032;&#25945;&#26696;&#29256;&#12305;\&#31532;&#20116;&#21333;&#20803;\16%20&#30460;&#12304;&#25945;&#26696;&#21305;&#37197;&#29256;&#12305;&#25512;&#33616;&#10084;\&#31735;.mp4" TargetMode="External"/><Relationship Id="rId1" Type="http://schemas.openxmlformats.org/officeDocument/2006/relationships/video" Target="file:///\\dz121\&#19978;&#35838;&#35838;&#20214;&#27719;&#24635;\&#19978;&#35838;&#35838;&#20214;&#12304;&#24453;&#26657;&#23545;&#12305;\&#20154;&#20845;&#35821;&#19978;&#12304;&#26032;&#25945;&#26696;&#29256;&#12305;\&#31532;&#20116;&#21333;&#20803;\16%20&#30460;&#12304;&#25945;&#26696;&#21305;&#37197;&#29256;&#12305;&#25512;&#33616;&#10084;\&#31735;.mp4" TargetMode="Externa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microsoft.com/office/2007/relationships/media" Target="file:///\\dz121\&#19978;&#35838;&#35838;&#20214;&#27719;&#24635;\&#19978;&#35838;&#35838;&#20214;&#12304;&#24453;&#26657;&#23545;&#12305;\&#20154;&#20845;&#35821;&#19978;&#12304;&#26032;&#25945;&#26696;&#29256;&#12305;\&#31532;&#20116;&#21333;&#20803;\16%20&#30460;&#12304;&#25945;&#26696;&#21305;&#37197;&#29256;&#12305;&#25512;&#33616;&#10084;\&#37233;.mp4" TargetMode="External"/><Relationship Id="rId1" Type="http://schemas.openxmlformats.org/officeDocument/2006/relationships/video" Target="file:///\\dz121\&#19978;&#35838;&#35838;&#20214;&#27719;&#24635;\&#19978;&#35838;&#35838;&#20214;&#12304;&#24453;&#26657;&#23545;&#12305;\&#20154;&#20845;&#35821;&#19978;&#12304;&#26032;&#25945;&#26696;&#29256;&#12305;\&#31532;&#20116;&#21333;&#20803;\16%20&#30460;&#12304;&#25945;&#26696;&#21305;&#37197;&#29256;&#12305;&#25512;&#33616;&#10084;\&#37233;.mp4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audio" Target="NULL" TargetMode="External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microsoft.com/office/2007/relationships/media" Target="file:///\\dz121\&#19978;&#35838;&#35838;&#20214;&#27719;&#24635;\&#19978;&#35838;&#35838;&#20214;&#12304;&#24453;&#26657;&#23545;&#12305;\&#20154;&#20845;&#35821;&#19978;&#12304;&#26032;&#25945;&#26696;&#29256;&#12305;\&#31532;&#20116;&#21333;&#20803;\16%20&#30460;&#12304;&#25945;&#26696;&#21305;&#37197;&#29256;&#12305;&#25512;&#33616;&#10084;\&#21767;.mp4" TargetMode="External"/><Relationship Id="rId4" Type="http://schemas.openxmlformats.org/officeDocument/2006/relationships/video" Target="file:///\\dz121\&#19978;&#35838;&#35838;&#20214;&#27719;&#24635;\&#19978;&#35838;&#35838;&#20214;&#12304;&#24453;&#26657;&#23545;&#12305;\&#20154;&#20845;&#35821;&#19978;&#12304;&#26032;&#25945;&#26696;&#29256;&#12305;\&#31532;&#20116;&#21333;&#20803;\16%20&#30460;&#12304;&#25945;&#26696;&#21305;&#37197;&#29256;&#12305;&#25512;&#33616;&#10084;\&#21767;.mp4" TargetMode="External"/><Relationship Id="rId3" Type="http://schemas.openxmlformats.org/officeDocument/2006/relationships/image" Target="../media/image18.png"/><Relationship Id="rId2" Type="http://schemas.microsoft.com/office/2007/relationships/media" Target="file:///\\dz121\&#19978;&#35838;&#35838;&#20214;&#27719;&#24635;\&#19978;&#35838;&#35838;&#20214;&#12304;&#24453;&#26657;&#23545;&#12305;\&#20154;&#20845;&#35821;&#19978;&#12304;&#26032;&#25945;&#26696;&#29256;&#12305;\&#31532;&#20116;&#21333;&#20803;\16%20&#30460;&#12304;&#25945;&#26696;&#21305;&#37197;&#29256;&#12305;&#25512;&#33616;&#10084;\&#30127;.mp4" TargetMode="External"/><Relationship Id="rId1" Type="http://schemas.openxmlformats.org/officeDocument/2006/relationships/video" Target="file:///\\dz121\&#19978;&#35838;&#35838;&#20214;&#27719;&#24635;\&#19978;&#35838;&#35838;&#20214;&#12304;&#24453;&#26657;&#23545;&#12305;\&#20154;&#20845;&#35821;&#19978;&#12304;&#26032;&#25945;&#26696;&#29256;&#12305;\&#31532;&#20116;&#21333;&#20803;\16%20&#30460;&#12304;&#25945;&#26696;&#21305;&#37197;&#29256;&#12305;&#25512;&#33616;&#10084;\&#30127;.mp4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7170" name="图片 5"/>
          <p:cNvPicPr>
            <a:picLocks noChangeAspect="1"/>
          </p:cNvPicPr>
          <p:nvPr/>
        </p:nvPicPr>
        <p:blipFill>
          <a:blip r:embed="rId2"/>
          <a:srcRect l="53904" r="6178"/>
          <a:stretch>
            <a:fillRect/>
          </a:stretch>
        </p:blipFill>
        <p:spPr>
          <a:xfrm>
            <a:off x="827088" y="123825"/>
            <a:ext cx="2300287" cy="4619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7171" name="椭圆 4"/>
          <p:cNvSpPr/>
          <p:nvPr/>
        </p:nvSpPr>
        <p:spPr>
          <a:xfrm>
            <a:off x="3276600" y="2355850"/>
            <a:ext cx="719138" cy="719138"/>
          </a:xfrm>
          <a:prstGeom prst="ellipse">
            <a:avLst/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3399"/>
              </a:solidFill>
            </a:endParaRPr>
          </a:p>
        </p:txBody>
      </p:sp>
      <p:sp>
        <p:nvSpPr>
          <p:cNvPr id="7172" name="标题 1"/>
          <p:cNvSpPr txBox="1"/>
          <p:nvPr/>
        </p:nvSpPr>
        <p:spPr>
          <a:xfrm>
            <a:off x="2644775" y="2297113"/>
            <a:ext cx="2701925" cy="777875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buFont typeface="Arial" panose="020B0604020202020204" pitchFamily="34" charset="0"/>
            </a:pPr>
            <a:r>
              <a:rPr lang="en-US" altLang="zh-CN" sz="4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</a:t>
            </a:r>
            <a:r>
              <a:rPr lang="en-US" altLang="zh-CN" sz="4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盼</a:t>
            </a:r>
            <a:endParaRPr lang="zh-CN" altLang="en-US" sz="4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73" name="标题 1">
            <a:hlinkClick r:id="rId3" action="ppaction://hlinksldjump"/>
          </p:cNvPr>
          <p:cNvSpPr txBox="1"/>
          <p:nvPr/>
        </p:nvSpPr>
        <p:spPr>
          <a:xfrm>
            <a:off x="811213" y="3795713"/>
            <a:ext cx="2701925" cy="777875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buFont typeface="Arial" panose="020B0604020202020204" pitchFamily="34" charset="0"/>
            </a:pPr>
            <a:r>
              <a:rPr lang="zh-CN" altLang="en-US" sz="4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4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4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4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74" name="标题 1">
            <a:hlinkClick r:id="rId4" action="ppaction://hlinksldjump"/>
          </p:cNvPr>
          <p:cNvSpPr txBox="1"/>
          <p:nvPr/>
        </p:nvSpPr>
        <p:spPr>
          <a:xfrm>
            <a:off x="3995738" y="3795713"/>
            <a:ext cx="2701925" cy="777875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buFont typeface="Arial" panose="020B0604020202020204" pitchFamily="34" charset="0"/>
            </a:pPr>
            <a:r>
              <a:rPr lang="zh-CN" altLang="en-US" sz="4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4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4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4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5" name="篷.mp4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619250" y="1382713"/>
            <a:ext cx="1955800" cy="19288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6386" name="文本框 3"/>
          <p:cNvSpPr txBox="1"/>
          <p:nvPr/>
        </p:nvSpPr>
        <p:spPr>
          <a:xfrm>
            <a:off x="1619250" y="3579813"/>
            <a:ext cx="5543550" cy="6429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上下结构，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⺮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要写得宽。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387" name="文本框 4"/>
          <p:cNvSpPr txBox="1"/>
          <p:nvPr/>
        </p:nvSpPr>
        <p:spPr>
          <a:xfrm>
            <a:off x="6213475" y="1131888"/>
            <a:ext cx="1871663" cy="20669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11500" b="1">
                <a:latin typeface="楷体" panose="02010609060101010101" pitchFamily="49" charset="-122"/>
                <a:ea typeface="楷体" panose="02010609060101010101" pitchFamily="49" charset="-122"/>
              </a:rPr>
              <a:t>蓬</a:t>
            </a:r>
            <a:endParaRPr lang="zh-CN" altLang="en-US" sz="115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6388" name="直接箭头连接符 6"/>
          <p:cNvCxnSpPr/>
          <p:nvPr/>
        </p:nvCxnSpPr>
        <p:spPr>
          <a:xfrm>
            <a:off x="3833813" y="2682875"/>
            <a:ext cx="2217737" cy="0"/>
          </a:xfrm>
          <a:prstGeom prst="straightConnector1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89" name="文本框 7"/>
          <p:cNvSpPr txBox="1"/>
          <p:nvPr/>
        </p:nvSpPr>
        <p:spPr>
          <a:xfrm>
            <a:off x="4335463" y="1958975"/>
            <a:ext cx="1512887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形近字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720" fill="hold"/>
                                        <p:tgtEl>
                                          <p:spTgt spid="1638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3" fill="hold" display="0">
                  <p:stCondLst>
                    <p:cond delay="indefinite"/>
                  </p:stCondLst>
                </p:cTn>
                <p:tgtEl>
                  <p:spTgt spid="16385"/>
                </p:tgtEl>
              </p:cMediaNode>
            </p:video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63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8" dur="1" fill="hold"/>
                                        <p:tgtEl>
                                          <p:spTgt spid="1638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85"/>
                  </p:tgtEl>
                </p:cond>
              </p:nextCondLst>
            </p:seq>
          </p:childTnLst>
        </p:cTn>
      </p:par>
    </p:tnLst>
    <p:bldLst>
      <p:bldP spid="16386" grpId="0"/>
      <p:bldP spid="16387" grpId="0"/>
      <p:bldP spid="1638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09" name="酱.mp4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450975" y="1700213"/>
            <a:ext cx="1957388" cy="19034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7410" name="文本框 3"/>
          <p:cNvSpPr txBox="1"/>
          <p:nvPr/>
        </p:nvSpPr>
        <p:spPr>
          <a:xfrm>
            <a:off x="3995738" y="1851025"/>
            <a:ext cx="4176712" cy="1284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酱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字笔画多，不要漏写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酉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部的横画。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00" fill="hold"/>
                                        <p:tgtEl>
                                          <p:spTgt spid="1740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740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4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740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09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矩形: 圆角 12"/>
          <p:cNvSpPr/>
          <p:nvPr/>
        </p:nvSpPr>
        <p:spPr>
          <a:xfrm>
            <a:off x="6413500" y="2706688"/>
            <a:ext cx="2012950" cy="1036638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600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34" name="矩形: 圆角 11"/>
          <p:cNvSpPr/>
          <p:nvPr/>
        </p:nvSpPr>
        <p:spPr>
          <a:xfrm>
            <a:off x="3644900" y="2690813"/>
            <a:ext cx="1958975" cy="1036638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600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35" name="矩形: 圆角 10"/>
          <p:cNvSpPr/>
          <p:nvPr/>
        </p:nvSpPr>
        <p:spPr>
          <a:xfrm>
            <a:off x="684213" y="2690813"/>
            <a:ext cx="2087563" cy="1036638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600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36" name="文本框 1"/>
          <p:cNvSpPr txBox="1"/>
          <p:nvPr/>
        </p:nvSpPr>
        <p:spPr>
          <a:xfrm>
            <a:off x="395288" y="630238"/>
            <a:ext cx="4537075" cy="573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回归课文，把握内容。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37" name="文本框 2"/>
          <p:cNvSpPr txBox="1"/>
          <p:nvPr/>
        </p:nvSpPr>
        <p:spPr>
          <a:xfrm>
            <a:off x="611188" y="1276350"/>
            <a:ext cx="8281987" cy="12112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请同学们快速浏览课文，说说作者围绕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盼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，讲了一件什么事。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38" name="文本框 3"/>
          <p:cNvSpPr txBox="1"/>
          <p:nvPr/>
        </p:nvSpPr>
        <p:spPr>
          <a:xfrm>
            <a:off x="1265238" y="2581275"/>
            <a:ext cx="1143000" cy="647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起因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39" name="文本框 4"/>
          <p:cNvSpPr txBox="1"/>
          <p:nvPr/>
        </p:nvSpPr>
        <p:spPr>
          <a:xfrm>
            <a:off x="730250" y="3081338"/>
            <a:ext cx="2362200" cy="652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得到新雨衣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40" name="文本框 6"/>
          <p:cNvSpPr txBox="1"/>
          <p:nvPr/>
        </p:nvSpPr>
        <p:spPr>
          <a:xfrm>
            <a:off x="4211638" y="2598738"/>
            <a:ext cx="1068387" cy="573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经过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41" name="文本框 7"/>
          <p:cNvSpPr txBox="1"/>
          <p:nvPr/>
        </p:nvSpPr>
        <p:spPr>
          <a:xfrm>
            <a:off x="3632200" y="3128963"/>
            <a:ext cx="2362200" cy="652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盼穿新雨衣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42" name="文本框 8"/>
          <p:cNvSpPr txBox="1"/>
          <p:nvPr/>
        </p:nvSpPr>
        <p:spPr>
          <a:xfrm>
            <a:off x="7013575" y="2597150"/>
            <a:ext cx="1068388" cy="647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结果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43" name="文本框 9"/>
          <p:cNvSpPr txBox="1"/>
          <p:nvPr/>
        </p:nvSpPr>
        <p:spPr>
          <a:xfrm>
            <a:off x="6442075" y="3132138"/>
            <a:ext cx="2362200" cy="652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穿上新雨衣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44" name="箭头: 右 13"/>
          <p:cNvSpPr/>
          <p:nvPr/>
        </p:nvSpPr>
        <p:spPr>
          <a:xfrm>
            <a:off x="2922588" y="3028950"/>
            <a:ext cx="658812" cy="358775"/>
          </a:xfrm>
          <a:prstGeom prst="rightArrow">
            <a:avLst>
              <a:gd name="adj1" fmla="val 50000"/>
              <a:gd name="adj2" fmla="val 49996"/>
            </a:avLst>
          </a:prstGeom>
          <a:solidFill>
            <a:srgbClr val="953735"/>
          </a:solidFill>
          <a:ln w="25400"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600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45" name="箭头: 右 14"/>
          <p:cNvSpPr/>
          <p:nvPr/>
        </p:nvSpPr>
        <p:spPr>
          <a:xfrm>
            <a:off x="5715000" y="3000375"/>
            <a:ext cx="658813" cy="358775"/>
          </a:xfrm>
          <a:prstGeom prst="rightArrow">
            <a:avLst>
              <a:gd name="adj1" fmla="val 50000"/>
              <a:gd name="adj2" fmla="val 49996"/>
            </a:avLst>
          </a:prstGeom>
          <a:solidFill>
            <a:srgbClr val="953735"/>
          </a:solidFill>
          <a:ln w="25400"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600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46" name="文本框 15"/>
          <p:cNvSpPr txBox="1"/>
          <p:nvPr/>
        </p:nvSpPr>
        <p:spPr>
          <a:xfrm>
            <a:off x="611188" y="3875088"/>
            <a:ext cx="5256212" cy="652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本文以什么线索贯穿全文？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47" name="文本框 16"/>
          <p:cNvSpPr txBox="1"/>
          <p:nvPr/>
        </p:nvSpPr>
        <p:spPr>
          <a:xfrm>
            <a:off x="6411913" y="3890963"/>
            <a:ext cx="1550987" cy="652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新雨衣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 animBg="1"/>
      <p:bldP spid="18434" grpId="0" animBg="1"/>
      <p:bldP spid="18435" grpId="0" animBg="1"/>
      <p:bldP spid="18437" grpId="0"/>
      <p:bldP spid="18438" grpId="0"/>
      <p:bldP spid="18439" grpId="0"/>
      <p:bldP spid="18440" grpId="0"/>
      <p:bldP spid="18441" grpId="0"/>
      <p:bldP spid="18442" grpId="0"/>
      <p:bldP spid="18443" grpId="0"/>
      <p:bldP spid="18444" grpId="0" animBg="1"/>
      <p:bldP spid="18445" grpId="0" animBg="1"/>
      <p:bldP spid="18446" grpId="0"/>
      <p:bldP spid="1844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文本框 1"/>
          <p:cNvSpPr txBox="1"/>
          <p:nvPr/>
        </p:nvSpPr>
        <p:spPr>
          <a:xfrm>
            <a:off x="611188" y="771525"/>
            <a:ext cx="403225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明确中心，梳理事例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458" name="文本框 6"/>
          <p:cNvSpPr txBox="1"/>
          <p:nvPr/>
        </p:nvSpPr>
        <p:spPr>
          <a:xfrm>
            <a:off x="611188" y="1546225"/>
            <a:ext cx="4751387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关注题目，梳理事例。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459" name="文本框 7"/>
          <p:cNvSpPr txBox="1"/>
          <p:nvPr/>
        </p:nvSpPr>
        <p:spPr>
          <a:xfrm>
            <a:off x="1028700" y="2355850"/>
            <a:ext cx="7273925" cy="20129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默读思考：课文是通过哪些事例来写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盼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的？请用关键词记录，并在小组内讨论。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5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椭圆 4"/>
          <p:cNvSpPr/>
          <p:nvPr/>
        </p:nvSpPr>
        <p:spPr>
          <a:xfrm>
            <a:off x="1187450" y="1828800"/>
            <a:ext cx="1008063" cy="1800225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0482" name="文本框 2"/>
          <p:cNvSpPr txBox="1"/>
          <p:nvPr/>
        </p:nvSpPr>
        <p:spPr>
          <a:xfrm>
            <a:off x="1331913" y="2311400"/>
            <a:ext cx="720725" cy="711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盼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3" name="椭圆 5"/>
          <p:cNvSpPr/>
          <p:nvPr/>
        </p:nvSpPr>
        <p:spPr>
          <a:xfrm>
            <a:off x="3779838" y="784225"/>
            <a:ext cx="4176713" cy="8382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0484" name="文本框 6"/>
          <p:cNvSpPr txBox="1"/>
          <p:nvPr/>
        </p:nvSpPr>
        <p:spPr>
          <a:xfrm>
            <a:off x="4140200" y="825500"/>
            <a:ext cx="403225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得到雨衣，盼变天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5" name="椭圆 9"/>
          <p:cNvSpPr/>
          <p:nvPr/>
        </p:nvSpPr>
        <p:spPr>
          <a:xfrm>
            <a:off x="3779838" y="1828800"/>
            <a:ext cx="4176713" cy="8382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0486" name="文本框 10"/>
          <p:cNvSpPr txBox="1"/>
          <p:nvPr/>
        </p:nvSpPr>
        <p:spPr>
          <a:xfrm>
            <a:off x="4140200" y="1870075"/>
            <a:ext cx="403225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下起雨来，盼出门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7" name="椭圆 11"/>
          <p:cNvSpPr/>
          <p:nvPr/>
        </p:nvSpPr>
        <p:spPr>
          <a:xfrm>
            <a:off x="3779838" y="2868613"/>
            <a:ext cx="4176713" cy="839788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0488" name="文本框 12"/>
          <p:cNvSpPr txBox="1"/>
          <p:nvPr/>
        </p:nvSpPr>
        <p:spPr>
          <a:xfrm>
            <a:off x="3924300" y="2909888"/>
            <a:ext cx="4032250" cy="6429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看着雨景，盼穿雨衣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9" name="椭圆 13"/>
          <p:cNvSpPr/>
          <p:nvPr/>
        </p:nvSpPr>
        <p:spPr>
          <a:xfrm>
            <a:off x="3779838" y="3867150"/>
            <a:ext cx="4176713" cy="839788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0490" name="文本框 14"/>
          <p:cNvSpPr txBox="1"/>
          <p:nvPr/>
        </p:nvSpPr>
        <p:spPr>
          <a:xfrm>
            <a:off x="4427538" y="3910013"/>
            <a:ext cx="316865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如愿穿上新雨衣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0491" name="直接箭头连接符 16"/>
          <p:cNvCxnSpPr/>
          <p:nvPr/>
        </p:nvCxnSpPr>
        <p:spPr>
          <a:xfrm flipV="1">
            <a:off x="2339975" y="1216025"/>
            <a:ext cx="1152525" cy="1368425"/>
          </a:xfrm>
          <a:prstGeom prst="line">
            <a:avLst/>
          </a:prstGeom>
          <a:noFill/>
          <a:ln w="28575">
            <a:solidFill>
              <a:srgbClr val="4A7EBB"/>
            </a:solidFill>
            <a:round/>
            <a:tailEnd type="triangle"/>
          </a:ln>
        </p:spPr>
      </p:cxnSp>
      <p:cxnSp>
        <p:nvCxnSpPr>
          <p:cNvPr id="20492" name="直接箭头连接符 17"/>
          <p:cNvCxnSpPr/>
          <p:nvPr/>
        </p:nvCxnSpPr>
        <p:spPr>
          <a:xfrm flipV="1">
            <a:off x="2339975" y="2244725"/>
            <a:ext cx="1296988" cy="484188"/>
          </a:xfrm>
          <a:prstGeom prst="line">
            <a:avLst/>
          </a:prstGeom>
          <a:noFill/>
          <a:ln w="28575">
            <a:solidFill>
              <a:srgbClr val="4A7EBB"/>
            </a:solidFill>
            <a:round/>
            <a:tailEnd type="triangle"/>
          </a:ln>
        </p:spPr>
      </p:cxnSp>
      <p:cxnSp>
        <p:nvCxnSpPr>
          <p:cNvPr id="20493" name="直接箭头连接符 18"/>
          <p:cNvCxnSpPr/>
          <p:nvPr/>
        </p:nvCxnSpPr>
        <p:spPr>
          <a:xfrm>
            <a:off x="2339975" y="2868613"/>
            <a:ext cx="1152525" cy="363538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494" name="直接箭头连接符 19"/>
          <p:cNvCxnSpPr/>
          <p:nvPr/>
        </p:nvCxnSpPr>
        <p:spPr>
          <a:xfrm>
            <a:off x="2268538" y="2909888"/>
            <a:ext cx="1258888" cy="132080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1" grpId="0" animBg="1"/>
      <p:bldP spid="20482" grpId="0"/>
      <p:bldP spid="20483" grpId="0" animBg="1"/>
      <p:bldP spid="20484" grpId="0"/>
      <p:bldP spid="20485" grpId="0" animBg="1"/>
      <p:bldP spid="20486" grpId="0"/>
      <p:bldP spid="20487" grpId="0" animBg="1"/>
      <p:bldP spid="20488" grpId="0"/>
      <p:bldP spid="20489" grpId="0" animBg="1"/>
      <p:bldP spid="2049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文本框 1"/>
          <p:cNvSpPr txBox="1"/>
          <p:nvPr/>
        </p:nvSpPr>
        <p:spPr>
          <a:xfrm>
            <a:off x="611188" y="842963"/>
            <a:ext cx="4608512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明确中心，学习写法。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506" name="文本框 2"/>
          <p:cNvSpPr txBox="1"/>
          <p:nvPr/>
        </p:nvSpPr>
        <p:spPr>
          <a:xfrm>
            <a:off x="1042988" y="1698625"/>
            <a:ext cx="7345362" cy="1281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思考：文中的这四件事，是怎样围绕中心意思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盼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来写的呢？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507" name="文本框 3"/>
          <p:cNvSpPr txBox="1"/>
          <p:nvPr/>
        </p:nvSpPr>
        <p:spPr>
          <a:xfrm>
            <a:off x="1042988" y="3194050"/>
            <a:ext cx="7200900" cy="1281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课文是围绕中心意思，从不同角度来写的。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文本框 1"/>
          <p:cNvSpPr txBox="1"/>
          <p:nvPr/>
        </p:nvSpPr>
        <p:spPr>
          <a:xfrm>
            <a:off x="900113" y="1131888"/>
            <a:ext cx="7559675" cy="20304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我们写作文时，也可以像这样，围绕要表达的中心意思，选取不同的事例来写，就可以使中心意思表达得更充分。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530" name="文本框 5"/>
          <p:cNvSpPr txBox="1"/>
          <p:nvPr/>
        </p:nvSpPr>
        <p:spPr>
          <a:xfrm>
            <a:off x="2195513" y="3162300"/>
            <a:ext cx="5976937" cy="8001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200000"/>
              </a:lnSpc>
            </a:pPr>
            <a:r>
              <a:rPr lang="zh-CN" altLang="en-US" sz="2800" b="1">
                <a:solidFill>
                  <a:srgbClr val="9537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围绕中心意思，选择不同事例</a:t>
            </a:r>
            <a:endParaRPr lang="zh-CN" altLang="en-US" sz="2800" b="1">
              <a:solidFill>
                <a:srgbClr val="95373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531" name="文本框 6"/>
          <p:cNvSpPr txBox="1"/>
          <p:nvPr/>
        </p:nvSpPr>
        <p:spPr>
          <a:xfrm>
            <a:off x="179388" y="57150"/>
            <a:ext cx="2520950" cy="6429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19593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课堂小结</a:t>
            </a:r>
            <a:endParaRPr lang="zh-CN" altLang="en-US" sz="3200" b="1">
              <a:solidFill>
                <a:srgbClr val="19593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29" grpId="0"/>
      <p:bldP spid="2253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文本框 2"/>
          <p:cNvSpPr txBox="1"/>
          <p:nvPr/>
        </p:nvSpPr>
        <p:spPr>
          <a:xfrm>
            <a:off x="744538" y="987425"/>
            <a:ext cx="403225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精读感悟，品味细节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554" name="文本框 5"/>
          <p:cNvSpPr txBox="1"/>
          <p:nvPr/>
        </p:nvSpPr>
        <p:spPr>
          <a:xfrm>
            <a:off x="755650" y="1789113"/>
            <a:ext cx="7704138" cy="26527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请同学们仔细默读课文，看看作者如何具体写出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盼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的心情。请大家边读边找出具体描写了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盼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这一心理活动的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小事件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，并批注自己的感受。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555" name="同侧圆角矩形 7"/>
          <p:cNvSpPr/>
          <p:nvPr/>
        </p:nvSpPr>
        <p:spPr>
          <a:xfrm flipH="1" flipV="1">
            <a:off x="3509963" y="0"/>
            <a:ext cx="2520950" cy="700088"/>
          </a:xfrm>
          <a:custGeom>
            <a:avLst/>
            <a:gdLst/>
            <a:ahLst/>
            <a:cxnLst>
              <a:cxn ang="0">
                <a:pos x="2520950" y="350043"/>
              </a:cxn>
              <a:cxn ang="0">
                <a:pos x="1260475" y="700087"/>
              </a:cxn>
              <a:cxn ang="0">
                <a:pos x="0" y="350043"/>
              </a:cxn>
              <a:cxn ang="0">
                <a:pos x="1260475" y="0"/>
              </a:cxn>
            </a:cxnLst>
            <a:rect l="l" t="t" r="r" b="b"/>
            <a:pathLst>
              <a:path w="2520950" h="700087">
                <a:moveTo>
                  <a:pt x="116683" y="0"/>
                </a:moveTo>
                <a:lnTo>
                  <a:pt x="2404266" y="0"/>
                </a:lnTo>
                <a:cubicBezTo>
                  <a:pt x="2468708" y="0"/>
                  <a:pt x="2520949" y="52241"/>
                  <a:pt x="2520949" y="116683"/>
                </a:cubicBezTo>
                <a:lnTo>
                  <a:pt x="2520950" y="700087"/>
                </a:lnTo>
                <a:lnTo>
                  <a:pt x="2520950" y="700087"/>
                </a:lnTo>
                <a:lnTo>
                  <a:pt x="0" y="700087"/>
                </a:lnTo>
                <a:lnTo>
                  <a:pt x="0" y="700087"/>
                </a:lnTo>
                <a:lnTo>
                  <a:pt x="0" y="116683"/>
                </a:lnTo>
                <a:cubicBezTo>
                  <a:pt x="0" y="52241"/>
                  <a:pt x="52241" y="0"/>
                  <a:pt x="116683" y="0"/>
                </a:cubicBezTo>
                <a:close/>
              </a:path>
            </a:pathLst>
          </a:custGeom>
          <a:solidFill>
            <a:srgbClr val="FFC000"/>
          </a:solidFill>
          <a:ln w="25400">
            <a:noFill/>
            <a:round/>
          </a:ln>
          <a:effectLst>
            <a:outerShdw blurRad="50800" dist="38100" dir="5400000" algn="t">
              <a:srgbClr val="000000">
                <a:alpha val="39999"/>
              </a:srgbClr>
            </a:outerShdw>
          </a:effectLst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3556" name="标题 1"/>
          <p:cNvSpPr txBox="1"/>
          <p:nvPr/>
        </p:nvSpPr>
        <p:spPr>
          <a:xfrm>
            <a:off x="3419475" y="-77787"/>
            <a:ext cx="2701925" cy="777875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buFont typeface="Arial" panose="020B0604020202020204" pitchFamily="34" charset="0"/>
            </a:pPr>
            <a:r>
              <a:rPr lang="zh-CN" altLang="en-US" sz="4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4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4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44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文本框 1"/>
          <p:cNvSpPr txBox="1"/>
          <p:nvPr/>
        </p:nvSpPr>
        <p:spPr>
          <a:xfrm>
            <a:off x="827088" y="2139950"/>
            <a:ext cx="7705725" cy="1281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你是从课文哪些段落感受到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我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盼变天的急切的？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578" name="椭圆 2"/>
          <p:cNvSpPr/>
          <p:nvPr/>
        </p:nvSpPr>
        <p:spPr>
          <a:xfrm>
            <a:off x="1908175" y="1147763"/>
            <a:ext cx="5256213" cy="8382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4579" name="文本框 3"/>
          <p:cNvSpPr txBox="1"/>
          <p:nvPr/>
        </p:nvSpPr>
        <p:spPr>
          <a:xfrm>
            <a:off x="2266950" y="1189038"/>
            <a:ext cx="4681538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得到雨衣，盼变天的急切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80" name="文本框 4"/>
          <p:cNvSpPr txBox="1"/>
          <p:nvPr/>
        </p:nvSpPr>
        <p:spPr>
          <a:xfrm>
            <a:off x="3149600" y="3451225"/>
            <a:ext cx="277177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～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7" grpId="0"/>
      <p:bldP spid="24578" grpId="0" animBg="1"/>
      <p:bldP spid="24579" grpId="0"/>
      <p:bldP spid="2458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文本框 1"/>
          <p:cNvSpPr txBox="1"/>
          <p:nvPr/>
        </p:nvSpPr>
        <p:spPr>
          <a:xfrm>
            <a:off x="755650" y="987425"/>
            <a:ext cx="7777163" cy="2192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每天放学路上我都在想：太阳把天烤得这样干，还能长云彩吗？为什么我一有了新雨衣，天气预报就总是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晴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呢？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2" name="文本框 2"/>
          <p:cNvSpPr txBox="1"/>
          <p:nvPr/>
        </p:nvSpPr>
        <p:spPr>
          <a:xfrm>
            <a:off x="747713" y="3508375"/>
            <a:ext cx="7488237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从这一心理描写中，你体会到什么？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文本框 1"/>
          <p:cNvSpPr txBox="1"/>
          <p:nvPr/>
        </p:nvSpPr>
        <p:spPr>
          <a:xfrm>
            <a:off x="1042988" y="1284288"/>
            <a:ext cx="4032250" cy="573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导入新课，了解作者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194" name="文本框 2"/>
          <p:cNvSpPr txBox="1"/>
          <p:nvPr/>
        </p:nvSpPr>
        <p:spPr>
          <a:xfrm>
            <a:off x="1042988" y="2139950"/>
            <a:ext cx="5699125" cy="1930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同学们，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盼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怎么理解？谁能用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盼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组词？你有没有特别盼望做什么事情？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195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19925" y="1058863"/>
            <a:ext cx="1341438" cy="33718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8196" name="同侧圆角矩形 1"/>
          <p:cNvSpPr/>
          <p:nvPr/>
        </p:nvSpPr>
        <p:spPr>
          <a:xfrm flipH="1" flipV="1">
            <a:off x="3509963" y="0"/>
            <a:ext cx="2520950" cy="700088"/>
          </a:xfrm>
          <a:custGeom>
            <a:avLst/>
            <a:gdLst/>
            <a:ahLst/>
            <a:cxnLst>
              <a:cxn ang="0">
                <a:pos x="2520950" y="350043"/>
              </a:cxn>
              <a:cxn ang="0">
                <a:pos x="1260475" y="700087"/>
              </a:cxn>
              <a:cxn ang="0">
                <a:pos x="0" y="350043"/>
              </a:cxn>
              <a:cxn ang="0">
                <a:pos x="1260475" y="0"/>
              </a:cxn>
            </a:cxnLst>
            <a:rect l="l" t="t" r="r" b="b"/>
            <a:pathLst>
              <a:path w="2520950" h="700087">
                <a:moveTo>
                  <a:pt x="116683" y="0"/>
                </a:moveTo>
                <a:lnTo>
                  <a:pt x="2404266" y="0"/>
                </a:lnTo>
                <a:cubicBezTo>
                  <a:pt x="2468708" y="0"/>
                  <a:pt x="2520949" y="52241"/>
                  <a:pt x="2520949" y="116683"/>
                </a:cubicBezTo>
                <a:lnTo>
                  <a:pt x="2520950" y="700087"/>
                </a:lnTo>
                <a:lnTo>
                  <a:pt x="2520950" y="700087"/>
                </a:lnTo>
                <a:lnTo>
                  <a:pt x="0" y="700087"/>
                </a:lnTo>
                <a:lnTo>
                  <a:pt x="0" y="700087"/>
                </a:lnTo>
                <a:lnTo>
                  <a:pt x="0" y="116683"/>
                </a:lnTo>
                <a:cubicBezTo>
                  <a:pt x="0" y="52241"/>
                  <a:pt x="52241" y="0"/>
                  <a:pt x="116683" y="0"/>
                </a:cubicBezTo>
                <a:close/>
              </a:path>
            </a:pathLst>
          </a:custGeom>
          <a:solidFill>
            <a:srgbClr val="FFC000"/>
          </a:solidFill>
          <a:ln w="25400">
            <a:noFill/>
            <a:round/>
          </a:ln>
          <a:effectLst>
            <a:outerShdw blurRad="50800" dist="38100" dir="5400000" algn="t">
              <a:srgbClr val="000000">
                <a:alpha val="39999"/>
              </a:srgbClr>
            </a:outerShdw>
          </a:effectLst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8197" name="标题 1"/>
          <p:cNvSpPr txBox="1"/>
          <p:nvPr/>
        </p:nvSpPr>
        <p:spPr>
          <a:xfrm>
            <a:off x="3419475" y="-77787"/>
            <a:ext cx="2701925" cy="777875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buFont typeface="Arial" panose="020B0604020202020204" pitchFamily="34" charset="0"/>
            </a:pPr>
            <a:r>
              <a:rPr lang="zh-CN" altLang="en-US" sz="4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4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4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44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文本框 1"/>
          <p:cNvSpPr txBox="1"/>
          <p:nvPr/>
        </p:nvSpPr>
        <p:spPr>
          <a:xfrm>
            <a:off x="827088" y="700088"/>
            <a:ext cx="7777162" cy="11318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    比一比下面的两个句子，说说你觉得哪个句子写得好，为什么。</a:t>
            </a:r>
            <a:endParaRPr lang="zh-CN" altLang="en-US" sz="2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626" name="文本框 2"/>
          <p:cNvSpPr txBox="1"/>
          <p:nvPr/>
        </p:nvSpPr>
        <p:spPr>
          <a:xfrm>
            <a:off x="827088" y="1708150"/>
            <a:ext cx="7777162" cy="16525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每天放学路上我都在想：太阳把天烤得这样干，还能长云彩吗？为什么我一有了新雨衣，天气预报就总是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晴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呢？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27" name="文本框 3"/>
          <p:cNvSpPr txBox="1"/>
          <p:nvPr/>
        </p:nvSpPr>
        <p:spPr>
          <a:xfrm>
            <a:off x="827088" y="3257550"/>
            <a:ext cx="8064500" cy="5381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每天我都在盼望下雨穿上新雨衣。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28" name="文本框 4"/>
          <p:cNvSpPr txBox="1"/>
          <p:nvPr/>
        </p:nvSpPr>
        <p:spPr>
          <a:xfrm>
            <a:off x="827088" y="3673475"/>
            <a:ext cx="7777162" cy="10588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细腻的心理描写比直接写出想法更生动，突出了</a:t>
            </a:r>
            <a:r>
              <a:rPr lang="zh-CN" altLang="en-US"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</a:t>
            </a:r>
            <a:r>
              <a:rPr lang="zh-CN" altLang="en-US"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盼穿新雨衣的心情极为迫切。</a:t>
            </a:r>
            <a:endParaRPr lang="zh-CN" altLang="en-US" sz="26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26627" grpId="0"/>
      <p:bldP spid="2662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文本框 1"/>
          <p:cNvSpPr txBox="1"/>
          <p:nvPr/>
        </p:nvSpPr>
        <p:spPr>
          <a:xfrm>
            <a:off x="900113" y="842963"/>
            <a:ext cx="7559675" cy="1212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找找这部分中动作描写的句子，你从中又体会到什么？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650" name="文本框 2"/>
          <p:cNvSpPr txBox="1"/>
          <p:nvPr/>
        </p:nvSpPr>
        <p:spPr>
          <a:xfrm>
            <a:off x="900113" y="2041525"/>
            <a:ext cx="7559675" cy="1212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我一边想，一边在屋里走来走去，戴上雨帽，又抖抖袖子，把雨衣弄得窸窸窣窣响。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1" name="文本框 3"/>
          <p:cNvSpPr txBox="1"/>
          <p:nvPr/>
        </p:nvSpPr>
        <p:spPr>
          <a:xfrm>
            <a:off x="900113" y="3279775"/>
            <a:ext cx="7559675" cy="1212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从一系列动作描写中，体会到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对新雨衣的喜爱和盼穿新雨衣的急切心情。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2765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文本框 4"/>
          <p:cNvSpPr txBox="1"/>
          <p:nvPr/>
        </p:nvSpPr>
        <p:spPr>
          <a:xfrm>
            <a:off x="1403350" y="1419225"/>
            <a:ext cx="6913563" cy="1930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小结：</a:t>
            </a:r>
            <a:endParaRPr lang="en-US" altLang="zh-CN" sz="2800" b="1">
              <a:latin typeface="宋体" panose="02010600030101010101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作者通过抓住人物的心理和动作描写来突出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盼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的心情。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椭圆 1"/>
          <p:cNvSpPr/>
          <p:nvPr/>
        </p:nvSpPr>
        <p:spPr>
          <a:xfrm>
            <a:off x="1979613" y="1276350"/>
            <a:ext cx="5256213" cy="839788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9698" name="文本框 2"/>
          <p:cNvSpPr txBox="1"/>
          <p:nvPr/>
        </p:nvSpPr>
        <p:spPr>
          <a:xfrm>
            <a:off x="2182813" y="1319213"/>
            <a:ext cx="496887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下起雨来，盼出门的迫切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699" name="文本框 3"/>
          <p:cNvSpPr txBox="1"/>
          <p:nvPr/>
        </p:nvSpPr>
        <p:spPr>
          <a:xfrm>
            <a:off x="1042988" y="2427288"/>
            <a:ext cx="7489825" cy="1284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快速浏览第</a:t>
            </a:r>
            <a:r>
              <a:rPr lang="en-US" altLang="zh-CN" sz="2800" b="1">
                <a:latin typeface="宋体" panose="02010600030101010101" pitchFamily="2" charset="-122"/>
              </a:rPr>
              <a:t>4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～</a:t>
            </a:r>
            <a:r>
              <a:rPr lang="en-US" altLang="zh-CN" sz="2800" b="1">
                <a:latin typeface="宋体" panose="02010600030101010101" pitchFamily="2" charset="-122"/>
              </a:rPr>
              <a:t>15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自然段，找一找，看到下雨了，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我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有哪些反常举动和想法？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7" grpId="0" animBg="1"/>
      <p:bldP spid="29698" grpId="0"/>
      <p:bldP spid="2969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文本框 1"/>
          <p:cNvSpPr txBox="1"/>
          <p:nvPr/>
        </p:nvSpPr>
        <p:spPr>
          <a:xfrm>
            <a:off x="755650" y="987425"/>
            <a:ext cx="7632700" cy="17986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路上行人都加快了走路的速度，我却放慢了脚步，心想，雨点儿打在头上，才是世界上最美的事呢！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我兴奋地仰起头，甩打着书包就大步跑进了楼门。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22" name="文本框 1"/>
          <p:cNvSpPr txBox="1"/>
          <p:nvPr/>
        </p:nvSpPr>
        <p:spPr>
          <a:xfrm>
            <a:off x="755650" y="2828925"/>
            <a:ext cx="4824413" cy="5381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我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为什么会这样？</a:t>
            </a:r>
            <a:endParaRPr lang="zh-CN" altLang="en-US" sz="2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723" name="文本框 2"/>
          <p:cNvSpPr txBox="1"/>
          <p:nvPr/>
        </p:nvSpPr>
        <p:spPr>
          <a:xfrm>
            <a:off x="755650" y="3363913"/>
            <a:ext cx="7559675" cy="10588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通过</a:t>
            </a:r>
            <a:r>
              <a:rPr lang="zh-CN" altLang="en-US" sz="2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2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反常举动和想法，写出</a:t>
            </a:r>
            <a:r>
              <a:rPr lang="zh-CN" altLang="en-US" sz="2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2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迫切想穿新雨衣的心情。</a:t>
            </a:r>
            <a:endParaRPr lang="zh-CN" altLang="en-US" sz="26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文本框 1"/>
          <p:cNvSpPr txBox="1"/>
          <p:nvPr/>
        </p:nvSpPr>
        <p:spPr>
          <a:xfrm>
            <a:off x="1116013" y="1131888"/>
            <a:ext cx="7127875" cy="1930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这一部分，作者除了运用动作和心理描写来表达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我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盼的心理，还运用了什么描写方法来突出这一中心？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746" name="文本框 2"/>
          <p:cNvSpPr txBox="1"/>
          <p:nvPr/>
        </p:nvSpPr>
        <p:spPr>
          <a:xfrm>
            <a:off x="3635375" y="3363913"/>
            <a:ext cx="2087563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语言描写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文本框 1"/>
          <p:cNvSpPr txBox="1"/>
          <p:nvPr/>
        </p:nvSpPr>
        <p:spPr>
          <a:xfrm>
            <a:off x="684213" y="771525"/>
            <a:ext cx="7704137" cy="1281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分角色朗读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我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和妈妈的对话，你体会到了什么？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2770" name="文本框 2"/>
          <p:cNvSpPr txBox="1"/>
          <p:nvPr/>
        </p:nvSpPr>
        <p:spPr>
          <a:xfrm>
            <a:off x="684213" y="2211388"/>
            <a:ext cx="8027987" cy="24082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嚷</a:t>
            </a:r>
            <a:r>
              <a:rPr lang="zh-CN" altLang="en-US" sz="3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3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奔</a:t>
            </a:r>
            <a:r>
              <a:rPr lang="zh-CN" altLang="en-US" sz="3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表现了</a:t>
            </a:r>
            <a:r>
              <a:rPr lang="zh-CN" altLang="en-US" sz="3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3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兴奋的心情；</a:t>
            </a:r>
            <a:r>
              <a:rPr lang="zh-CN" altLang="en-US" sz="3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央求</a:t>
            </a:r>
            <a:r>
              <a:rPr lang="zh-CN" altLang="en-US" sz="3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体现了</a:t>
            </a:r>
            <a:r>
              <a:rPr lang="zh-CN" altLang="en-US" sz="3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3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的热切盼望；</a:t>
            </a:r>
            <a:r>
              <a:rPr lang="zh-CN" altLang="en-US" sz="3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瞟</a:t>
            </a:r>
            <a:r>
              <a:rPr lang="zh-CN" altLang="en-US" sz="3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可见</a:t>
            </a:r>
            <a:r>
              <a:rPr lang="zh-CN" altLang="en-US" sz="3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3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人在家里、心在窗外；</a:t>
            </a:r>
            <a:r>
              <a:rPr lang="zh-CN" altLang="en-US" sz="3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不声不响</a:t>
            </a:r>
            <a:r>
              <a:rPr lang="zh-CN" altLang="en-US" sz="3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体现了</a:t>
            </a:r>
            <a:r>
              <a:rPr lang="zh-CN" altLang="en-US" sz="3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3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未能如愿的失落。</a:t>
            </a:r>
            <a:endParaRPr lang="zh-CN" altLang="en-US" sz="30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文本框 1"/>
          <p:cNvSpPr txBox="1"/>
          <p:nvPr/>
        </p:nvSpPr>
        <p:spPr>
          <a:xfrm>
            <a:off x="684213" y="842963"/>
            <a:ext cx="7775575" cy="1454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从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我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的兴奋、央求、不甘、失落，你深切地感受到了什么？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794" name="文本框 2"/>
          <p:cNvSpPr txBox="1"/>
          <p:nvPr/>
        </p:nvSpPr>
        <p:spPr>
          <a:xfrm>
            <a:off x="701675" y="2273300"/>
            <a:ext cx="7775575" cy="2192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这一部分，无论是动作、心理还是语言描写，所有的指向只有一个中心，那就是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盼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出门。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7" name="椭圆 1"/>
          <p:cNvSpPr/>
          <p:nvPr/>
        </p:nvSpPr>
        <p:spPr>
          <a:xfrm>
            <a:off x="1835150" y="581025"/>
            <a:ext cx="5616575" cy="8382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34818" name="文本框 2"/>
          <p:cNvSpPr txBox="1"/>
          <p:nvPr/>
        </p:nvSpPr>
        <p:spPr>
          <a:xfrm>
            <a:off x="2051050" y="635000"/>
            <a:ext cx="5256213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看着雨景，盼穿雨衣的渴望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819" name="文本框 3"/>
          <p:cNvSpPr txBox="1"/>
          <p:nvPr/>
        </p:nvSpPr>
        <p:spPr>
          <a:xfrm>
            <a:off x="1116013" y="1419225"/>
            <a:ext cx="7272337" cy="1384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大声朗读第</a:t>
            </a:r>
            <a:r>
              <a:rPr lang="en-US" altLang="zh-CN" sz="2800" b="1">
                <a:latin typeface="宋体" panose="02010600030101010101" pitchFamily="2" charset="-122"/>
              </a:rPr>
              <a:t>16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～</a:t>
            </a:r>
            <a:r>
              <a:rPr lang="en-US" altLang="zh-CN" sz="2800" b="1">
                <a:latin typeface="宋体" panose="02010600030101010101" pitchFamily="2" charset="-122"/>
              </a:rPr>
              <a:t>17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自然段，想想你又从哪儿感受到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我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内心的渴望。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820" name="文本框 4"/>
          <p:cNvSpPr txBox="1"/>
          <p:nvPr/>
        </p:nvSpPr>
        <p:spPr>
          <a:xfrm>
            <a:off x="1116013" y="2787650"/>
            <a:ext cx="7272337" cy="203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望着望着又担心起来：要是今天雨都下完了，那明天还有雨可下吗？最好还是留到明天吧。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7" grpId="0" animBg="1"/>
      <p:bldP spid="34818" grpId="0"/>
      <p:bldP spid="34819" grpId="0"/>
      <p:bldP spid="3482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1" name="文本框 1"/>
          <p:cNvSpPr txBox="1"/>
          <p:nvPr/>
        </p:nvSpPr>
        <p:spPr>
          <a:xfrm>
            <a:off x="900113" y="915988"/>
            <a:ext cx="7669212" cy="1284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从这里的心理活动描写，你感受到什么？你觉得这样写有什么好处？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5842" name="文本框 2"/>
          <p:cNvSpPr txBox="1"/>
          <p:nvPr/>
        </p:nvSpPr>
        <p:spPr>
          <a:xfrm>
            <a:off x="882650" y="2284413"/>
            <a:ext cx="7559675" cy="1930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担心今天雨下完了，明天没雨下了，实际上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是担心愿望又落空。作者通过写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担心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，来表现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盼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这一心理。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文本框 4"/>
          <p:cNvSpPr txBox="1"/>
          <p:nvPr/>
        </p:nvSpPr>
        <p:spPr>
          <a:xfrm>
            <a:off x="1042988" y="1058863"/>
            <a:ext cx="7381875" cy="32242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铁凝，当代作家。代表作品主要有小说</a:t>
            </a:r>
            <a:r>
              <a:rPr lang="en-US" altLang="zh-CN" sz="2800" b="1">
                <a:latin typeface="宋体" panose="02010600030101010101" pitchFamily="2" charset="-122"/>
              </a:rPr>
              <a:t>《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玫瑰门</a:t>
            </a:r>
            <a:r>
              <a:rPr lang="en-US" altLang="zh-CN" sz="2800" b="1">
                <a:latin typeface="宋体" panose="02010600030101010101" pitchFamily="2" charset="-122"/>
              </a:rPr>
              <a:t>》《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青草垛</a:t>
            </a:r>
            <a:r>
              <a:rPr lang="en-US" altLang="zh-CN" sz="2800" b="1">
                <a:latin typeface="宋体" panose="02010600030101010101" pitchFamily="2" charset="-122"/>
              </a:rPr>
              <a:t>》《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哦，香雪</a:t>
            </a:r>
            <a:r>
              <a:rPr lang="en-US" altLang="zh-CN" sz="2800" b="1">
                <a:latin typeface="宋体" panose="02010600030101010101" pitchFamily="2" charset="-122"/>
              </a:rPr>
              <a:t>》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等。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本文选自铁凝的第一部短篇小说集</a:t>
            </a:r>
            <a:r>
              <a:rPr lang="en-US" altLang="zh-CN" sz="2800" b="1">
                <a:latin typeface="宋体" panose="02010600030101010101" pitchFamily="2" charset="-122"/>
              </a:rPr>
              <a:t>《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夜路</a:t>
            </a:r>
            <a:r>
              <a:rPr lang="en-US" altLang="zh-CN" sz="2800" b="1">
                <a:latin typeface="宋体" panose="02010600030101010101" pitchFamily="2" charset="-122"/>
              </a:rPr>
              <a:t>》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，出版于</a:t>
            </a:r>
            <a:r>
              <a:rPr lang="en-US" altLang="zh-CN" sz="2800" b="1">
                <a:latin typeface="宋体" panose="02010600030101010101" pitchFamily="2" charset="-122"/>
              </a:rPr>
              <a:t>1980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年</a:t>
            </a:r>
            <a:r>
              <a:rPr lang="en-US" altLang="zh-CN" sz="2800" b="1">
                <a:latin typeface="宋体" panose="02010600030101010101" pitchFamily="2" charset="-122"/>
              </a:rPr>
              <a:t>11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月。书中共有</a:t>
            </a:r>
            <a:r>
              <a:rPr lang="en-US" altLang="zh-CN" sz="2800" b="1">
                <a:latin typeface="宋体" panose="02010600030101010101" pitchFamily="2" charset="-122"/>
              </a:rPr>
              <a:t>12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篇短篇小说，有几篇儿童小说，</a:t>
            </a:r>
            <a:r>
              <a:rPr lang="en-US" altLang="zh-CN" sz="2800" b="1">
                <a:latin typeface="宋体" panose="02010600030101010101" pitchFamily="2" charset="-122"/>
              </a:rPr>
              <a:t>《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盼</a:t>
            </a:r>
            <a:r>
              <a:rPr lang="en-US" altLang="zh-CN" sz="2800" b="1">
                <a:latin typeface="宋体" panose="02010600030101010101" pitchFamily="2" charset="-122"/>
              </a:rPr>
              <a:t>》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就是其中一篇。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218" name="文本框 1"/>
          <p:cNvSpPr txBox="1"/>
          <p:nvPr/>
        </p:nvSpPr>
        <p:spPr>
          <a:xfrm>
            <a:off x="179388" y="57150"/>
            <a:ext cx="2520950" cy="6429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19593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作者简介</a:t>
            </a:r>
            <a:endParaRPr lang="zh-CN" altLang="en-US" sz="3200" b="1">
              <a:solidFill>
                <a:srgbClr val="19593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6865" name="Picture 2" descr="http://p1.so.qhmsg.com/t011ad1edd75533842b.jpg"/>
          <p:cNvPicPr>
            <a:picLocks noChangeAspect="1"/>
          </p:cNvPicPr>
          <p:nvPr/>
        </p:nvPicPr>
        <p:blipFill>
          <a:blip r:embed="rId1"/>
          <a:srcRect b="9401"/>
          <a:stretch>
            <a:fillRect/>
          </a:stretch>
        </p:blipFill>
        <p:spPr>
          <a:xfrm>
            <a:off x="0" y="-12700"/>
            <a:ext cx="9144000" cy="55229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6866" name="Picture 4" descr="http://p4.so.qhmsg.com/t017bb1e9e9023918e3.jpg"/>
          <p:cNvPicPr>
            <a:picLocks noChangeAspect="1"/>
          </p:cNvPicPr>
          <p:nvPr/>
        </p:nvPicPr>
        <p:blipFill>
          <a:blip r:embed="rId2"/>
          <a:srcRect r="430" b="9401"/>
          <a:stretch>
            <a:fillRect/>
          </a:stretch>
        </p:blipFill>
        <p:spPr>
          <a:xfrm>
            <a:off x="0" y="-12700"/>
            <a:ext cx="9144000" cy="55229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6867" name="Picture 6" descr="http://p3.so.qhmsg.com/t0118c4137dfddb8d56.jpg"/>
          <p:cNvPicPr>
            <a:picLocks noChangeAspect="1"/>
          </p:cNvPicPr>
          <p:nvPr/>
        </p:nvPicPr>
        <p:blipFill>
          <a:blip r:embed="rId3"/>
          <a:srcRect l="10889" b="10800"/>
          <a:stretch>
            <a:fillRect/>
          </a:stretch>
        </p:blipFill>
        <p:spPr>
          <a:xfrm>
            <a:off x="-17462" y="-12700"/>
            <a:ext cx="9161462" cy="55546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6868" name="轻音乐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5"/>
          <a:stretch>
            <a:fillRect/>
          </a:stretch>
        </p:blipFill>
        <p:spPr>
          <a:xfrm>
            <a:off x="-757237" y="0"/>
            <a:ext cx="609600" cy="609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6863" fill="hold"/>
                                        <p:tgtEl>
                                          <p:spTgt spid="3686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25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25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425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375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868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89" name="文本框 1"/>
          <p:cNvSpPr txBox="1"/>
          <p:nvPr/>
        </p:nvSpPr>
        <p:spPr>
          <a:xfrm>
            <a:off x="755650" y="1131888"/>
            <a:ext cx="7777163" cy="1284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为什么普普通通的下雨场景在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我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的眼里如此富有诗意？作者仅仅是写雨后的景色吗？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7890" name="文本框 2"/>
          <p:cNvSpPr txBox="1"/>
          <p:nvPr/>
        </p:nvSpPr>
        <p:spPr>
          <a:xfrm>
            <a:off x="755650" y="2622550"/>
            <a:ext cx="7777163" cy="1282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以景物描写衬托出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盼望雨点淋在新雨衣上的美妙。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3" name="文本框 4"/>
          <p:cNvSpPr txBox="1"/>
          <p:nvPr/>
        </p:nvSpPr>
        <p:spPr>
          <a:xfrm>
            <a:off x="1187450" y="1203325"/>
            <a:ext cx="7056438" cy="2678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小结：</a:t>
            </a:r>
            <a:endParaRPr lang="en-US" altLang="zh-CN" sz="2800" b="1">
              <a:latin typeface="宋体" panose="02010600030101010101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除了心理活动描写能表现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我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盼的心情，景物描写同样能很好地衬托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我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盼穿新雨衣的急切心情。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7" name="椭圆 1"/>
          <p:cNvSpPr/>
          <p:nvPr/>
        </p:nvSpPr>
        <p:spPr>
          <a:xfrm>
            <a:off x="2195513" y="1203325"/>
            <a:ext cx="5018088" cy="839788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39938" name="文本框 2"/>
          <p:cNvSpPr txBox="1"/>
          <p:nvPr/>
        </p:nvSpPr>
        <p:spPr>
          <a:xfrm>
            <a:off x="2460625" y="1246188"/>
            <a:ext cx="4586288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穿上雨衣的兴奋与喜悦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939" name="文本框 3"/>
          <p:cNvSpPr txBox="1"/>
          <p:nvPr/>
        </p:nvSpPr>
        <p:spPr>
          <a:xfrm>
            <a:off x="1187450" y="2284413"/>
            <a:ext cx="7056438" cy="1454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朗读第</a:t>
            </a:r>
            <a:r>
              <a:rPr lang="en-US" altLang="zh-CN" sz="3200" b="1">
                <a:latin typeface="宋体" panose="02010600030101010101" pitchFamily="2" charset="-122"/>
              </a:rPr>
              <a:t>18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～</a:t>
            </a:r>
            <a:r>
              <a:rPr lang="en-US" altLang="zh-CN" sz="3200" b="1">
                <a:latin typeface="宋体" panose="02010600030101010101" pitchFamily="2" charset="-122"/>
              </a:rPr>
              <a:t>20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自然段，说说你体会到了什么及从哪些词句体会到的。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9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7" grpId="0" animBg="1"/>
      <p:bldP spid="39938" grpId="0"/>
      <p:bldP spid="3993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1" name="文本框 1"/>
          <p:cNvSpPr txBox="1"/>
          <p:nvPr/>
        </p:nvSpPr>
        <p:spPr>
          <a:xfrm>
            <a:off x="1330325" y="1241425"/>
            <a:ext cx="6769100" cy="13858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讨论：雨点真会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起劲地跳跃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吗？作者为什么这样写？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962" name="文本框 2"/>
          <p:cNvSpPr txBox="1"/>
          <p:nvPr/>
        </p:nvSpPr>
        <p:spPr>
          <a:xfrm>
            <a:off x="1331913" y="2787650"/>
            <a:ext cx="6767512" cy="13858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描写雨滴是为了表达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如愿穿上雨衣的快乐。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5" name="文本框 1"/>
          <p:cNvSpPr txBox="1"/>
          <p:nvPr/>
        </p:nvSpPr>
        <p:spPr>
          <a:xfrm>
            <a:off x="825500" y="1131888"/>
            <a:ext cx="7418388" cy="1284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文中还有没有类似的句子？这些语句都蕴含着什么样的情感？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986" name="文本框 2"/>
          <p:cNvSpPr txBox="1"/>
          <p:nvPr/>
        </p:nvSpPr>
        <p:spPr>
          <a:xfrm>
            <a:off x="827088" y="2571750"/>
            <a:ext cx="7416800" cy="1284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文中所写的这类事物，都是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赋予它们生命和情感，都寄托着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内心的盼望。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3009" name="图片 3"/>
          <p:cNvPicPr>
            <a:picLocks noChangeAspect="1"/>
          </p:cNvPicPr>
          <p:nvPr/>
        </p:nvPicPr>
        <p:blipFill>
          <a:blip r:embed="rId1"/>
          <a:srcRect t="3653"/>
          <a:stretch>
            <a:fillRect/>
          </a:stretch>
        </p:blipFill>
        <p:spPr>
          <a:xfrm>
            <a:off x="1004888" y="771525"/>
            <a:ext cx="3062287" cy="39608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3010" name="文本框 4"/>
          <p:cNvSpPr txBox="1"/>
          <p:nvPr/>
        </p:nvSpPr>
        <p:spPr>
          <a:xfrm>
            <a:off x="4500563" y="1450975"/>
            <a:ext cx="3816350" cy="25765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合作朗读第</a:t>
            </a:r>
            <a:r>
              <a:rPr lang="en-US" altLang="zh-CN" sz="2800" b="1">
                <a:latin typeface="宋体" panose="02010600030101010101" pitchFamily="2" charset="-122"/>
              </a:rPr>
              <a:t>3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2800" b="1">
                <a:latin typeface="宋体" panose="02010600030101010101" pitchFamily="2" charset="-122"/>
              </a:rPr>
              <a:t>4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2800" b="1">
                <a:latin typeface="宋体" panose="02010600030101010101" pitchFamily="2" charset="-122"/>
              </a:rPr>
              <a:t>16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2800" b="1">
                <a:latin typeface="宋体" panose="02010600030101010101" pitchFamily="2" charset="-122"/>
              </a:rPr>
              <a:t>17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自然段，女生读写环境的句子，男生读写心理活动的句子。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3011" name="文本框 5"/>
          <p:cNvSpPr txBox="1"/>
          <p:nvPr/>
        </p:nvSpPr>
        <p:spPr>
          <a:xfrm>
            <a:off x="1101725" y="2886075"/>
            <a:ext cx="360363" cy="4000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</a:rPr>
              <a:t>3</a:t>
            </a:r>
            <a:endParaRPr lang="zh-CN" altLang="en-US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3012" name="文本框 6"/>
          <p:cNvSpPr txBox="1"/>
          <p:nvPr/>
        </p:nvSpPr>
        <p:spPr>
          <a:xfrm>
            <a:off x="1109663" y="3748088"/>
            <a:ext cx="360362" cy="4016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</a:rPr>
              <a:t>4</a:t>
            </a:r>
            <a:endParaRPr lang="zh-CN" altLang="en-US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4033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0475" y="771525"/>
            <a:ext cx="2819400" cy="40274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403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2363" y="771525"/>
            <a:ext cx="3017837" cy="40274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4035" name="文本框 4"/>
          <p:cNvSpPr txBox="1"/>
          <p:nvPr/>
        </p:nvSpPr>
        <p:spPr>
          <a:xfrm>
            <a:off x="1187450" y="4300538"/>
            <a:ext cx="428625" cy="4016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</a:rPr>
              <a:t>16</a:t>
            </a:r>
            <a:endParaRPr lang="zh-CN" altLang="en-US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4036" name="文本框 5"/>
          <p:cNvSpPr txBox="1"/>
          <p:nvPr/>
        </p:nvSpPr>
        <p:spPr>
          <a:xfrm>
            <a:off x="4932363" y="1851025"/>
            <a:ext cx="427037" cy="4016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</a:rPr>
              <a:t>17</a:t>
            </a:r>
            <a:endParaRPr lang="zh-CN" altLang="en-US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7" name="文本框 1"/>
          <p:cNvSpPr txBox="1"/>
          <p:nvPr/>
        </p:nvSpPr>
        <p:spPr>
          <a:xfrm>
            <a:off x="708025" y="958850"/>
            <a:ext cx="7704138" cy="3222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作者在表达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盼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这一中心意思时，主要通过了心理、动作、语言、环境等多个细节描写来凸显。我们写作文时，也可以把自己想要表达的中心意思藏在细节描写中，自然而然地表达出来，就能使文章写得具体生动，吸引读者。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5058" name="文本框 4"/>
          <p:cNvSpPr txBox="1"/>
          <p:nvPr/>
        </p:nvSpPr>
        <p:spPr>
          <a:xfrm>
            <a:off x="2027238" y="4154488"/>
            <a:ext cx="6913562" cy="573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9537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心理、动作、语言、环境描写</a:t>
            </a:r>
            <a:endParaRPr lang="zh-CN" altLang="en-US" sz="2800" b="1">
              <a:solidFill>
                <a:srgbClr val="95373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1" name="文本框 1"/>
          <p:cNvSpPr txBox="1"/>
          <p:nvPr/>
        </p:nvSpPr>
        <p:spPr>
          <a:xfrm>
            <a:off x="395288" y="555625"/>
            <a:ext cx="403225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结合文本，归纳写法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6082" name="文本框 2"/>
          <p:cNvSpPr txBox="1"/>
          <p:nvPr/>
        </p:nvSpPr>
        <p:spPr>
          <a:xfrm>
            <a:off x="755650" y="1133475"/>
            <a:ext cx="7704138" cy="18002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    课文围绕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盼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依次写了得到雨衣、盼穿雨衣、穿上雨衣三个事例，作者把哪个事例写得最具体呢？作者为什么把这个事例写得最具体呢？</a:t>
            </a:r>
            <a:endParaRPr lang="zh-CN" altLang="en-US" sz="2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6083" name="文本框 1"/>
          <p:cNvSpPr txBox="1"/>
          <p:nvPr/>
        </p:nvSpPr>
        <p:spPr>
          <a:xfrm>
            <a:off x="719138" y="2933700"/>
            <a:ext cx="7739062" cy="1892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盼穿雨衣</a:t>
            </a:r>
            <a:r>
              <a:rPr lang="zh-CN" altLang="en-US" sz="2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部分的几个</a:t>
            </a:r>
            <a:r>
              <a:rPr lang="zh-CN" altLang="en-US" sz="2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小事件</a:t>
            </a:r>
            <a:r>
              <a:rPr lang="zh-CN" altLang="en-US" sz="2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en-US" altLang="zh-CN" sz="2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放学下雨、借故外出、窗前看雨、雨中看景，最能突出中心意思。</a:t>
            </a:r>
            <a:endParaRPr lang="zh-CN" altLang="en-US" sz="26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文本框 1"/>
          <p:cNvSpPr txBox="1"/>
          <p:nvPr/>
        </p:nvSpPr>
        <p:spPr>
          <a:xfrm>
            <a:off x="1187450" y="1492250"/>
            <a:ext cx="4826000" cy="2192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文中的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我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特别盼望什么呢？铁凝是怎样写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盼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的心理的？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242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59563" y="1419225"/>
            <a:ext cx="1657350" cy="31924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5" name="文本框 4"/>
          <p:cNvSpPr txBox="1"/>
          <p:nvPr/>
        </p:nvSpPr>
        <p:spPr>
          <a:xfrm>
            <a:off x="971550" y="915988"/>
            <a:ext cx="7488238" cy="25765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小结：</a:t>
            </a:r>
            <a:endParaRPr lang="en-US" altLang="zh-CN" sz="2800" b="1">
              <a:latin typeface="宋体" panose="02010600030101010101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我们在选择事例时，要注意详略得当，应把自己亲身经历的，印象最深的，最能突出中心意思的重要部分写具体。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7106" name="文本框 2"/>
          <p:cNvSpPr txBox="1"/>
          <p:nvPr/>
        </p:nvSpPr>
        <p:spPr>
          <a:xfrm>
            <a:off x="2987675" y="3724275"/>
            <a:ext cx="381635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9537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重要部分写具体</a:t>
            </a:r>
            <a:endParaRPr lang="zh-CN" altLang="en-US" sz="3200" b="1">
              <a:solidFill>
                <a:srgbClr val="95373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5" grpId="0"/>
      <p:bldP spid="4710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29" name="文本框 1"/>
          <p:cNvSpPr txBox="1"/>
          <p:nvPr/>
        </p:nvSpPr>
        <p:spPr>
          <a:xfrm>
            <a:off x="179388" y="1131888"/>
            <a:ext cx="8101012" cy="652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根据下面的题目，想想可以选择哪些事例来写。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8130" name="文本框 2"/>
          <p:cNvSpPr txBox="1"/>
          <p:nvPr/>
        </p:nvSpPr>
        <p:spPr>
          <a:xfrm>
            <a:off x="2916238" y="2066925"/>
            <a:ext cx="3384550" cy="1930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好斗的公鸡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ctr" eaLnBrk="1" hangingPunct="1"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闲不住的奶奶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ctr" eaLnBrk="1" hangingPunct="1"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欢声笑语满校园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3" name="文本框 1"/>
          <p:cNvSpPr txBox="1"/>
          <p:nvPr/>
        </p:nvSpPr>
        <p:spPr>
          <a:xfrm>
            <a:off x="1258888" y="1227138"/>
            <a:ext cx="5545137" cy="573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展示选材，集体交流。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9154" name="文本框 2"/>
          <p:cNvSpPr txBox="1"/>
          <p:nvPr/>
        </p:nvSpPr>
        <p:spPr>
          <a:xfrm>
            <a:off x="1258888" y="2025650"/>
            <a:ext cx="7056437" cy="1133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修改选材，并思考：哪一部分要写得具体些？在旁边画标记。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9155" name="文本框 3"/>
          <p:cNvSpPr txBox="1"/>
          <p:nvPr/>
        </p:nvSpPr>
        <p:spPr>
          <a:xfrm>
            <a:off x="1258888" y="3435350"/>
            <a:ext cx="7056437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展示修改后的选材，交流互动。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9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3" grpId="0"/>
      <p:bldP spid="49154" grpId="0"/>
      <p:bldP spid="4915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7" name="矩形: 圆角 18"/>
          <p:cNvSpPr/>
          <p:nvPr/>
        </p:nvSpPr>
        <p:spPr>
          <a:xfrm>
            <a:off x="2479675" y="1150938"/>
            <a:ext cx="992188" cy="619125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50178" name="矩形: 圆角 19"/>
          <p:cNvSpPr/>
          <p:nvPr/>
        </p:nvSpPr>
        <p:spPr>
          <a:xfrm>
            <a:off x="2479675" y="2073275"/>
            <a:ext cx="992188" cy="619125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50179" name="矩形: 圆角 20"/>
          <p:cNvSpPr/>
          <p:nvPr/>
        </p:nvSpPr>
        <p:spPr>
          <a:xfrm>
            <a:off x="2479675" y="3128963"/>
            <a:ext cx="992188" cy="619125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50180" name="矩形: 圆角 15"/>
          <p:cNvSpPr/>
          <p:nvPr/>
        </p:nvSpPr>
        <p:spPr>
          <a:xfrm>
            <a:off x="5210175" y="1419225"/>
            <a:ext cx="590550" cy="1944688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50181" name="矩形: 圆角 16"/>
          <p:cNvSpPr/>
          <p:nvPr/>
        </p:nvSpPr>
        <p:spPr>
          <a:xfrm>
            <a:off x="6327775" y="1419225"/>
            <a:ext cx="590550" cy="1944688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50182" name="矩形: 圆角 17"/>
          <p:cNvSpPr/>
          <p:nvPr/>
        </p:nvSpPr>
        <p:spPr>
          <a:xfrm>
            <a:off x="7388225" y="1419225"/>
            <a:ext cx="590550" cy="1944688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50183" name="矩形: 圆角 14"/>
          <p:cNvSpPr/>
          <p:nvPr/>
        </p:nvSpPr>
        <p:spPr>
          <a:xfrm>
            <a:off x="4106863" y="1419225"/>
            <a:ext cx="588963" cy="1944688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50184" name="椭圆 5"/>
          <p:cNvSpPr/>
          <p:nvPr/>
        </p:nvSpPr>
        <p:spPr>
          <a:xfrm>
            <a:off x="952500" y="2028825"/>
            <a:ext cx="914400" cy="9144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50185" name="文本框 4"/>
          <p:cNvSpPr txBox="1">
            <a:spLocks noChangeArrowheads="1"/>
          </p:cNvSpPr>
          <p:nvPr/>
        </p:nvSpPr>
        <p:spPr bwMode="auto">
          <a:xfrm>
            <a:off x="1101725" y="2135188"/>
            <a:ext cx="647700" cy="733425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200" b="1" spc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盼</a:t>
            </a:r>
            <a:endParaRPr lang="zh-CN" alt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186" name="左大括号 6"/>
          <p:cNvSpPr/>
          <p:nvPr/>
        </p:nvSpPr>
        <p:spPr>
          <a:xfrm>
            <a:off x="2016125" y="1293813"/>
            <a:ext cx="287338" cy="2352675"/>
          </a:xfrm>
          <a:prstGeom prst="leftBrace">
            <a:avLst>
              <a:gd name="adj1" fmla="val 78088"/>
              <a:gd name="adj2" fmla="val 50000"/>
            </a:avLst>
          </a:prstGeom>
          <a:noFill/>
          <a:ln w="28575">
            <a:solidFill>
              <a:srgbClr val="4A7EBB"/>
            </a:solidFill>
            <a:round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50187" name="文本框 7"/>
          <p:cNvSpPr txBox="1">
            <a:spLocks noChangeArrowheads="1"/>
          </p:cNvSpPr>
          <p:nvPr/>
        </p:nvSpPr>
        <p:spPr bwMode="auto">
          <a:xfrm>
            <a:off x="2454275" y="1098550"/>
            <a:ext cx="1162050" cy="731838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200" b="1" spc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得到</a:t>
            </a:r>
            <a:endParaRPr lang="zh-CN" alt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188" name="文本框 8"/>
          <p:cNvSpPr txBox="1">
            <a:spLocks noChangeArrowheads="1"/>
          </p:cNvSpPr>
          <p:nvPr/>
        </p:nvSpPr>
        <p:spPr bwMode="auto">
          <a:xfrm>
            <a:off x="2454275" y="2016125"/>
            <a:ext cx="1162050" cy="731838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200" b="1" spc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盼穿</a:t>
            </a:r>
            <a:endParaRPr lang="zh-CN" alt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189" name="文本框 9"/>
          <p:cNvSpPr txBox="1">
            <a:spLocks noChangeArrowheads="1"/>
          </p:cNvSpPr>
          <p:nvPr/>
        </p:nvSpPr>
        <p:spPr bwMode="auto">
          <a:xfrm>
            <a:off x="2454275" y="3128963"/>
            <a:ext cx="1130300" cy="731838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200" b="1" spc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穿上</a:t>
            </a:r>
            <a:endParaRPr lang="zh-CN" alt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190" name="文本框 10"/>
          <p:cNvSpPr txBox="1">
            <a:spLocks noChangeArrowheads="1"/>
          </p:cNvSpPr>
          <p:nvPr/>
        </p:nvSpPr>
        <p:spPr bwMode="auto">
          <a:xfrm>
            <a:off x="4016375" y="1598613"/>
            <a:ext cx="823913" cy="1793875"/>
          </a:xfrm>
          <a:prstGeom prst="rect">
            <a:avLst/>
          </a:prstGeom>
          <a:noFill/>
          <a:ln>
            <a:noFill/>
          </a:ln>
        </p:spPr>
        <p:txBody>
          <a:bodyPr vert="eaVert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200" b="1" spc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放学下雨</a:t>
            </a:r>
            <a:endParaRPr lang="zh-CN" alt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191" name="文本框 11"/>
          <p:cNvSpPr txBox="1">
            <a:spLocks noChangeArrowheads="1"/>
          </p:cNvSpPr>
          <p:nvPr/>
        </p:nvSpPr>
        <p:spPr bwMode="auto">
          <a:xfrm>
            <a:off x="5110163" y="1598613"/>
            <a:ext cx="823913" cy="1793875"/>
          </a:xfrm>
          <a:prstGeom prst="rect">
            <a:avLst/>
          </a:prstGeom>
          <a:noFill/>
          <a:ln>
            <a:noFill/>
          </a:ln>
        </p:spPr>
        <p:txBody>
          <a:bodyPr vert="eaVert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200" b="1" spc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借故外出</a:t>
            </a:r>
            <a:endParaRPr lang="zh-CN" alt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192" name="文本框 12"/>
          <p:cNvSpPr txBox="1">
            <a:spLocks noChangeArrowheads="1"/>
          </p:cNvSpPr>
          <p:nvPr/>
        </p:nvSpPr>
        <p:spPr bwMode="auto">
          <a:xfrm>
            <a:off x="6203950" y="1598613"/>
            <a:ext cx="823913" cy="1793875"/>
          </a:xfrm>
          <a:prstGeom prst="rect">
            <a:avLst/>
          </a:prstGeom>
          <a:noFill/>
          <a:ln>
            <a:noFill/>
          </a:ln>
        </p:spPr>
        <p:txBody>
          <a:bodyPr vert="eaVert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200" b="1" spc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窗前看雨</a:t>
            </a:r>
            <a:endParaRPr lang="zh-CN" alt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193" name="文本框 13"/>
          <p:cNvSpPr txBox="1">
            <a:spLocks noChangeArrowheads="1"/>
          </p:cNvSpPr>
          <p:nvPr/>
        </p:nvSpPr>
        <p:spPr bwMode="auto">
          <a:xfrm>
            <a:off x="7308850" y="1598613"/>
            <a:ext cx="823913" cy="1793875"/>
          </a:xfrm>
          <a:prstGeom prst="rect">
            <a:avLst/>
          </a:prstGeom>
          <a:noFill/>
          <a:ln>
            <a:noFill/>
          </a:ln>
        </p:spPr>
        <p:txBody>
          <a:bodyPr vert="eaVert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200" b="1" spc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雨中看景</a:t>
            </a:r>
            <a:endParaRPr lang="zh-CN" alt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194" name="文本框 21"/>
          <p:cNvSpPr txBox="1"/>
          <p:nvPr/>
        </p:nvSpPr>
        <p:spPr>
          <a:xfrm>
            <a:off x="1101725" y="3954463"/>
            <a:ext cx="7343775" cy="573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围绕中心意思，选择不同事例，把重要部分写具体。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195" name="文本框 24"/>
          <p:cNvSpPr txBox="1"/>
          <p:nvPr/>
        </p:nvSpPr>
        <p:spPr>
          <a:xfrm>
            <a:off x="179388" y="57150"/>
            <a:ext cx="2520950" cy="6429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19593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3200" b="1">
              <a:solidFill>
                <a:srgbClr val="19593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0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0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0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0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0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0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0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0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0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0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0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0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0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7" grpId="0" animBg="1"/>
      <p:bldP spid="50178" grpId="0" animBg="1"/>
      <p:bldP spid="50179" grpId="0" animBg="1"/>
      <p:bldP spid="50180" grpId="0" animBg="1"/>
      <p:bldP spid="50181" grpId="0" animBg="1"/>
      <p:bldP spid="50182" grpId="0" animBg="1"/>
      <p:bldP spid="50183" grpId="0" animBg="1"/>
      <p:bldP spid="50184" grpId="0" animBg="1"/>
      <p:bldP spid="50185" grpId="0"/>
      <p:bldP spid="50186" grpId="0" animBg="1"/>
      <p:bldP spid="50187" grpId="0"/>
      <p:bldP spid="50188" grpId="0"/>
      <p:bldP spid="50189" grpId="0"/>
      <p:bldP spid="50190" grpId="0"/>
      <p:bldP spid="50191" grpId="0"/>
      <p:bldP spid="50192" grpId="0"/>
      <p:bldP spid="50193" grpId="0"/>
      <p:bldP spid="5019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文本框 1"/>
          <p:cNvSpPr txBox="1"/>
          <p:nvPr/>
        </p:nvSpPr>
        <p:spPr>
          <a:xfrm>
            <a:off x="539750" y="736600"/>
            <a:ext cx="403225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初读课文，把握内容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266" name="文本框 2"/>
          <p:cNvSpPr txBox="1"/>
          <p:nvPr/>
        </p:nvSpPr>
        <p:spPr>
          <a:xfrm>
            <a:off x="1116013" y="1492250"/>
            <a:ext cx="4319587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初读课文，检查字词。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67" name="文本框 3"/>
          <p:cNvSpPr txBox="1"/>
          <p:nvPr/>
        </p:nvSpPr>
        <p:spPr>
          <a:xfrm>
            <a:off x="1116013" y="2184400"/>
            <a:ext cx="7056437" cy="1930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自由读课文，注意读正确、流利，不懂的生字词可以画标记，并思考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我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心心念念、盼望着什么。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文本框 1"/>
          <p:cNvSpPr txBox="1"/>
          <p:nvPr/>
        </p:nvSpPr>
        <p:spPr>
          <a:xfrm>
            <a:off x="971550" y="1563688"/>
            <a:ext cx="7237413" cy="13731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读完课文，说一说：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我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特别盼望什么？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290" name="文本框 2"/>
          <p:cNvSpPr txBox="1"/>
          <p:nvPr/>
        </p:nvSpPr>
        <p:spPr>
          <a:xfrm>
            <a:off x="3414713" y="2936875"/>
            <a:ext cx="2349500" cy="6429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盼穿新雨衣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文本框 1"/>
          <p:cNvSpPr txBox="1"/>
          <p:nvPr/>
        </p:nvSpPr>
        <p:spPr>
          <a:xfrm>
            <a:off x="792163" y="987425"/>
            <a:ext cx="770572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认读生字。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14" name="文本框 2"/>
          <p:cNvSpPr txBox="1"/>
          <p:nvPr/>
        </p:nvSpPr>
        <p:spPr>
          <a:xfrm>
            <a:off x="1835150" y="1630363"/>
            <a:ext cx="6480175" cy="2109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200000"/>
              </a:lnSpc>
            </a:pPr>
            <a:r>
              <a:rPr lang="zh-TW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嘟囔  痱子  瞟一眼  玛瑙  腥味  焖米饭  窸窸窣窣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文本框 1"/>
          <p:cNvSpPr txBox="1"/>
          <p:nvPr/>
        </p:nvSpPr>
        <p:spPr>
          <a:xfrm>
            <a:off x="611188" y="698500"/>
            <a:ext cx="5976937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请试着猜一猜下面词语的意思。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38" name="文本框 2"/>
          <p:cNvSpPr txBox="1"/>
          <p:nvPr/>
        </p:nvSpPr>
        <p:spPr>
          <a:xfrm>
            <a:off x="1258888" y="1492250"/>
            <a:ext cx="6769100" cy="3286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斗篷  情况  袖子  瓦蓝  衣柜  </a:t>
            </a: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预报  喧闹  遮盖  讲座  酱油</a:t>
            </a: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逗引  嘴唇  楼梯  缩手  疯狂</a:t>
            </a: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叫嚷  蹦跳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39" name="矩形 3"/>
          <p:cNvSpPr>
            <a:spLocks noChangeArrowheads="1"/>
          </p:cNvSpPr>
          <p:nvPr/>
        </p:nvSpPr>
        <p:spPr bwMode="auto">
          <a:xfrm>
            <a:off x="1547813" y="1135063"/>
            <a:ext cx="1046163" cy="573088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</a:pPr>
            <a:r>
              <a:rPr lang="en-US" altLang="zh-CN" sz="2800" b="1" spc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</a:t>
            </a:r>
            <a:r>
              <a:rPr lang="en-US" altLang="zh-CN" sz="2800" b="1" spc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é</a:t>
            </a:r>
            <a:r>
              <a:rPr lang="en-US" altLang="zh-CN" sz="28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r>
              <a:rPr lang="en-US" altLang="zh-CN" sz="2800" b="1">
                <a:solidFill>
                  <a:srgbClr val="FF00FF"/>
                </a:solidFill>
                <a:latin typeface="宋体" panose="02010600030101010101" pitchFamily="2" charset="-122"/>
                <a:ea typeface="楷体" panose="02010609060101010101" pitchFamily="49" charset="-122"/>
              </a:rPr>
              <a:t>ɡ</a:t>
            </a:r>
            <a:endParaRPr lang="zh-CN" altLang="en-US" sz="2800" b="1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40" name="矩形 4"/>
          <p:cNvSpPr>
            <a:spLocks noChangeArrowheads="1"/>
          </p:cNvSpPr>
          <p:nvPr/>
        </p:nvSpPr>
        <p:spPr bwMode="auto">
          <a:xfrm>
            <a:off x="3924300" y="1135063"/>
            <a:ext cx="1046163" cy="573088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</a:pPr>
            <a:r>
              <a:rPr lang="en-US" altLang="zh-CN" sz="2800" b="1" spc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xi</a:t>
            </a:r>
            <a:r>
              <a:rPr lang="en-US" altLang="zh-CN" sz="28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ù</a:t>
            </a:r>
            <a:endParaRPr lang="zh-CN" altLang="en-US" sz="2800" b="1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41" name="矩形 5"/>
          <p:cNvSpPr>
            <a:spLocks noChangeArrowheads="1"/>
          </p:cNvSpPr>
          <p:nvPr/>
        </p:nvSpPr>
        <p:spPr bwMode="auto">
          <a:xfrm>
            <a:off x="5435600" y="1135063"/>
            <a:ext cx="1047750" cy="573088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</a:pPr>
            <a:r>
              <a:rPr lang="en-US" altLang="zh-CN" sz="2800" b="1" spc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wǎ</a:t>
            </a:r>
            <a:endParaRPr lang="zh-CN" altLang="en-US" sz="2800" b="1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42" name="矩形 6"/>
          <p:cNvSpPr>
            <a:spLocks noChangeArrowheads="1"/>
          </p:cNvSpPr>
          <p:nvPr/>
        </p:nvSpPr>
        <p:spPr bwMode="auto">
          <a:xfrm>
            <a:off x="7197725" y="1135063"/>
            <a:ext cx="1046163" cy="573088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</a:pPr>
            <a:r>
              <a:rPr lang="en-US" altLang="zh-CN" sz="2800" b="1" spc="0">
                <a:solidFill>
                  <a:srgbClr val="FF00FF"/>
                </a:solidFill>
                <a:latin typeface="宋体" panose="02010600030101010101" pitchFamily="2" charset="-122"/>
                <a:ea typeface="楷体" panose="02010609060101010101" pitchFamily="49" charset="-122"/>
              </a:rPr>
              <a:t>ɡu</a:t>
            </a:r>
            <a:r>
              <a:rPr lang="en-US" altLang="zh-CN" sz="2800" b="1">
                <a:solidFill>
                  <a:srgbClr val="FF00FF"/>
                </a:solidFill>
                <a:latin typeface="宋体" panose="02010600030101010101" pitchFamily="2" charset="-122"/>
                <a:ea typeface="楷体" panose="02010609060101010101" pitchFamily="49" charset="-122"/>
              </a:rPr>
              <a:t>ì</a:t>
            </a:r>
            <a:endParaRPr lang="zh-CN" altLang="en-US" sz="2800" b="1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43" name="矩形 7"/>
          <p:cNvSpPr>
            <a:spLocks noChangeArrowheads="1"/>
          </p:cNvSpPr>
          <p:nvPr/>
        </p:nvSpPr>
        <p:spPr bwMode="auto">
          <a:xfrm>
            <a:off x="2516188" y="2065338"/>
            <a:ext cx="1047750" cy="573088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</a:pPr>
            <a:r>
              <a:rPr lang="en-US" altLang="zh-CN" sz="2800" b="1" spc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xuān</a:t>
            </a:r>
            <a:endParaRPr lang="zh-CN" altLang="en-US" sz="2800" b="1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44" name="矩形 8"/>
          <p:cNvSpPr>
            <a:spLocks noChangeArrowheads="1"/>
          </p:cNvSpPr>
          <p:nvPr/>
        </p:nvSpPr>
        <p:spPr bwMode="auto">
          <a:xfrm>
            <a:off x="6562725" y="2065338"/>
            <a:ext cx="1296988" cy="573088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</a:pPr>
            <a:r>
              <a:rPr lang="en-US" altLang="zh-CN" sz="2800" b="1" spc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ji</a:t>
            </a:r>
            <a:r>
              <a:rPr lang="en-US" altLang="zh-CN" sz="2800" b="1" spc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à</a:t>
            </a:r>
            <a:r>
              <a:rPr lang="en-US" altLang="zh-CN" sz="28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r>
              <a:rPr lang="en-US" altLang="zh-CN" sz="2800" b="1">
                <a:solidFill>
                  <a:srgbClr val="FF00FF"/>
                </a:solidFill>
                <a:latin typeface="宋体" panose="02010600030101010101" pitchFamily="2" charset="-122"/>
                <a:ea typeface="楷体" panose="02010609060101010101" pitchFamily="49" charset="-122"/>
              </a:rPr>
              <a:t>ɡ</a:t>
            </a:r>
            <a:endParaRPr lang="zh-CN" altLang="en-US" sz="2800" b="1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45" name="矩形 9"/>
          <p:cNvSpPr>
            <a:spLocks noChangeArrowheads="1"/>
          </p:cNvSpPr>
          <p:nvPr/>
        </p:nvSpPr>
        <p:spPr bwMode="auto">
          <a:xfrm>
            <a:off x="2916238" y="2924175"/>
            <a:ext cx="1046163" cy="573088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</a:pPr>
            <a:r>
              <a:rPr lang="en-US" altLang="zh-CN" sz="2800" b="1" spc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ch</a:t>
            </a:r>
            <a:r>
              <a:rPr lang="en-US" altLang="zh-CN" sz="28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ú</a:t>
            </a:r>
            <a:r>
              <a:rPr lang="en-US" altLang="zh-CN" sz="28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endParaRPr lang="zh-CN" altLang="en-US" sz="2800" b="1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46" name="矩形 10"/>
          <p:cNvSpPr>
            <a:spLocks noChangeArrowheads="1"/>
          </p:cNvSpPr>
          <p:nvPr/>
        </p:nvSpPr>
        <p:spPr bwMode="auto">
          <a:xfrm>
            <a:off x="4532313" y="2924175"/>
            <a:ext cx="720725" cy="573088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</a:pPr>
            <a:r>
              <a:rPr lang="en-US" altLang="zh-CN" sz="2800" b="1" spc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tī</a:t>
            </a:r>
            <a:endParaRPr lang="zh-CN" altLang="en-US" sz="2800" b="1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47" name="矩形 11"/>
          <p:cNvSpPr>
            <a:spLocks noChangeArrowheads="1"/>
          </p:cNvSpPr>
          <p:nvPr/>
        </p:nvSpPr>
        <p:spPr bwMode="auto">
          <a:xfrm>
            <a:off x="5324475" y="2924175"/>
            <a:ext cx="1047750" cy="573088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</a:pPr>
            <a:r>
              <a:rPr lang="en-US" altLang="zh-CN" sz="2800" b="1" spc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suō</a:t>
            </a:r>
            <a:endParaRPr lang="zh-CN" altLang="en-US" sz="2800" b="1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48" name="矩形 12"/>
          <p:cNvSpPr>
            <a:spLocks noChangeArrowheads="1"/>
          </p:cNvSpPr>
          <p:nvPr/>
        </p:nvSpPr>
        <p:spPr bwMode="auto">
          <a:xfrm>
            <a:off x="1550988" y="3721100"/>
            <a:ext cx="1047750" cy="573088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</a:pPr>
            <a:r>
              <a:rPr lang="en-US" altLang="zh-CN" sz="2800" b="1" spc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r</a:t>
            </a:r>
            <a:r>
              <a:rPr lang="en-US" altLang="zh-CN" sz="2800" b="1" spc="0">
                <a:solidFill>
                  <a:srgbClr val="FF00FF"/>
                </a:solidFill>
                <a:latin typeface="宋体" panose="02010600030101010101" pitchFamily="2" charset="-122"/>
                <a:ea typeface="楷体" panose="02010609060101010101" pitchFamily="49" charset="-122"/>
              </a:rPr>
              <a:t>ǎ</a:t>
            </a:r>
            <a:r>
              <a:rPr lang="en-US" altLang="zh-CN" sz="2800" b="1" spc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r>
              <a:rPr lang="en-US" altLang="zh-CN" sz="2800" b="1" spc="0">
                <a:solidFill>
                  <a:srgbClr val="FF00FF"/>
                </a:solidFill>
                <a:latin typeface="宋体" panose="02010600030101010101" pitchFamily="2" charset="-122"/>
                <a:ea typeface="楷体" panose="02010609060101010101" pitchFamily="49" charset="-122"/>
              </a:rPr>
              <a:t>ɡ</a:t>
            </a:r>
            <a:endParaRPr lang="zh-CN" altLang="en-US" sz="2800" b="1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49" name="矩形 13"/>
          <p:cNvSpPr>
            <a:spLocks noChangeArrowheads="1"/>
          </p:cNvSpPr>
          <p:nvPr/>
        </p:nvSpPr>
        <p:spPr bwMode="auto">
          <a:xfrm>
            <a:off x="2516188" y="3721100"/>
            <a:ext cx="1047750" cy="573088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</a:pPr>
            <a:r>
              <a:rPr lang="en-US" altLang="zh-CN" sz="2800" b="1" spc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en-US" altLang="zh-CN" sz="2800" b="1" spc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è</a:t>
            </a:r>
            <a:r>
              <a:rPr lang="en-US" altLang="zh-CN" sz="28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r>
              <a:rPr lang="en-US" altLang="zh-CN" sz="2800" b="1">
                <a:solidFill>
                  <a:srgbClr val="FF00FF"/>
                </a:solidFill>
                <a:latin typeface="宋体" panose="02010600030101010101" pitchFamily="2" charset="-122"/>
                <a:ea typeface="楷体" panose="02010609060101010101" pitchFamily="49" charset="-122"/>
              </a:rPr>
              <a:t>ɡ</a:t>
            </a:r>
            <a:endParaRPr lang="zh-CN" altLang="en-US" sz="2800" b="1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50" name="矩形 14"/>
          <p:cNvSpPr>
            <a:spLocks noChangeArrowheads="1"/>
          </p:cNvSpPr>
          <p:nvPr/>
        </p:nvSpPr>
        <p:spPr bwMode="auto">
          <a:xfrm>
            <a:off x="6588125" y="2957513"/>
            <a:ext cx="1047750" cy="573088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</a:pPr>
            <a:r>
              <a:rPr lang="en-US" altLang="zh-CN" sz="2800" b="1" spc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fēn</a:t>
            </a:r>
            <a:r>
              <a:rPr lang="en-US" altLang="zh-CN" sz="2800" b="1" spc="0">
                <a:solidFill>
                  <a:srgbClr val="FF00FF"/>
                </a:solidFill>
                <a:latin typeface="宋体" panose="02010600030101010101" pitchFamily="2" charset="-122"/>
                <a:ea typeface="楷体" panose="02010609060101010101" pitchFamily="49" charset="-122"/>
              </a:rPr>
              <a:t>ɡ</a:t>
            </a:r>
            <a:endParaRPr lang="zh-CN" altLang="en-US" sz="2800" b="1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  <p:bldP spid="14340" grpId="0"/>
      <p:bldP spid="14341" grpId="0"/>
      <p:bldP spid="14342" grpId="0"/>
      <p:bldP spid="14343" grpId="0"/>
      <p:bldP spid="14344" grpId="0"/>
      <p:bldP spid="14345" grpId="0"/>
      <p:bldP spid="14346" grpId="0"/>
      <p:bldP spid="14347" grpId="0"/>
      <p:bldP spid="14348" grpId="0"/>
      <p:bldP spid="14349" grpId="0"/>
      <p:bldP spid="1435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1" name="疯.mp4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2422525" y="1131888"/>
            <a:ext cx="1955800" cy="19351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5362" name="唇.mp4">
            <a:hlinkClick r:id="" action="ppaction://media"/>
          </p:cNvPr>
          <p:cNvPicPr>
            <a:picLocks noRot="1"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148263" y="1131888"/>
            <a:ext cx="1955800" cy="19351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5363" name="文本框 6"/>
          <p:cNvSpPr txBox="1"/>
          <p:nvPr/>
        </p:nvSpPr>
        <p:spPr>
          <a:xfrm>
            <a:off x="1028700" y="3219450"/>
            <a:ext cx="6697663" cy="1212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两个都是半包围结构的字，竖撇要长一点儿。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364" name="文本框 7"/>
          <p:cNvSpPr txBox="1"/>
          <p:nvPr/>
        </p:nvSpPr>
        <p:spPr>
          <a:xfrm>
            <a:off x="179388" y="57150"/>
            <a:ext cx="2520950" cy="6429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19593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书写指导</a:t>
            </a:r>
            <a:endParaRPr lang="zh-CN" altLang="en-US" sz="3200" b="1">
              <a:solidFill>
                <a:srgbClr val="19593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760" fill="hold"/>
                                        <p:tgtEl>
                                          <p:spTgt spid="153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5240" fill="hold"/>
                                        <p:tgtEl>
                                          <p:spTgt spid="1536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15361"/>
                </p:tgtEl>
              </p:cMediaNode>
            </p:video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15362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53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153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61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53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1536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62"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7.14"/>
  <p:tag name="AS_TITLE" val="Aspose.Slides for .NET 4.0 Client Profile"/>
  <p:tag name="AS_VERSION" val="23.7"/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 eaLnBrk="1" hangingPunct="1">
          <a:lnSpc>
            <a:spcPct val="130000"/>
          </a:lnSpc>
          <a:defRPr sz="3200" b="1" dirty="0" smtClean="0">
            <a:latin typeface="宋体" panose="02010600030101010101" pitchFamily="2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2744</Words>
  <Application>WPS 演示</Application>
  <PresentationFormat/>
  <Paragraphs>270</Paragraphs>
  <Slides>44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44</vt:i4>
      </vt:variant>
    </vt:vector>
  </HeadingPairs>
  <TitlesOfParts>
    <vt:vector size="58" baseType="lpstr">
      <vt:lpstr>Arial</vt:lpstr>
      <vt:lpstr>宋体</vt:lpstr>
      <vt:lpstr>Wingdings</vt:lpstr>
      <vt:lpstr>Calibri</vt:lpstr>
      <vt:lpstr>楷体</vt:lpstr>
      <vt:lpstr>黑体</vt:lpstr>
      <vt:lpstr>微软雅黑</vt:lpstr>
      <vt:lpstr>Arial Unicode MS</vt:lpstr>
      <vt:lpstr>等线</vt:lpstr>
      <vt:lpstr>Cambria</vt:lpstr>
      <vt:lpstr>Arial</vt:lpstr>
      <vt:lpstr>等线</vt:lpstr>
      <vt:lpstr>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易提分旗舰店; www.tingtingke.com;</Company>
  <LinksUpToDate>false</LinksUpToDate>
  <SharedDoc>false</SharedDoc>
  <HyperlinksChanged>false</HyperlinksChanged>
  <AppVersion>14.0000</AppVersion>
  <Manager>易提分旗舰店; www.tingtingke.com;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易提分旗舰店; www.tingtingke.com</dc:creator>
  <cp:lastModifiedBy>上帝掷骰子吗</cp:lastModifiedBy>
  <cp:revision>1</cp:revision>
  <dcterms:created xsi:type="dcterms:W3CDTF">2016-10-29T08:56:00Z</dcterms:created>
  <dcterms:modified xsi:type="dcterms:W3CDTF">2023-09-25T17:26:15Z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来源">
    <vt:lpwstr>状元成才路系列</vt:lpwstr>
  </property>
  <property fmtid="{D5CDD505-2E9C-101B-9397-08002B2CF9AE}" pid="4" name="ICV">
    <vt:lpwstr>65344B71BAF8485094F49DF5A99D7900_12</vt:lpwstr>
  </property>
</Properties>
</file>