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33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3" r:id="rId24"/>
    <p:sldId id="292" r:id="rId25"/>
    <p:sldId id="300" r:id="rId26"/>
    <p:sldId id="294" r:id="rId27"/>
    <p:sldId id="295" r:id="rId28"/>
    <p:sldId id="296" r:id="rId29"/>
    <p:sldId id="297" r:id="rId30"/>
    <p:sldId id="260" r:id="rId31"/>
    <p:sldId id="306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8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可能性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2795588" y="3259138"/>
            <a:ext cx="4486275" cy="630238"/>
          </a:xfrm>
          <a:prstGeom prst="wedgeRoundRectCallout">
            <a:avLst>
              <a:gd name="adj1" fmla="val -56111"/>
              <a:gd name="adj2" fmla="val 5064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我最后抽，只有唱歌了。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2308" name="矩形 3"/>
          <p:cNvSpPr/>
          <p:nvPr/>
        </p:nvSpPr>
        <p:spPr>
          <a:xfrm>
            <a:off x="1261745" y="1938655"/>
            <a:ext cx="678180" cy="3530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小丽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306" name="矩形 20"/>
          <p:cNvSpPr/>
          <p:nvPr/>
        </p:nvSpPr>
        <p:spPr>
          <a:xfrm flipH="1">
            <a:off x="1744980" y="3889375"/>
            <a:ext cx="515620" cy="309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小雪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303" name="矩形 22"/>
          <p:cNvSpPr/>
          <p:nvPr/>
        </p:nvSpPr>
        <p:spPr>
          <a:xfrm flipH="1">
            <a:off x="8709025" y="2291715"/>
            <a:ext cx="532130" cy="360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小明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2322513" y="1358900"/>
            <a:ext cx="1089025" cy="1108075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朗诵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5133975" y="1382713"/>
            <a:ext cx="1089025" cy="1106488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44803" y="854075"/>
            <a:ext cx="1295400" cy="1327150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跳舞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7975" y="4208463"/>
            <a:ext cx="63404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第三名同学能确定抽到什么节目吗？为什么？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1475" y="4710113"/>
            <a:ext cx="6096000" cy="17541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由于舞蹈和朗诵都被抽走，可以推断出剩下的卡片是唱歌，因此能确定第三名同学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不可能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抽到舞蹈或朗诵，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一定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抽到唱歌。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45143" y="1636078"/>
            <a:ext cx="6100763" cy="1200150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通过刚才的抽签活动，大家发现了什么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?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8538" y="4075113"/>
            <a:ext cx="8269287" cy="17541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事件发生有时是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确定的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，有时是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不确定的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事件发生如果是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确定的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，可以用“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不可能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”“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一定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”描述；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事件发生如果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不确定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，可以用“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可能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”描述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4343" name="矩形 1"/>
          <p:cNvSpPr/>
          <p:nvPr/>
        </p:nvSpPr>
        <p:spPr>
          <a:xfrm>
            <a:off x="5628640" y="528955"/>
            <a:ext cx="226060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猜   一    猜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1210" y="4787900"/>
            <a:ext cx="5162550" cy="1135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这是个不确定事件，可能是红色，也可能是蓝色。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4787900"/>
            <a:ext cx="1697355" cy="205867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290830" y="2204720"/>
            <a:ext cx="3623310" cy="2594610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摸出一个棋子，可能是什么颜色？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095" y="2115820"/>
            <a:ext cx="3032125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680970" y="2425700"/>
            <a:ext cx="5929313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四人一个小组摸球；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摸出一个棋子，然后放回去摇匀再摸，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重复20次。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记录每次的颜色。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7" name="矩形 3"/>
          <p:cNvSpPr/>
          <p:nvPr/>
        </p:nvSpPr>
        <p:spPr>
          <a:xfrm>
            <a:off x="4131945" y="1129665"/>
            <a:ext cx="302768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小组合作摸一摸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75260" y="3014345"/>
            <a:ext cx="2237740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6389" name="矩形 3"/>
          <p:cNvSpPr/>
          <p:nvPr/>
        </p:nvSpPr>
        <p:spPr>
          <a:xfrm>
            <a:off x="3987800" y="907733"/>
            <a:ext cx="3486150" cy="60960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 一 比，说 一 说。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5" name="图片 34" descr="49"/>
          <p:cNvPicPr>
            <a:picLocks noChangeAspect="1"/>
          </p:cNvPicPr>
          <p:nvPr/>
        </p:nvPicPr>
        <p:blipFill rotWithShape="1">
          <a:blip r:embed="rId1"/>
          <a:srcRect l="69385" t="4893" r="2365" b="67543"/>
          <a:stretch>
            <a:fillRect/>
          </a:stretch>
        </p:blipFill>
        <p:spPr>
          <a:xfrm>
            <a:off x="5607726" y="1867625"/>
            <a:ext cx="3049304" cy="1440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2430463" y="1868170"/>
            <a:ext cx="2635250" cy="1509713"/>
          </a:xfrm>
          <a:prstGeom prst="rect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2" name="组合 36"/>
          <p:cNvGrpSpPr/>
          <p:nvPr/>
        </p:nvGrpSpPr>
        <p:grpSpPr>
          <a:xfrm>
            <a:off x="2589213" y="2017395"/>
            <a:ext cx="2476500" cy="1246188"/>
            <a:chOff x="9191" y="5495"/>
            <a:chExt cx="3902" cy="1961"/>
          </a:xfrm>
        </p:grpSpPr>
        <p:sp>
          <p:nvSpPr>
            <p:cNvPr id="38" name="文本框 37"/>
            <p:cNvSpPr txBox="1"/>
            <p:nvPr/>
          </p:nvSpPr>
          <p:spPr>
            <a:xfrm flipH="1">
              <a:off x="9191" y="5495"/>
              <a:ext cx="3902" cy="18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摸出        </a:t>
              </a:r>
              <a:r>
                <a:rPr kumimoji="0" lang="en-US" altLang="zh-CN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14</a:t>
              </a: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次，</a:t>
              </a:r>
              <a:endPara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摸出          </a:t>
              </a:r>
              <a:r>
                <a:rPr kumimoji="0" lang="en-US" altLang="zh-CN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</a:t>
              </a: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次。</a:t>
              </a:r>
              <a:endPara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6398" name="图片 38" descr="@P%M{(D$((%A%8`Z$WN9G2Q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63" y="5568"/>
              <a:ext cx="482" cy="5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9" name="图片 39" descr="XP9%@D8T7}HG_X[FM%$GXV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3" y="6780"/>
              <a:ext cx="607" cy="6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93" name="矩形 3"/>
          <p:cNvSpPr/>
          <p:nvPr/>
        </p:nvSpPr>
        <p:spPr>
          <a:xfrm>
            <a:off x="1317625" y="2442845"/>
            <a:ext cx="1106488" cy="496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第一组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4" name="矩形 3"/>
          <p:cNvSpPr/>
          <p:nvPr/>
        </p:nvSpPr>
        <p:spPr>
          <a:xfrm>
            <a:off x="8643938" y="2368233"/>
            <a:ext cx="1108075" cy="498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第二组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0638" y="3769995"/>
            <a:ext cx="6340475" cy="5810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两组摸得的结果有什么相同处？这说明什么？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0463" y="4551045"/>
            <a:ext cx="7570788" cy="11350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都是摸出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红棋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次数多，摸出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蓝棋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的次数少。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这说明，摸到红棋的可能性大，摸到蓝棋的可能性小。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16200" y="1314450"/>
            <a:ext cx="6100763" cy="1200150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 一 说：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如果红棋和蓝棋的个数同样多，结果会怎样？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28900" y="4497070"/>
            <a:ext cx="6088063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   摸到红棋和蓝棋的可能性应该也同样多。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5302885" y="2776220"/>
            <a:ext cx="366395" cy="12395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8438" name="矩形 1"/>
          <p:cNvSpPr/>
          <p:nvPr/>
        </p:nvSpPr>
        <p:spPr>
          <a:xfrm>
            <a:off x="3170555" y="752475"/>
            <a:ext cx="5259705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盒子中装有红、黄两种颜色的球。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44060" y="1757680"/>
            <a:ext cx="3103880" cy="1600835"/>
            <a:chOff x="3560917" y="2398081"/>
            <a:chExt cx="3483429" cy="1809627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立方体 4"/>
            <p:cNvSpPr/>
            <p:nvPr/>
          </p:nvSpPr>
          <p:spPr>
            <a:xfrm>
              <a:off x="3560917" y="2398081"/>
              <a:ext cx="3483429" cy="1809627"/>
            </a:xfrm>
            <a:prstGeom prst="cube">
              <a:avLst>
                <a:gd name="adj" fmla="val 39437"/>
              </a:avLst>
            </a:prstGeom>
            <a:grpFill/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351946" y="2566820"/>
              <a:ext cx="1901371" cy="348343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314700" y="3718560"/>
            <a:ext cx="5859145" cy="2306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四人一个小组摸球；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摸出一个棋子，然后放回去摇匀再摸，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重复20次。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记录每次的颜色。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488315" y="4027805"/>
            <a:ext cx="2237740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2681288" y="4295775"/>
            <a:ext cx="5588000" cy="711200"/>
          </a:xfrm>
          <a:prstGeom prst="wedgeRoundRectCallout">
            <a:avLst>
              <a:gd name="adj1" fmla="val 57306"/>
              <a:gd name="adj2" fmla="val 1452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八组摸得的结果有什么相同处？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9463" name="矩形 3"/>
          <p:cNvSpPr/>
          <p:nvPr/>
        </p:nvSpPr>
        <p:spPr>
          <a:xfrm>
            <a:off x="4451350" y="982663"/>
            <a:ext cx="3570288" cy="536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下面是八组摸得的结果。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/>
          <p:nvPr/>
        </p:nvGraphicFramePr>
        <p:xfrm>
          <a:off x="1060450" y="1782763"/>
          <a:ext cx="9418638" cy="2136775"/>
        </p:xfrm>
        <a:graphic>
          <a:graphicData uri="http://schemas.openxmlformats.org/drawingml/2006/table">
            <a:tbl>
              <a:tblPr/>
              <a:tblGrid>
                <a:gridCol w="941238"/>
                <a:gridCol w="943583"/>
                <a:gridCol w="940456"/>
                <a:gridCol w="942802"/>
                <a:gridCol w="941238"/>
                <a:gridCol w="943583"/>
                <a:gridCol w="940456"/>
                <a:gridCol w="942802"/>
                <a:gridCol w="942020"/>
                <a:gridCol w="940456"/>
              </a:tblGrid>
              <a:tr h="712258"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合计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258"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18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17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123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258"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defTabSz="913765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37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8" marR="91438" marT="45747" marB="45747" anchor="ctr">
                    <a:lnL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ysClr val="windowText" lastClr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0" name="组合 56"/>
          <p:cNvGrpSpPr/>
          <p:nvPr/>
        </p:nvGrpSpPr>
        <p:grpSpPr>
          <a:xfrm>
            <a:off x="1012883" y="1804792"/>
            <a:ext cx="1193205" cy="748221"/>
            <a:chOff x="949066" y="2637133"/>
            <a:chExt cx="1192542" cy="653921"/>
          </a:xfrm>
          <a:noFill/>
        </p:grpSpPr>
        <p:cxnSp>
          <p:nvCxnSpPr>
            <p:cNvPr id="31" name="直接连接符 49"/>
            <p:cNvCxnSpPr/>
            <p:nvPr/>
          </p:nvCxnSpPr>
          <p:spPr>
            <a:xfrm>
              <a:off x="1304775" y="2637133"/>
              <a:ext cx="625019" cy="539241"/>
            </a:xfrm>
            <a:prstGeom prst="line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32" name="直接连接符 50"/>
            <p:cNvCxnSpPr/>
            <p:nvPr/>
          </p:nvCxnSpPr>
          <p:spPr>
            <a:xfrm>
              <a:off x="996607" y="2942095"/>
              <a:ext cx="933187" cy="284355"/>
            </a:xfrm>
            <a:prstGeom prst="line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3" name="TextBox 53"/>
            <p:cNvSpPr txBox="1"/>
            <p:nvPr/>
          </p:nvSpPr>
          <p:spPr>
            <a:xfrm rot="687762">
              <a:off x="1102753" y="2825877"/>
              <a:ext cx="801411" cy="295885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次数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TextBox 54"/>
            <p:cNvSpPr txBox="1"/>
            <p:nvPr/>
          </p:nvSpPr>
          <p:spPr>
            <a:xfrm>
              <a:off x="949066" y="2995169"/>
              <a:ext cx="765149" cy="295885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颜色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TextBox 55"/>
            <p:cNvSpPr txBox="1"/>
            <p:nvPr/>
          </p:nvSpPr>
          <p:spPr>
            <a:xfrm>
              <a:off x="1450743" y="2667996"/>
              <a:ext cx="690865" cy="295885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小组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68790" y="2692672"/>
            <a:ext cx="300038" cy="965201"/>
            <a:chOff x="646" y="2012"/>
            <a:chExt cx="189" cy="608"/>
          </a:xfrm>
          <a:noFill/>
        </p:grpSpPr>
        <p:pic>
          <p:nvPicPr>
            <p:cNvPr id="37" name="图片 36" descr="黄球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6" y="2438"/>
              <a:ext cx="181" cy="182"/>
            </a:xfrm>
            <a:prstGeom prst="rect">
              <a:avLst/>
            </a:prstGeom>
            <a:grpFill/>
            <a:ln w="9525">
              <a:noFill/>
            </a:ln>
          </p:spPr>
        </p:pic>
        <p:pic>
          <p:nvPicPr>
            <p:cNvPr id="38" name="图片 37" descr="红球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1" y="2012"/>
              <a:ext cx="184" cy="182"/>
            </a:xfrm>
            <a:prstGeom prst="rect">
              <a:avLst/>
            </a:prstGeom>
            <a:grp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2992438" y="5383213"/>
            <a:ext cx="61229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都是摸出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红球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次数多，摸出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黄球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的次数少。 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425" y="418338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16200" y="1314450"/>
            <a:ext cx="6100763" cy="1200150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盒子里是红球多还是黄球多？为什么？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2400" y="4727575"/>
            <a:ext cx="6086475" cy="11350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盒子里红球多， 因为摸到红色球的次数比摸到黄色球的次数多。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5356860" y="3001645"/>
            <a:ext cx="366395" cy="12395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56210" y="4620260"/>
            <a:ext cx="2237740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82833" y="1470025"/>
            <a:ext cx="4653280" cy="58356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数量和可能性什么关系？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5168" y="2971165"/>
            <a:ext cx="2359025" cy="1308100"/>
          </a:xfrm>
          <a:prstGeom prst="rect">
            <a:avLst/>
          </a:prstGeom>
          <a:solidFill>
            <a:srgbClr val="EDFFF8"/>
          </a:solidFill>
          <a:ln>
            <a:solidFill>
              <a:srgbClr val="00B050"/>
            </a:solidFill>
          </a:ln>
        </p:spPr>
        <p:txBody>
          <a:bodyPr>
            <a:spAutoFit/>
          </a:bodyPr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在总数中占的数量多</a:t>
            </a:r>
            <a:endParaRPr kumimoji="0" lang="zh-CN" altLang="en-US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25130" y="2914015"/>
            <a:ext cx="2405063" cy="1385888"/>
          </a:xfrm>
          <a:prstGeom prst="rect">
            <a:avLst/>
          </a:prstGeom>
          <a:solidFill>
            <a:srgbClr val="EDFFF8"/>
          </a:solidFill>
          <a:ln>
            <a:solidFill>
              <a:srgbClr val="00B050"/>
            </a:solidFill>
          </a:ln>
        </p:spPr>
        <p:txBody>
          <a:bodyPr>
            <a:spAutoFit/>
          </a:bodyPr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摸到的可能性就大</a:t>
            </a:r>
            <a:endParaRPr kumimoji="0" lang="zh-CN" altLang="en-US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977255" y="3026728"/>
            <a:ext cx="1674813" cy="355600"/>
          </a:xfrm>
          <a:prstGeom prst="rightArrow">
            <a:avLst/>
          </a:prstGeom>
          <a:solidFill>
            <a:srgbClr val="FF0000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左箭头 16"/>
          <p:cNvSpPr/>
          <p:nvPr/>
        </p:nvSpPr>
        <p:spPr>
          <a:xfrm>
            <a:off x="5978843" y="3625215"/>
            <a:ext cx="1671638" cy="406400"/>
          </a:xfrm>
          <a:prstGeom prst="leftArrow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467"/>
            <a:ext cx="2232025" cy="3283413"/>
            <a:chOff x="4576140" y="1907944"/>
            <a:chExt cx="2231821" cy="3277570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小组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自学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7944"/>
              <a:ext cx="2231821" cy="521164"/>
              <a:chOff x="4765892" y="1925335"/>
              <a:chExt cx="2231821" cy="52116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335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展示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交流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2765425" y="987425"/>
            <a:ext cx="7118350" cy="11303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下列现象中，确定会发生的用“√”表示，有可能发生的用“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”表示。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534" name="矩形 4"/>
          <p:cNvSpPr/>
          <p:nvPr/>
        </p:nvSpPr>
        <p:spPr>
          <a:xfrm>
            <a:off x="3100388" y="2382838"/>
            <a:ext cx="5984875" cy="37861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掷一次骰子点数是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买彩票中奖。             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明天太阳会升起来。   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下周三本地下雨。             （ 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明天会有人走路。             （        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9813" y="2620963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9813" y="3359150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7438" y="4148138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89813" y="4803775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1725" y="5580063"/>
            <a:ext cx="4016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47700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4" grpId="0"/>
      <p:bldP spid="18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47700"/>
            <a:ext cx="1308100" cy="1809750"/>
          </a:xfrm>
          <a:prstGeom prst="rect">
            <a:avLst/>
          </a:prstGeom>
        </p:spPr>
      </p:pic>
      <p:sp>
        <p:nvSpPr>
          <p:cNvPr id="23557" name="矩形 4"/>
          <p:cNvSpPr/>
          <p:nvPr/>
        </p:nvSpPr>
        <p:spPr>
          <a:xfrm>
            <a:off x="2765108" y="1002983"/>
            <a:ext cx="2551112" cy="954087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连      一      连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582" t="588" b="49826"/>
          <a:stretch>
            <a:fillRect/>
          </a:stretch>
        </p:blipFill>
        <p:spPr>
          <a:xfrm>
            <a:off x="3345180" y="2448741"/>
            <a:ext cx="6450965" cy="1178560"/>
          </a:xfrm>
          <a:prstGeom prst="round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388553" y="4902518"/>
            <a:ext cx="1749425" cy="1346200"/>
          </a:xfrm>
          <a:prstGeom prst="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摸到红球的可能性大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8490" y="4902518"/>
            <a:ext cx="1749425" cy="1346200"/>
          </a:xfrm>
          <a:prstGeom prst="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摸到黄球的可能性大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6840" y="4902518"/>
            <a:ext cx="1749425" cy="1346200"/>
          </a:xfrm>
          <a:prstGeom prst="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摸到红球和黄球的可能性相等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32178" y="4902518"/>
            <a:ext cx="1749425" cy="1346200"/>
          </a:xfrm>
          <a:prstGeom prst="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摸到的一定是红球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3660140" y="3502343"/>
            <a:ext cx="1651000" cy="133350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" name="直接连接符 1"/>
          <p:cNvCxnSpPr/>
          <p:nvPr/>
        </p:nvCxnSpPr>
        <p:spPr>
          <a:xfrm flipV="1">
            <a:off x="5188903" y="3538855"/>
            <a:ext cx="1651000" cy="133350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" name="直接连接符 23"/>
          <p:cNvCxnSpPr/>
          <p:nvPr/>
        </p:nvCxnSpPr>
        <p:spPr>
          <a:xfrm flipV="1">
            <a:off x="6993890" y="3538855"/>
            <a:ext cx="1651000" cy="133350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7" name="直接连接符 26"/>
          <p:cNvCxnSpPr/>
          <p:nvPr/>
        </p:nvCxnSpPr>
        <p:spPr>
          <a:xfrm flipH="1" flipV="1">
            <a:off x="4145915" y="3627755"/>
            <a:ext cx="5621338" cy="1138238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47700"/>
            <a:ext cx="1308100" cy="1809750"/>
          </a:xfrm>
          <a:prstGeom prst="rect">
            <a:avLst/>
          </a:prstGeom>
        </p:spPr>
      </p:pic>
      <p:sp>
        <p:nvSpPr>
          <p:cNvPr id="24582" name="矩形 4"/>
          <p:cNvSpPr/>
          <p:nvPr/>
        </p:nvSpPr>
        <p:spPr>
          <a:xfrm>
            <a:off x="2878455" y="1829435"/>
            <a:ext cx="7627938" cy="1754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、口袋里有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个黄球，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个白球和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个黑球。任意摸一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个，摸到（       ）球的可能性大。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A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B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白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C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3" name="矩形 4"/>
          <p:cNvSpPr/>
          <p:nvPr/>
        </p:nvSpPr>
        <p:spPr>
          <a:xfrm>
            <a:off x="2878455" y="3902710"/>
            <a:ext cx="7704138" cy="2308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、小暖在一个装有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个黑球，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个白球的袋子里摸球，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摸了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次都是黑球，现在摸第四次，结果（   ）。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A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一定摸到白球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摸到白球的可能性大。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可能摸到黑球，也可能摸到白球。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67618" y="2475548"/>
            <a:ext cx="3921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96693" y="4577398"/>
            <a:ext cx="3921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2765108" y="728028"/>
            <a:ext cx="5124450" cy="738188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精挑细选。</a:t>
            </a: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47700"/>
            <a:ext cx="1308100" cy="1809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59835" y="943928"/>
            <a:ext cx="808038" cy="1016000"/>
          </a:xfrm>
          <a:prstGeom prst="rect">
            <a:avLst/>
          </a:prstGeom>
          <a:solidFill>
            <a:schemeClr val="accent4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17148" y="943928"/>
            <a:ext cx="806450" cy="1016000"/>
          </a:xfrm>
          <a:prstGeom prst="rect">
            <a:avLst/>
          </a:prstGeom>
          <a:solidFill>
            <a:schemeClr val="accent4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5098" y="943928"/>
            <a:ext cx="808038" cy="1016000"/>
          </a:xfrm>
          <a:prstGeom prst="rect">
            <a:avLst/>
          </a:prstGeom>
          <a:solidFill>
            <a:schemeClr val="accent4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608" name="矩形 2"/>
          <p:cNvSpPr/>
          <p:nvPr/>
        </p:nvSpPr>
        <p:spPr>
          <a:xfrm>
            <a:off x="2484438" y="2740343"/>
            <a:ext cx="7043737" cy="12001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用这三个数摆数，如果摆出的三位数是单数小丽赢，否则小雪赢。这个游戏公平吗？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5588" y="4360863"/>
            <a:ext cx="6421437" cy="17541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答：摆出的数有：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132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213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231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321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其中单数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个，双数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个。小丽赢的可能性大，所以不公平。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47700"/>
            <a:ext cx="1308100" cy="1809750"/>
          </a:xfrm>
          <a:prstGeom prst="rect">
            <a:avLst/>
          </a:prstGeom>
        </p:spPr>
      </p:pic>
      <p:sp>
        <p:nvSpPr>
          <p:cNvPr id="26629" name="矩形 4"/>
          <p:cNvSpPr/>
          <p:nvPr/>
        </p:nvSpPr>
        <p:spPr>
          <a:xfrm>
            <a:off x="2765425" y="947420"/>
            <a:ext cx="2157413" cy="823913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涂  一  涂 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630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130" y="1824038"/>
            <a:ext cx="3127375" cy="288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UH0{L4Q]K{Y}G4)_PPVDCD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993" y="1771650"/>
            <a:ext cx="2957512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矩形 1"/>
          <p:cNvSpPr/>
          <p:nvPr/>
        </p:nvSpPr>
        <p:spPr>
          <a:xfrm>
            <a:off x="4671695" y="5312093"/>
            <a:ext cx="47656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要求：转动指针，停在蓝色区域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比红色区域 的可能性大。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570605" y="926465"/>
            <a:ext cx="3867150" cy="89408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5588" y="3230563"/>
            <a:ext cx="6669087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事件发生有时是确定的，有时是不确定的；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703" name="矩形 1"/>
          <p:cNvSpPr/>
          <p:nvPr/>
        </p:nvSpPr>
        <p:spPr>
          <a:xfrm>
            <a:off x="3570288" y="4395788"/>
            <a:ext cx="4942840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可能性的大小和数量的多少有关。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1915" y="92646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grpSp>
        <p:nvGrpSpPr>
          <p:cNvPr id="30725" name="组合 1"/>
          <p:cNvGrpSpPr/>
          <p:nvPr/>
        </p:nvGrpSpPr>
        <p:grpSpPr>
          <a:xfrm>
            <a:off x="2482850" y="1127125"/>
            <a:ext cx="7185025" cy="5181600"/>
            <a:chOff x="2482850" y="1127781"/>
            <a:chExt cx="7184570" cy="5180318"/>
          </a:xfrm>
        </p:grpSpPr>
        <p:sp>
          <p:nvSpPr>
            <p:cNvPr id="30726" name="文本框 19"/>
            <p:cNvSpPr txBox="1"/>
            <p:nvPr/>
          </p:nvSpPr>
          <p:spPr>
            <a:xfrm>
              <a:off x="5288124" y="1127781"/>
              <a:ext cx="2156915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可 能 性</a:t>
              </a:r>
              <a:endPara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27" name="文本框 20"/>
            <p:cNvSpPr txBox="1"/>
            <p:nvPr/>
          </p:nvSpPr>
          <p:spPr>
            <a:xfrm>
              <a:off x="4133013" y="2479993"/>
              <a:ext cx="14160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确定的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28" name="文本框 21"/>
            <p:cNvSpPr txBox="1"/>
            <p:nvPr/>
          </p:nvSpPr>
          <p:spPr>
            <a:xfrm>
              <a:off x="6999902" y="2540249"/>
              <a:ext cx="14160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不确定的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29" name="文本框 22"/>
            <p:cNvSpPr txBox="1"/>
            <p:nvPr/>
          </p:nvSpPr>
          <p:spPr>
            <a:xfrm>
              <a:off x="3397683" y="4054793"/>
              <a:ext cx="284543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                       ）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30" name="文本框 23"/>
            <p:cNvSpPr txBox="1"/>
            <p:nvPr/>
          </p:nvSpPr>
          <p:spPr>
            <a:xfrm>
              <a:off x="6722543" y="4033805"/>
              <a:ext cx="21513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              ）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31" name="文本框 24"/>
            <p:cNvSpPr txBox="1"/>
            <p:nvPr/>
          </p:nvSpPr>
          <p:spPr>
            <a:xfrm>
              <a:off x="3729788" y="4054793"/>
              <a:ext cx="21805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不可能、一定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732" name="文本框 25"/>
            <p:cNvSpPr txBox="1"/>
            <p:nvPr/>
          </p:nvSpPr>
          <p:spPr>
            <a:xfrm>
              <a:off x="7345478" y="4033805"/>
              <a:ext cx="90551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可 能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0733" name="直接箭头连接符 26"/>
            <p:cNvCxnSpPr/>
            <p:nvPr/>
          </p:nvCxnSpPr>
          <p:spPr>
            <a:xfrm flipH="1">
              <a:off x="4934429" y="1771968"/>
              <a:ext cx="707390" cy="610870"/>
            </a:xfrm>
            <a:prstGeom prst="straightConnector1">
              <a:avLst/>
            </a:prstGeom>
            <a:ln w="28575" cap="flat" cmpd="sng">
              <a:solidFill>
                <a:srgbClr val="5B9BD5"/>
              </a:solidFill>
              <a:prstDash val="solid"/>
              <a:miter/>
              <a:headEnd type="none" w="med" len="med"/>
              <a:tailEnd type="arrow" w="med" len="med"/>
            </a:ln>
          </p:spPr>
        </p:cxnSp>
        <p:cxnSp>
          <p:nvCxnSpPr>
            <p:cNvPr id="30734" name="直接箭头连接符 27"/>
            <p:cNvCxnSpPr/>
            <p:nvPr/>
          </p:nvCxnSpPr>
          <p:spPr>
            <a:xfrm>
              <a:off x="6694467" y="1785661"/>
              <a:ext cx="610870" cy="666750"/>
            </a:xfrm>
            <a:prstGeom prst="straightConnector1">
              <a:avLst/>
            </a:prstGeom>
            <a:ln w="28575" cap="flat" cmpd="sng">
              <a:solidFill>
                <a:srgbClr val="5B9BD5"/>
              </a:solidFill>
              <a:prstDash val="solid"/>
              <a:miter/>
              <a:headEnd type="none" w="med" len="med"/>
              <a:tailEnd type="arrow" w="med" len="med"/>
            </a:ln>
          </p:spPr>
        </p:cxnSp>
        <p:cxnSp>
          <p:nvCxnSpPr>
            <p:cNvPr id="30735" name="直接箭头连接符 28"/>
            <p:cNvCxnSpPr/>
            <p:nvPr/>
          </p:nvCxnSpPr>
          <p:spPr>
            <a:xfrm flipH="1">
              <a:off x="4681653" y="2949893"/>
              <a:ext cx="13970" cy="889000"/>
            </a:xfrm>
            <a:prstGeom prst="straightConnector1">
              <a:avLst/>
            </a:prstGeom>
            <a:ln w="28575" cap="flat" cmpd="sng">
              <a:solidFill>
                <a:srgbClr val="5B9BD5"/>
              </a:solidFill>
              <a:prstDash val="solid"/>
              <a:miter/>
              <a:headEnd type="none" w="med" len="med"/>
              <a:tailEnd type="arrow" w="med" len="med"/>
            </a:ln>
          </p:spPr>
        </p:cxnSp>
        <p:cxnSp>
          <p:nvCxnSpPr>
            <p:cNvPr id="30736" name="直接箭头连接符 29"/>
            <p:cNvCxnSpPr/>
            <p:nvPr/>
          </p:nvCxnSpPr>
          <p:spPr>
            <a:xfrm flipH="1">
              <a:off x="7705978" y="3070572"/>
              <a:ext cx="1905" cy="789305"/>
            </a:xfrm>
            <a:prstGeom prst="straightConnector1">
              <a:avLst/>
            </a:prstGeom>
            <a:ln w="28575" cap="flat" cmpd="sng">
              <a:solidFill>
                <a:srgbClr val="5B9BD5"/>
              </a:solidFill>
              <a:prstDash val="solid"/>
              <a:miter/>
              <a:headEnd type="none" w="med" len="med"/>
              <a:tailEnd type="arrow" w="med" len="med"/>
            </a:ln>
          </p:spPr>
        </p:cxnSp>
        <p:sp>
          <p:nvSpPr>
            <p:cNvPr id="31" name="文本框 30"/>
            <p:cNvSpPr txBox="1"/>
            <p:nvPr/>
          </p:nvSpPr>
          <p:spPr>
            <a:xfrm>
              <a:off x="2482850" y="5108246"/>
              <a:ext cx="2358876" cy="119985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>
              <a:spAutoFit/>
            </a:bodyPr>
            <a:p>
              <a:pPr marR="0" algn="ctr" defTabSz="9144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在总数中占的数量多</a:t>
              </a:r>
              <a:endPara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62510" y="5051110"/>
              <a:ext cx="2404910" cy="120144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>
              <a:spAutoFit/>
            </a:bodyPr>
            <a:p>
              <a:pPr marR="0" algn="ctr" defTabSz="9144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0" cap="none" spc="0" normalizeH="0" baseline="0" noProof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摸到的可能性就大</a:t>
              </a:r>
              <a:endPara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右箭头 32"/>
            <p:cNvSpPr/>
            <p:nvPr/>
          </p:nvSpPr>
          <p:spPr>
            <a:xfrm>
              <a:off x="5214765" y="5165382"/>
              <a:ext cx="1674706" cy="355512"/>
            </a:xfrm>
            <a:prstGeom prst="rightArrow">
              <a:avLst/>
            </a:prstGeom>
            <a:solidFill>
              <a:srgbClr val="FF0000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左箭头 33"/>
            <p:cNvSpPr/>
            <p:nvPr/>
          </p:nvSpPr>
          <p:spPr>
            <a:xfrm>
              <a:off x="5216352" y="5762134"/>
              <a:ext cx="1671532" cy="406299"/>
            </a:xfrm>
            <a:prstGeom prst="leftArrow">
              <a:avLst/>
            </a:prstGeom>
            <a:solidFill>
              <a:srgbClr val="FF0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499995" y="1189990"/>
            <a:ext cx="8486140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 b="0">
                <a:ea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在古代欧洲的某个国家，一个大臣冒犯了国王，国王大怒，决定将大臣处死。大臣被关进了死牢，按照该国当时的法律，死囚在临行前还有一次选择生死的机会，那就是由大法官拿来一个盒子，盒子里有两张纸条，分别写着“生”和“死”，如果摸到“生”就生，如果摸到“死”就死，你们认为这个大臣摸纸条时会出现什么结果呢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262255" y="1224915"/>
            <a:ext cx="2237740" cy="2237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55" y="3968750"/>
            <a:ext cx="1500505" cy="2522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4465" y="4812665"/>
            <a:ext cx="508000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可能摸到生，也可能摸到死。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261620" y="1224915"/>
            <a:ext cx="2237740" cy="22377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64740" y="1432560"/>
            <a:ext cx="746252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可是这个昏庸的国王一心想要让这个大臣死，于是派人偷偷把写有“生”：的纸条换成了“死”字，大法官并不知道。这下大臣命运又如何呢？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5" y="3968750"/>
            <a:ext cx="1001395" cy="2283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4740" y="4695190"/>
            <a:ext cx="7462520" cy="8299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那大臣一定得死，不可能生了，因为不管怎么摸，都是摸到“死”。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262255" y="1224915"/>
            <a:ext cx="2237740" cy="22377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05100" y="1224915"/>
            <a:ext cx="7332980" cy="1938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这时有个好心的知情人把这个情况偷偷的告诉了大臣，这个大臣整整想了一夜，终于想出了好办法。临行前，当大法官把盒子拿来要大臣抽的时候，大臣拿起一张纸条，看也不看就吞进肚子里，在场的人全惊呆了，你们说大船的命运又会怎样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0" y="4184015"/>
            <a:ext cx="1301750" cy="1809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05100" y="4673600"/>
            <a:ext cx="7324090" cy="8299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那他不可能死了，因为剩下“死”，大法官就会判定他抽的是“生”。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30910" y="2518410"/>
            <a:ext cx="2237740" cy="22377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68650" y="2737485"/>
            <a:ext cx="7936865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故事里，大臣经过了从“可能生，也可能死”到“一定死”，最后再到“不可能死”的过程，是他用智慧赢得了生命。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小组</a:t>
            </a:r>
            <a:r>
              <a:rPr lang="zh-CN" altLang="en-US" dirty="0"/>
              <a:t>自学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55320" y="1125855"/>
            <a:ext cx="11019155" cy="48926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44</a:t>
            </a:r>
            <a:r>
              <a:rPr lang="zh-CN" sz="2400" b="0">
                <a:ea typeface="宋体" panose="02010600030101010101" pitchFamily="2" charset="-122"/>
              </a:rPr>
              <a:t>页问题一：事情的发生是怎样的？</a:t>
            </a:r>
            <a:r>
              <a:rPr lang="en-US" sz="2400" b="0">
                <a:latin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四人一个小组，学习例题1。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事件发生有时是（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）的，有时是（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）的；事件发生如果是确定的，可以用“（ </a:t>
            </a:r>
            <a:r>
              <a:rPr lang="en-US" sz="2400" b="0">
                <a:latin typeface="宋体" panose="02010600030101010101" pitchFamily="2" charset="-122"/>
              </a:rPr>
              <a:t>  </a:t>
            </a:r>
            <a:r>
              <a:rPr lang="zh-CN" sz="2400" b="0">
                <a:ea typeface="宋体" panose="02010600030101010101" pitchFamily="2" charset="-122"/>
              </a:rPr>
              <a:t>）”“（     ）”描述；事件发生如果不确定，可以用“（    ）”描述。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二、教材45页问题二：可能性的大小和什么有关系？</a:t>
            </a:r>
            <a:r>
              <a:rPr lang="en-US" sz="2400" b="0">
                <a:latin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四人一个小组做实验。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填一填：数量多的摸到的可能性就（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），数量少摸到的可能性就（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）。三、教材46页问题三：根据可能性的大小可以判断数量的多少吗？</a:t>
            </a:r>
            <a:r>
              <a:rPr lang="en-US" sz="2400" b="0">
                <a:latin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四人一组做实验。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填一填。盒子里红球（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），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因为摸到红色球的次数比摸到黄色球的次数（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0246" name="矩形 2"/>
          <p:cNvSpPr/>
          <p:nvPr/>
        </p:nvSpPr>
        <p:spPr>
          <a:xfrm>
            <a:off x="2421255" y="919480"/>
            <a:ext cx="751713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三张卡片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上分别写着唱歌、跳舞、朗诵。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19525" y="2854325"/>
            <a:ext cx="1089025" cy="1108075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5164138" y="2854325"/>
            <a:ext cx="1089025" cy="1108075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6508750" y="2854325"/>
            <a:ext cx="1089025" cy="1108075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27998" y="4558348"/>
            <a:ext cx="6135687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小明先抽，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    )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，也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              )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，还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08700" y="4927600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唱歌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19525" y="5497513"/>
            <a:ext cx="8001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跳舞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08800" y="5502275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朗诵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3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12" name="菱形 11"/>
          <p:cNvSpPr/>
          <p:nvPr/>
        </p:nvSpPr>
        <p:spPr>
          <a:xfrm>
            <a:off x="4240848" y="1677670"/>
            <a:ext cx="1089025" cy="1108075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5806123" y="1717358"/>
            <a:ext cx="1089025" cy="1106488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45373" y="3460433"/>
            <a:ext cx="5970587" cy="17541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小丽抽到哪张（                ），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  ）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，也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         ）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但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是（          ）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" name="矩形 29"/>
          <p:cNvSpPr/>
          <p:nvPr/>
        </p:nvSpPr>
        <p:spPr>
          <a:xfrm>
            <a:off x="4607560" y="3569970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不能确定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9"/>
          <p:cNvSpPr/>
          <p:nvPr/>
        </p:nvSpPr>
        <p:spPr>
          <a:xfrm>
            <a:off x="2737485" y="4130358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唱歌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9"/>
          <p:cNvSpPr/>
          <p:nvPr/>
        </p:nvSpPr>
        <p:spPr>
          <a:xfrm>
            <a:off x="5693410" y="4138295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朗诵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9"/>
          <p:cNvSpPr/>
          <p:nvPr/>
        </p:nvSpPr>
        <p:spPr>
          <a:xfrm>
            <a:off x="3440748" y="4660583"/>
            <a:ext cx="8001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跳舞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2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3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4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5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6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7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8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2606</Words>
  <Application>WPS 演示</Application>
  <PresentationFormat>宽屏</PresentationFormat>
  <Paragraphs>358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思源宋体 CN Heavy</vt:lpstr>
      <vt:lpstr>等线</vt:lpstr>
      <vt:lpstr>Arial Unicode MS</vt:lpstr>
      <vt:lpstr>Calibri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导入新课</vt:lpstr>
      <vt:lpstr>导入新课</vt:lpstr>
      <vt:lpstr>导入新课</vt:lpstr>
      <vt:lpstr>小组自学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135</cp:revision>
  <dcterms:created xsi:type="dcterms:W3CDTF">2021-06-08T08:52:00Z</dcterms:created>
  <dcterms:modified xsi:type="dcterms:W3CDTF">2023-09-28T14:20:03Z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