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9" r:id="rId5"/>
    <p:sldId id="257" r:id="rId6"/>
    <p:sldId id="270" r:id="rId7"/>
    <p:sldId id="267" r:id="rId8"/>
    <p:sldId id="268" r:id="rId9"/>
    <p:sldId id="273" r:id="rId10"/>
    <p:sldId id="264" r:id="rId11"/>
    <p:sldId id="271" r:id="rId12"/>
    <p:sldId id="272" r:id="rId13"/>
    <p:sldId id="266" r:id="rId14"/>
    <p:sldId id="279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4213" y="2636838"/>
            <a:ext cx="7272337" cy="1109662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6600" kern="1200" baseline="0">
                <a:latin typeface="Arial" panose="020B0604020202020204" pitchFamily="34" charset="0"/>
                <a:ea typeface="宋体" panose="02010600030101010101" pitchFamily="2" charset="-122"/>
              </a:rPr>
              <a:t>Lesson 3</a:t>
            </a:r>
            <a:endParaRPr lang="en-US" altLang="zh-CN" sz="6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331913" y="4221163"/>
            <a:ext cx="6400800" cy="1152525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6000" b="1" kern="1200" baseline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Making Breakfast</a:t>
            </a:r>
            <a:endParaRPr lang="en-US" altLang="zh-CN" sz="6000" b="1" kern="1200" baseline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2" name="矩形 2051"/>
          <p:cNvSpPr/>
          <p:nvPr/>
        </p:nvSpPr>
        <p:spPr>
          <a:xfrm>
            <a:off x="827088" y="1268413"/>
            <a:ext cx="49688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rPr>
              <a:t>冀教版六年级英语上册</a:t>
            </a:r>
            <a:endParaRPr lang="zh-CN" altLang="en-US" sz="3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0" name="文本框 24579"/>
          <p:cNvSpPr txBox="1"/>
          <p:nvPr/>
        </p:nvSpPr>
        <p:spPr>
          <a:xfrm>
            <a:off x="179388" y="3357563"/>
            <a:ext cx="8243887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FF"/>
                </a:solidFill>
                <a:latin typeface="Arial" panose="020B0604020202020204" pitchFamily="34" charset="0"/>
              </a:rPr>
              <a:t>Breakfast is ready!</a:t>
            </a:r>
            <a:endParaRPr lang="en-US" altLang="zh-CN" sz="400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FF"/>
                </a:solidFill>
                <a:latin typeface="Arial" panose="020B0604020202020204" pitchFamily="34" charset="0"/>
              </a:rPr>
              <a:t>____________is ready!</a:t>
            </a:r>
            <a:endParaRPr lang="en-US" altLang="zh-CN" sz="400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FF"/>
                </a:solidFill>
                <a:latin typeface="Arial" panose="020B0604020202020204" pitchFamily="34" charset="0"/>
              </a:rPr>
              <a:t>Is breakfast ready?</a:t>
            </a:r>
            <a:endParaRPr lang="en-US" altLang="zh-CN" sz="400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323850" y="765175"/>
            <a:ext cx="8351838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Arial" panose="020B0604020202020204" pitchFamily="34" charset="0"/>
              </a:rPr>
              <a:t>Mum is cooking eggs on the stove.</a:t>
            </a:r>
            <a:endParaRPr lang="en-US" altLang="zh-CN" sz="400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Arial" panose="020B0604020202020204" pitchFamily="34" charset="0"/>
              </a:rPr>
              <a:t>Sb. is doing </a:t>
            </a:r>
            <a:r>
              <a:rPr lang="en-US" altLang="zh-CN" sz="4000" err="1">
                <a:solidFill>
                  <a:srgbClr val="0000FF"/>
                </a:solidFill>
                <a:latin typeface="Arial" panose="020B0604020202020204" pitchFamily="34" charset="0"/>
              </a:rPr>
              <a:t>sth</a:t>
            </a:r>
            <a:r>
              <a:rPr lang="en-US" altLang="zh-CN" sz="4000">
                <a:solidFill>
                  <a:srgbClr val="0000FF"/>
                </a:solidFill>
                <a:latin typeface="Arial" panose="020B0604020202020204" pitchFamily="34" charset="0"/>
              </a:rPr>
              <a:t>.</a:t>
            </a:r>
            <a:endParaRPr lang="en-US" altLang="zh-CN" sz="40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6" name="矩形 18435" descr="纸袋"/>
          <p:cNvSpPr/>
          <p:nvPr/>
        </p:nvSpPr>
        <p:spPr>
          <a:xfrm>
            <a:off x="1476375" y="3213100"/>
            <a:ext cx="3998913" cy="159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2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MS UI Gothic" panose="020B0600070205080204" charset="-128"/>
                <a:ea typeface="MS UI Gothic" panose="020B0600070205080204" charset="-128"/>
              </a:rPr>
              <a:t>Thank you！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2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MS UI Gothic" panose="020B0600070205080204" charset="-128"/>
              <a:ea typeface="MS UI Gothic" panose="020B0600070205080204" charset="-12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8" name="图片 21507" descr="274ba236eeebaa2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3267075" cy="450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1508" descr="f936ab750fdad6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188913"/>
            <a:ext cx="4560887" cy="381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文本框 21509"/>
          <p:cNvSpPr txBox="1"/>
          <p:nvPr/>
        </p:nvSpPr>
        <p:spPr>
          <a:xfrm>
            <a:off x="0" y="765175"/>
            <a:ext cx="331311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8000" b="1">
                <a:solidFill>
                  <a:srgbClr val="0000FF"/>
                </a:solidFill>
                <a:latin typeface="Arial" panose="020B0604020202020204" pitchFamily="34" charset="0"/>
              </a:rPr>
              <a:t>toast</a:t>
            </a:r>
            <a:endParaRPr lang="en-US" altLang="zh-CN" sz="8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5219700" y="4868863"/>
            <a:ext cx="25923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8000" b="1">
                <a:solidFill>
                  <a:srgbClr val="0000FF"/>
                </a:solidFill>
                <a:latin typeface="Arial" panose="020B0604020202020204" pitchFamily="34" charset="0"/>
              </a:rPr>
              <a:t>jam</a:t>
            </a:r>
            <a:endParaRPr lang="en-US" altLang="zh-CN" sz="8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89" name="图片 3088" descr="d80436b50fdad6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13163"/>
            <a:ext cx="4787900" cy="3144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4" name="图片 3093" descr="28286370e9bbde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263" y="2133600"/>
            <a:ext cx="3660775" cy="439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5" name="文本框 3094"/>
          <p:cNvSpPr txBox="1"/>
          <p:nvPr/>
        </p:nvSpPr>
        <p:spPr>
          <a:xfrm>
            <a:off x="684213" y="2133600"/>
            <a:ext cx="29527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8000" b="1">
                <a:solidFill>
                  <a:srgbClr val="0000FF"/>
                </a:solidFill>
                <a:latin typeface="Arial" panose="020B0604020202020204" pitchFamily="34" charset="0"/>
              </a:rPr>
              <a:t>juice</a:t>
            </a:r>
            <a:endParaRPr lang="en-US" altLang="zh-CN" sz="8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096" name="文本框 3095"/>
          <p:cNvSpPr txBox="1"/>
          <p:nvPr/>
        </p:nvSpPr>
        <p:spPr>
          <a:xfrm>
            <a:off x="2843213" y="333375"/>
            <a:ext cx="6121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8000" b="1">
                <a:solidFill>
                  <a:srgbClr val="0000FF"/>
                </a:solidFill>
                <a:latin typeface="Arial" panose="020B0604020202020204" pitchFamily="34" charset="0"/>
              </a:rPr>
              <a:t>refrigerator</a:t>
            </a:r>
            <a:endParaRPr lang="en-US" altLang="zh-CN" sz="8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2" name="图片 22531" descr="9c43931e12be2b2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33475"/>
            <a:ext cx="5724525" cy="572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文本框 22532"/>
          <p:cNvSpPr txBox="1"/>
          <p:nvPr/>
        </p:nvSpPr>
        <p:spPr>
          <a:xfrm>
            <a:off x="900113" y="188913"/>
            <a:ext cx="460851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8000" b="1">
                <a:solidFill>
                  <a:srgbClr val="0000FF"/>
                </a:solidFill>
                <a:latin typeface="Arial" panose="020B0604020202020204" pitchFamily="34" charset="0"/>
              </a:rPr>
              <a:t>cereal</a:t>
            </a:r>
            <a:endParaRPr lang="en-US" altLang="zh-CN" sz="8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22534" name="图片 22533" descr="fb94cb93700a60e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0375" y="0"/>
            <a:ext cx="3603625" cy="4652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5" name="文本框 22534"/>
          <p:cNvSpPr txBox="1"/>
          <p:nvPr/>
        </p:nvSpPr>
        <p:spPr>
          <a:xfrm>
            <a:off x="5580063" y="5229225"/>
            <a:ext cx="32035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8000" b="1">
                <a:solidFill>
                  <a:srgbClr val="0000FF"/>
                </a:solidFill>
                <a:latin typeface="Arial" panose="020B0604020202020204" pitchFamily="34" charset="0"/>
              </a:rPr>
              <a:t>table</a:t>
            </a:r>
            <a:endParaRPr lang="en-US" altLang="zh-CN" sz="8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1" name="图片 19460" descr="Dish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2565400"/>
            <a:ext cx="4968875" cy="438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文本框 19461"/>
          <p:cNvSpPr txBox="1"/>
          <p:nvPr/>
        </p:nvSpPr>
        <p:spPr>
          <a:xfrm>
            <a:off x="4716463" y="692150"/>
            <a:ext cx="40322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8000" b="1">
                <a:solidFill>
                  <a:srgbClr val="0000FF"/>
                </a:solidFill>
                <a:latin typeface="Arial" panose="020B0604020202020204" pitchFamily="34" charset="0"/>
              </a:rPr>
              <a:t>dishes</a:t>
            </a:r>
            <a:endParaRPr lang="en-US" altLang="zh-CN" sz="8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468313" y="620713"/>
            <a:ext cx="27368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8000" b="1">
                <a:solidFill>
                  <a:srgbClr val="0000FF"/>
                </a:solidFill>
                <a:latin typeface="Arial" panose="020B0604020202020204" pitchFamily="34" charset="0"/>
              </a:rPr>
              <a:t>dish</a:t>
            </a:r>
            <a:endParaRPr lang="en-US" altLang="zh-CN" sz="8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9464" name="直接连接符 19463"/>
          <p:cNvSpPr/>
          <p:nvPr/>
        </p:nvSpPr>
        <p:spPr>
          <a:xfrm>
            <a:off x="3203575" y="1412875"/>
            <a:ext cx="15843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4" name="图片 20483" descr="2531372_201125177000_2"/>
          <p:cNvPicPr>
            <a:picLocks noChangeAspect="1"/>
          </p:cNvPicPr>
          <p:nvPr/>
        </p:nvPicPr>
        <p:blipFill>
          <a:blip r:embed="rId1"/>
          <a:srcRect b="4150"/>
          <a:stretch>
            <a:fillRect/>
          </a:stretch>
        </p:blipFill>
        <p:spPr>
          <a:xfrm>
            <a:off x="306388" y="1208088"/>
            <a:ext cx="8837612" cy="5649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文本框 20484"/>
          <p:cNvSpPr txBox="1"/>
          <p:nvPr/>
        </p:nvSpPr>
        <p:spPr>
          <a:xfrm>
            <a:off x="2051050" y="0"/>
            <a:ext cx="424973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8000">
                <a:solidFill>
                  <a:srgbClr val="0000FF"/>
                </a:solidFill>
                <a:latin typeface="Arial" panose="020B0604020202020204" pitchFamily="34" charset="0"/>
              </a:rPr>
              <a:t>kitchen</a:t>
            </a:r>
            <a:endParaRPr lang="en-US" altLang="zh-CN" sz="8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7308850" y="5157788"/>
            <a:ext cx="11525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Arial" panose="020B0604020202020204" pitchFamily="34" charset="0"/>
              </a:rPr>
              <a:t>sink</a:t>
            </a:r>
            <a:endParaRPr lang="en-US" altLang="zh-CN" sz="4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2843213" y="3933825"/>
            <a:ext cx="15827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stove</a:t>
            </a:r>
            <a:endParaRPr lang="en-US" altLang="zh-CN" sz="44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179388" y="1268413"/>
            <a:ext cx="8856662" cy="4525962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3600">
                <a:solidFill>
                  <a:srgbClr val="FF00FF"/>
                </a:solidFill>
              </a:rPr>
              <a:t>In the kitchen                     on the stove </a:t>
            </a:r>
            <a:endParaRPr lang="en-US" altLang="zh-CN" sz="3600">
              <a:solidFill>
                <a:srgbClr val="FF00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>
                <a:solidFill>
                  <a:srgbClr val="FF00FF"/>
                </a:solidFill>
              </a:rPr>
              <a:t> </a:t>
            </a:r>
            <a:endParaRPr lang="en-US" altLang="zh-CN" sz="3600">
              <a:solidFill>
                <a:srgbClr val="FF00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>
                <a:solidFill>
                  <a:srgbClr val="FF00FF"/>
                </a:solidFill>
              </a:rPr>
              <a:t>in the refrigerator                  in the sink </a:t>
            </a:r>
            <a:endParaRPr lang="en-US" altLang="zh-CN" sz="3600">
              <a:solidFill>
                <a:srgbClr val="FF00FF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>
              <a:solidFill>
                <a:srgbClr val="FF00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>
                <a:solidFill>
                  <a:srgbClr val="FF00FF"/>
                </a:solidFill>
              </a:rPr>
              <a:t>On the table                     make breakfast</a:t>
            </a:r>
            <a:endParaRPr lang="en-US" altLang="zh-CN" sz="3600">
              <a:solidFill>
                <a:srgbClr val="FF00FF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>
              <a:solidFill>
                <a:srgbClr val="FF00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>
                <a:solidFill>
                  <a:srgbClr val="FF00FF"/>
                </a:solidFill>
              </a:rPr>
              <a:t>Wash  dishes                         cook eggs</a:t>
            </a:r>
            <a:endParaRPr lang="en-US" altLang="zh-CN" sz="360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3" name="文本框 16392"/>
          <p:cNvSpPr txBox="1"/>
          <p:nvPr/>
        </p:nvSpPr>
        <p:spPr>
          <a:xfrm>
            <a:off x="250825" y="188913"/>
            <a:ext cx="874871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>
                <a:latin typeface="Arial" panose="020B0604020202020204" pitchFamily="34" charset="0"/>
              </a:rPr>
              <a:t>It’s time for______</a:t>
            </a:r>
            <a:r>
              <a:rPr lang="en-US" altLang="zh-CN" sz="8000">
                <a:latin typeface="Antique Oakland" pitchFamily="34" charset="0"/>
              </a:rPr>
              <a:t>.</a:t>
            </a:r>
            <a:endParaRPr lang="en-US" altLang="zh-CN" sz="8000">
              <a:latin typeface="Antique Oakland" pitchFamily="34" charset="0"/>
            </a:endParaRPr>
          </a:p>
        </p:txBody>
      </p:sp>
      <p:sp>
        <p:nvSpPr>
          <p:cNvPr id="16395" name="文本框 16394"/>
          <p:cNvSpPr txBox="1"/>
          <p:nvPr/>
        </p:nvSpPr>
        <p:spPr>
          <a:xfrm>
            <a:off x="250825" y="5445125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breakfast!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16396" name="文本框 16395"/>
          <p:cNvSpPr txBox="1"/>
          <p:nvPr/>
        </p:nvSpPr>
        <p:spPr>
          <a:xfrm>
            <a:off x="900113" y="3213100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lunch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16397" name="文本框 16396"/>
          <p:cNvSpPr txBox="1"/>
          <p:nvPr/>
        </p:nvSpPr>
        <p:spPr>
          <a:xfrm>
            <a:off x="6443663" y="321310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class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16398" name="文本框 16397"/>
          <p:cNvSpPr txBox="1"/>
          <p:nvPr/>
        </p:nvSpPr>
        <p:spPr>
          <a:xfrm>
            <a:off x="6804025" y="5445125"/>
            <a:ext cx="1441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sleep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16399" name="文本框 16398"/>
          <p:cNvSpPr txBox="1"/>
          <p:nvPr/>
        </p:nvSpPr>
        <p:spPr>
          <a:xfrm>
            <a:off x="3348038" y="5373688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Sing a song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16400" name="文本框 16399"/>
          <p:cNvSpPr txBox="1"/>
          <p:nvPr/>
        </p:nvSpPr>
        <p:spPr>
          <a:xfrm>
            <a:off x="4427538" y="4365625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do our homework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16401" name="文本框 16400"/>
          <p:cNvSpPr txBox="1"/>
          <p:nvPr/>
        </p:nvSpPr>
        <p:spPr>
          <a:xfrm>
            <a:off x="468313" y="4508500"/>
            <a:ext cx="30241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Go to school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16402" name="文本框 16401"/>
          <p:cNvSpPr txBox="1"/>
          <p:nvPr/>
        </p:nvSpPr>
        <p:spPr>
          <a:xfrm>
            <a:off x="250825" y="1700213"/>
            <a:ext cx="874871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>
                <a:latin typeface="Arial" panose="020B0604020202020204" pitchFamily="34" charset="0"/>
              </a:rPr>
              <a:t>It’s time to______</a:t>
            </a:r>
            <a:r>
              <a:rPr lang="en-US" altLang="zh-CN" sz="8000">
                <a:latin typeface="Antique Oakland" pitchFamily="34" charset="0"/>
              </a:rPr>
              <a:t>.</a:t>
            </a:r>
            <a:endParaRPr lang="en-US" altLang="zh-CN" sz="8000">
              <a:latin typeface="Antique Oakland" pitchFamily="34" charset="0"/>
            </a:endParaRPr>
          </a:p>
        </p:txBody>
      </p:sp>
      <p:sp>
        <p:nvSpPr>
          <p:cNvPr id="16403" name="文本框 16402"/>
          <p:cNvSpPr txBox="1"/>
          <p:nvPr/>
        </p:nvSpPr>
        <p:spPr>
          <a:xfrm>
            <a:off x="3059113" y="3429000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play games</a:t>
            </a:r>
            <a:endParaRPr lang="en-US" altLang="zh-CN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6" name="文本框 23555"/>
          <p:cNvSpPr txBox="1"/>
          <p:nvPr/>
        </p:nvSpPr>
        <p:spPr>
          <a:xfrm>
            <a:off x="179388" y="476250"/>
            <a:ext cx="8964612" cy="542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latin typeface="Arial" panose="020B0604020202020204" pitchFamily="34" charset="0"/>
              </a:rPr>
              <a:t>What would </a:t>
            </a:r>
            <a:r>
              <a:rPr lang="en-US" altLang="zh-CN" sz="4400" u="sng">
                <a:solidFill>
                  <a:srgbClr val="0000FF"/>
                </a:solidFill>
                <a:latin typeface="Arial" panose="020B0604020202020204" pitchFamily="34" charset="0"/>
              </a:rPr>
              <a:t>you</a:t>
            </a:r>
            <a:r>
              <a:rPr lang="en-US" altLang="zh-CN" sz="4400">
                <a:latin typeface="Arial" panose="020B0604020202020204" pitchFamily="34" charset="0"/>
              </a:rPr>
              <a:t> like for </a:t>
            </a:r>
            <a:r>
              <a:rPr lang="en-US" altLang="zh-CN" sz="4400" u="sng">
                <a:solidFill>
                  <a:srgbClr val="0000FF"/>
                </a:solidFill>
                <a:latin typeface="Arial" panose="020B0604020202020204" pitchFamily="34" charset="0"/>
              </a:rPr>
              <a:t>breakfast?</a:t>
            </a:r>
            <a:endParaRPr lang="en-US" altLang="zh-CN" sz="4400" u="sng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400">
                <a:latin typeface="Arial" panose="020B0604020202020204" pitchFamily="34" charset="0"/>
              </a:rPr>
              <a:t>I would like __________________.</a:t>
            </a:r>
            <a:endParaRPr lang="en-US" altLang="zh-CN" sz="44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latin typeface="Arial" panose="020B0604020202020204" pitchFamily="34" charset="0"/>
              </a:rPr>
              <a:t>What would Jenny like for breakfast?</a:t>
            </a:r>
            <a:endParaRPr lang="en-US" altLang="zh-CN" sz="40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latin typeface="Arial" panose="020B0604020202020204" pitchFamily="34" charset="0"/>
              </a:rPr>
              <a:t>She would like __________________.</a:t>
            </a:r>
            <a:endParaRPr lang="en-US" altLang="zh-CN" sz="40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latin typeface="Arial" panose="020B0604020202020204" pitchFamily="34" charset="0"/>
              </a:rPr>
              <a:t>What would you like for lunch?</a:t>
            </a:r>
            <a:endParaRPr lang="en-US" altLang="zh-CN" sz="40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latin typeface="Arial" panose="020B0604020202020204" pitchFamily="34" charset="0"/>
              </a:rPr>
              <a:t>I would like __________________.</a:t>
            </a:r>
            <a:endParaRPr lang="en-US" altLang="zh-CN" sz="40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770</Words>
  <Application>WPS 演示</Application>
  <PresentationFormat>在屏幕上显示</PresentationFormat>
  <Paragraphs>76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楷体_GB2312</vt:lpstr>
      <vt:lpstr>新宋体</vt:lpstr>
      <vt:lpstr>Antique Oakland</vt:lpstr>
      <vt:lpstr>Segoe Print</vt:lpstr>
      <vt:lpstr>MS UI Gothic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Lesson 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24</cp:revision>
  <dcterms:created xsi:type="dcterms:W3CDTF">1998-08-25T19:30:00Z</dcterms:created>
  <dcterms:modified xsi:type="dcterms:W3CDTF">2023-09-30T11:47:25Z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C39E07ACAA6446A4B110FA30A4C66BA9_13</vt:lpwstr>
  </property>
  <property fmtid="{D5CDD505-2E9C-101B-9397-08002B2CF9AE}" pid="3" name="KSOProductBuildVer">
    <vt:lpwstr>2052-12.1.0.15374</vt:lpwstr>
  </property>
</Properties>
</file>