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50" r:id="rId5"/>
    <p:sldId id="698" r:id="rId6"/>
    <p:sldId id="846" r:id="rId8"/>
    <p:sldId id="819" r:id="rId9"/>
    <p:sldId id="820" r:id="rId10"/>
    <p:sldId id="821" r:id="rId11"/>
    <p:sldId id="823" r:id="rId12"/>
    <p:sldId id="834" r:id="rId13"/>
    <p:sldId id="824" r:id="rId14"/>
    <p:sldId id="825" r:id="rId15"/>
    <p:sldId id="827" r:id="rId16"/>
    <p:sldId id="828" r:id="rId17"/>
    <p:sldId id="829" r:id="rId18"/>
    <p:sldId id="830" r:id="rId19"/>
    <p:sldId id="831" r:id="rId20"/>
    <p:sldId id="735" r:id="rId21"/>
    <p:sldId id="847" r:id="rId22"/>
    <p:sldId id="867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4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5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jpeg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9.jpeg"/><Relationship Id="rId2" Type="http://schemas.openxmlformats.org/officeDocument/2006/relationships/tags" Target="../tags/tag2.xml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9.jpeg"/><Relationship Id="rId2" Type="http://schemas.openxmlformats.org/officeDocument/2006/relationships/tags" Target="../tags/tag3.xml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9.jpeg"/><Relationship Id="rId2" Type="http://schemas.openxmlformats.org/officeDocument/2006/relationships/tags" Target="../tags/tag4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46050" y="1875155"/>
            <a:ext cx="7267575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）你还能提出其他数学问题并解答吗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？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33513" y="3158490"/>
            <a:ext cx="2867025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18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－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（只）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6813" y="3814128"/>
            <a:ext cx="60833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刘奶奶家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养的鸡比鸭子少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只</a:t>
            </a:r>
            <a:r>
              <a:rPr lang="zh-CN" altLang="en-US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6813" y="2472690"/>
            <a:ext cx="554355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strike="noStrike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刘奶奶家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养的鸡比鸭子少几只？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722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P64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T5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6335" y="4385945"/>
            <a:ext cx="27552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（答案不唯一）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9440" y="422593"/>
            <a:ext cx="895985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刘奶奶家养了两种鸡，一种有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只，另一种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只。还养了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种鸭子，每种有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只。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15925" y="634683"/>
            <a:ext cx="7846695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种丁香花，花瓣分别是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瓣、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lang="zh-CN" altLang="en-US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瓣和</a:t>
            </a:r>
            <a:r>
              <a:rPr lang="en-US" altLang="zh-CN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5</a:t>
            </a:r>
            <a:r>
              <a:rPr lang="zh-CN" altLang="en-US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瓣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913" y="2804795"/>
            <a:ext cx="688657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朵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瓣的花，一共有多少个花瓣</a:t>
            </a:r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81125" y="3325495"/>
            <a:ext cx="631825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5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×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15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（个）或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×</a:t>
            </a: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（个）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722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P65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T9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1600" y="4019550"/>
            <a:ext cx="631317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5朵3瓣的花</a:t>
            </a:r>
            <a:r>
              <a:rPr 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，一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共有</a:t>
            </a:r>
            <a:r>
              <a:rPr 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15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个花瓣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2410" y="1428750"/>
            <a:ext cx="3172460" cy="952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6"/>
          <p:cNvSpPr txBox="1"/>
          <p:nvPr/>
        </p:nvSpPr>
        <p:spPr>
          <a:xfrm>
            <a:off x="16828" y="2880360"/>
            <a:ext cx="91859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朵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瓣的花和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朵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瓣的花，一共有多少个花瓣</a:t>
            </a:r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5560" y="3401060"/>
            <a:ext cx="421386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（个）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925" y="634683"/>
            <a:ext cx="7846695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种丁香花，花瓣分别是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瓣、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lang="zh-CN" altLang="en-US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瓣和</a:t>
            </a:r>
            <a:r>
              <a:rPr lang="en-US" altLang="zh-CN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5</a:t>
            </a:r>
            <a:r>
              <a:rPr lang="zh-CN" altLang="en-US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瓣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100000">
            <a:off x="4199255" y="2086610"/>
            <a:ext cx="508635" cy="2647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67715" y="4095750"/>
            <a:ext cx="842010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1朵3瓣的</a:t>
            </a:r>
            <a:r>
              <a:rPr 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花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和1朵5瓣的花</a:t>
            </a:r>
            <a:r>
              <a:rPr 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，一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共有</a:t>
            </a:r>
            <a:r>
              <a:rPr 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个花瓣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22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P65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T9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2410" y="1428750"/>
            <a:ext cx="3172460" cy="952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6"/>
          <p:cNvSpPr txBox="1"/>
          <p:nvPr/>
        </p:nvSpPr>
        <p:spPr>
          <a:xfrm>
            <a:off x="167958" y="2804795"/>
            <a:ext cx="91859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朵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瓣的花和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朵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瓣的花，一共有多少个花瓣</a:t>
            </a:r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8865" y="3325495"/>
            <a:ext cx="4981575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×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17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（个）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925" y="559118"/>
            <a:ext cx="7846695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种丁香花，花瓣分别是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瓣、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lang="zh-CN" altLang="en-US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瓣和</a:t>
            </a:r>
            <a:r>
              <a:rPr lang="en-US" altLang="zh-CN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5</a:t>
            </a:r>
            <a:r>
              <a:rPr lang="zh-CN" altLang="en-US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瓣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100000">
            <a:off x="4199255" y="2011045"/>
            <a:ext cx="508635" cy="2647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91515" y="4061460"/>
            <a:ext cx="861250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</a:t>
            </a:r>
            <a:r>
              <a:rPr 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朵</a:t>
            </a:r>
            <a:r>
              <a:rPr 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瓣的</a:t>
            </a:r>
            <a:r>
              <a:rPr 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花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和1朵5瓣的花</a:t>
            </a:r>
            <a:r>
              <a:rPr 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，一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共有</a:t>
            </a:r>
            <a:r>
              <a:rPr 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17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个花瓣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2200" y="13462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P65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T9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2410" y="1428750"/>
            <a:ext cx="3172460" cy="952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6"/>
          <p:cNvSpPr txBox="1"/>
          <p:nvPr/>
        </p:nvSpPr>
        <p:spPr>
          <a:xfrm>
            <a:off x="394653" y="2578100"/>
            <a:ext cx="726757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）你还能提出其他数学问题并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解答吗</a:t>
            </a:r>
            <a:r>
              <a:rPr lang="zh-CN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2228" y="3098800"/>
            <a:ext cx="516255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30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4</a:t>
            </a:r>
            <a:r>
              <a:rPr sz="30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朵</a:t>
            </a:r>
            <a:r>
              <a:rPr lang="en-US" sz="30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5</a:t>
            </a:r>
            <a:r>
              <a:rPr sz="30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瓣的花共有</a:t>
            </a:r>
            <a:r>
              <a:rPr lang="zh-CN" sz="30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多少</a:t>
            </a:r>
            <a:r>
              <a:rPr sz="30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个花瓣</a:t>
            </a:r>
            <a:r>
              <a:rPr lang="zh-CN" sz="30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48400" y="4325303"/>
            <a:ext cx="2863215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（答案不唯一）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100000">
            <a:off x="4199255" y="1784350"/>
            <a:ext cx="508635" cy="2647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53135" y="4325620"/>
            <a:ext cx="554736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</a:t>
            </a:r>
            <a:r>
              <a:rPr 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朵</a:t>
            </a:r>
            <a:r>
              <a:rPr 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瓣的花共有</a:t>
            </a:r>
            <a:r>
              <a:rPr 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</a:t>
            </a:r>
            <a:r>
              <a:rPr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个花瓣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5870" y="3792220"/>
            <a:ext cx="631888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×</a:t>
            </a: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（个）或</a:t>
            </a: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5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×</a:t>
            </a: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（个）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2200" y="8890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P65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T9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7635" y="1276350"/>
            <a:ext cx="3172460" cy="9525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15925" y="559118"/>
            <a:ext cx="7846695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种丁香花，花瓣分别是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瓣、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lang="zh-CN" altLang="en-US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瓣和</a:t>
            </a:r>
            <a:r>
              <a:rPr lang="en-US" altLang="zh-CN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5</a:t>
            </a:r>
            <a:r>
              <a:rPr lang="zh-CN" altLang="en-US" sz="3000" b="1" strike="noStrike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瓣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6550" y="387033"/>
            <a:ext cx="771525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一头亚洲象的每个前肢有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个脚趾，每个后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肢有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个脚趾，它一共有多少个脚趾？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72200" y="1333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P65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T11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1540" y="1865261"/>
            <a:ext cx="7379229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9990" y="2515870"/>
            <a:ext cx="7390765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1540" y="3132086"/>
            <a:ext cx="7379229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5035" y="3943350"/>
            <a:ext cx="4331335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答：它一共有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个脚趾。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991235" y="869633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9435" y="2028190"/>
            <a:ext cx="5413375" cy="1476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求几个几是多少，用乘法解决；</a:t>
            </a:r>
            <a:endParaRPr lang="zh-CN" altLang="en-US" sz="30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求两部分的和，用加法解决。</a:t>
            </a:r>
            <a:endParaRPr lang="zh-CN" altLang="en-US" sz="30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823085" y="2343785"/>
            <a:ext cx="46907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课时 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解决问题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6200" y="97155"/>
            <a:ext cx="2052955" cy="483870"/>
            <a:chOff x="120" y="153"/>
            <a:chExt cx="3233" cy="762"/>
          </a:xfrm>
        </p:grpSpPr>
        <p:sp>
          <p:nvSpPr>
            <p:cNvPr id="14" name="文本框 13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复习导入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15" name="任意多边形 14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16" name="Group 15"/>
          <p:cNvGrpSpPr/>
          <p:nvPr/>
        </p:nvGrpSpPr>
        <p:grpSpPr>
          <a:xfrm>
            <a:off x="2237105" y="514350"/>
            <a:ext cx="4876799" cy="1355725"/>
            <a:chOff x="839" y="2436"/>
            <a:chExt cx="3072" cy="854"/>
          </a:xfrm>
        </p:grpSpPr>
        <p:pic>
          <p:nvPicPr>
            <p:cNvPr id="5160" name="Picture 11" descr="F:\1.有关教学课件\123\新画人物图\兔子1 拷贝.png兔子1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 flipH="1">
              <a:off x="3286" y="2436"/>
              <a:ext cx="625" cy="8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839" y="2517"/>
              <a:ext cx="2226" cy="773"/>
            </a:xfrm>
            <a:prstGeom prst="wedgeRoundRectCallout">
              <a:avLst>
                <a:gd name="adj1" fmla="val 64096"/>
                <a:gd name="adj2" fmla="val 208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你能画图表示</a:t>
              </a:r>
              <a:r>
                <a:rPr kumimoji="0" lang="zh-CN" altLang="en-US" sz="3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下面</a:t>
              </a:r>
              <a:endParaRPr kumimoji="0" lang="en-US" altLang="zh-CN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算式</a:t>
              </a:r>
              <a:r>
                <a:rPr kumimoji="0" lang="zh-CN" altLang="en-US" sz="3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的含义吗</a:t>
              </a:r>
              <a:r>
                <a:rPr kumimoji="1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？</a:t>
              </a:r>
              <a:endParaRPr kumimoji="1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5159" name="圆角矩形 10"/>
          <p:cNvSpPr/>
          <p:nvPr/>
        </p:nvSpPr>
        <p:spPr>
          <a:xfrm>
            <a:off x="1548130" y="2752090"/>
            <a:ext cx="2132965" cy="165608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57" name="圆角矩形 14"/>
          <p:cNvSpPr/>
          <p:nvPr/>
        </p:nvSpPr>
        <p:spPr>
          <a:xfrm>
            <a:off x="4665980" y="2752090"/>
            <a:ext cx="2041525" cy="165608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" name="组合 33"/>
          <p:cNvGrpSpPr/>
          <p:nvPr/>
        </p:nvGrpSpPr>
        <p:grpSpPr>
          <a:xfrm>
            <a:off x="1753553" y="2914015"/>
            <a:ext cx="1714500" cy="290513"/>
            <a:chOff x="1785918" y="5572140"/>
            <a:chExt cx="1714512" cy="290514"/>
          </a:xfrm>
        </p:grpSpPr>
        <p:sp>
          <p:nvSpPr>
            <p:cNvPr id="5150" name="椭圆 16"/>
            <p:cNvSpPr/>
            <p:nvPr/>
          </p:nvSpPr>
          <p:spPr>
            <a:xfrm>
              <a:off x="1785918" y="5576902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51" name="椭圆 19"/>
            <p:cNvSpPr/>
            <p:nvPr/>
          </p:nvSpPr>
          <p:spPr>
            <a:xfrm>
              <a:off x="214310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52" name="椭圆 20"/>
            <p:cNvSpPr/>
            <p:nvPr/>
          </p:nvSpPr>
          <p:spPr>
            <a:xfrm>
              <a:off x="250029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53" name="椭圆 21"/>
            <p:cNvSpPr/>
            <p:nvPr/>
          </p:nvSpPr>
          <p:spPr>
            <a:xfrm>
              <a:off x="285748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54" name="椭圆 22"/>
            <p:cNvSpPr/>
            <p:nvPr/>
          </p:nvSpPr>
          <p:spPr>
            <a:xfrm>
              <a:off x="321467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1" name="组合 29"/>
          <p:cNvGrpSpPr/>
          <p:nvPr/>
        </p:nvGrpSpPr>
        <p:grpSpPr>
          <a:xfrm>
            <a:off x="4763770" y="2962275"/>
            <a:ext cx="1714500" cy="285750"/>
            <a:chOff x="3857620" y="3429000"/>
            <a:chExt cx="1714512" cy="285752"/>
          </a:xfrm>
        </p:grpSpPr>
        <p:sp>
          <p:nvSpPr>
            <p:cNvPr id="5145" name="椭圆 24"/>
            <p:cNvSpPr/>
            <p:nvPr/>
          </p:nvSpPr>
          <p:spPr>
            <a:xfrm>
              <a:off x="3857620" y="342900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46" name="椭圆 25"/>
            <p:cNvSpPr/>
            <p:nvPr/>
          </p:nvSpPr>
          <p:spPr>
            <a:xfrm>
              <a:off x="4214810" y="342900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47" name="椭圆 26"/>
            <p:cNvSpPr/>
            <p:nvPr/>
          </p:nvSpPr>
          <p:spPr>
            <a:xfrm>
              <a:off x="4572000" y="342900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48" name="椭圆 27"/>
            <p:cNvSpPr/>
            <p:nvPr/>
          </p:nvSpPr>
          <p:spPr>
            <a:xfrm>
              <a:off x="4929190" y="342900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49" name="椭圆 28"/>
            <p:cNvSpPr/>
            <p:nvPr/>
          </p:nvSpPr>
          <p:spPr>
            <a:xfrm>
              <a:off x="5286380" y="342900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3" name="组合 34"/>
          <p:cNvGrpSpPr/>
          <p:nvPr/>
        </p:nvGrpSpPr>
        <p:grpSpPr>
          <a:xfrm>
            <a:off x="1753553" y="3447415"/>
            <a:ext cx="1714500" cy="290513"/>
            <a:chOff x="1785918" y="5572140"/>
            <a:chExt cx="1714512" cy="290514"/>
          </a:xfrm>
        </p:grpSpPr>
        <p:sp>
          <p:nvSpPr>
            <p:cNvPr id="5137" name="椭圆 35"/>
            <p:cNvSpPr/>
            <p:nvPr/>
          </p:nvSpPr>
          <p:spPr>
            <a:xfrm>
              <a:off x="1785918" y="5576902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38" name="椭圆 36"/>
            <p:cNvSpPr/>
            <p:nvPr/>
          </p:nvSpPr>
          <p:spPr>
            <a:xfrm>
              <a:off x="214310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39" name="椭圆 37"/>
            <p:cNvSpPr/>
            <p:nvPr/>
          </p:nvSpPr>
          <p:spPr>
            <a:xfrm>
              <a:off x="250029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40" name="椭圆 38"/>
            <p:cNvSpPr/>
            <p:nvPr/>
          </p:nvSpPr>
          <p:spPr>
            <a:xfrm>
              <a:off x="285748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41" name="椭圆 39"/>
            <p:cNvSpPr/>
            <p:nvPr/>
          </p:nvSpPr>
          <p:spPr>
            <a:xfrm>
              <a:off x="321467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4" name="组合 41"/>
          <p:cNvGrpSpPr/>
          <p:nvPr/>
        </p:nvGrpSpPr>
        <p:grpSpPr>
          <a:xfrm>
            <a:off x="1753553" y="3980815"/>
            <a:ext cx="1714500" cy="290513"/>
            <a:chOff x="1785918" y="5572140"/>
            <a:chExt cx="1714512" cy="290514"/>
          </a:xfrm>
        </p:grpSpPr>
        <p:sp>
          <p:nvSpPr>
            <p:cNvPr id="5131" name="椭圆 42"/>
            <p:cNvSpPr/>
            <p:nvPr/>
          </p:nvSpPr>
          <p:spPr>
            <a:xfrm>
              <a:off x="1785918" y="5576902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32" name="椭圆 43"/>
            <p:cNvSpPr/>
            <p:nvPr/>
          </p:nvSpPr>
          <p:spPr>
            <a:xfrm>
              <a:off x="214310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33" name="椭圆 44"/>
            <p:cNvSpPr/>
            <p:nvPr/>
          </p:nvSpPr>
          <p:spPr>
            <a:xfrm>
              <a:off x="250029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34" name="椭圆 45"/>
            <p:cNvSpPr/>
            <p:nvPr/>
          </p:nvSpPr>
          <p:spPr>
            <a:xfrm>
              <a:off x="285748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135" name="椭圆 46"/>
            <p:cNvSpPr/>
            <p:nvPr/>
          </p:nvSpPr>
          <p:spPr>
            <a:xfrm>
              <a:off x="3214678" y="5572140"/>
              <a:ext cx="285752" cy="285752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63770" y="3529330"/>
            <a:ext cx="1010285" cy="290195"/>
            <a:chOff x="7502" y="5558"/>
            <a:chExt cx="1591" cy="457"/>
          </a:xfrm>
        </p:grpSpPr>
        <p:grpSp>
          <p:nvGrpSpPr>
            <p:cNvPr id="22" name="组合 32"/>
            <p:cNvGrpSpPr/>
            <p:nvPr/>
          </p:nvGrpSpPr>
          <p:grpSpPr>
            <a:xfrm>
              <a:off x="7502" y="5558"/>
              <a:ext cx="1013" cy="457"/>
              <a:chOff x="3857620" y="3995742"/>
              <a:chExt cx="642942" cy="290514"/>
            </a:xfrm>
          </p:grpSpPr>
          <p:sp>
            <p:nvSpPr>
              <p:cNvPr id="5143" name="椭圆 30"/>
              <p:cNvSpPr/>
              <p:nvPr/>
            </p:nvSpPr>
            <p:spPr>
              <a:xfrm>
                <a:off x="3857620" y="4000504"/>
                <a:ext cx="285752" cy="285752"/>
              </a:xfrm>
              <a:prstGeom prst="ellipse">
                <a:avLst/>
              </a:prstGeom>
              <a:solidFill>
                <a:srgbClr val="FFFFCC"/>
              </a:solidFill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sz="30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44" name="椭圆 31"/>
              <p:cNvSpPr/>
              <p:nvPr/>
            </p:nvSpPr>
            <p:spPr>
              <a:xfrm>
                <a:off x="4214810" y="3995742"/>
                <a:ext cx="285752" cy="285752"/>
              </a:xfrm>
              <a:prstGeom prst="ellipse">
                <a:avLst/>
              </a:prstGeom>
              <a:solidFill>
                <a:srgbClr val="FFFFCC"/>
              </a:solidFill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0">
                    <a:solidFill>
                      <a:srgbClr val="1C1C1C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rgbClr val="1C1C1C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rgbClr val="1C1C1C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endParaRPr lang="zh-CN" altLang="en-US" sz="30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25" name="椭圆 31"/>
            <p:cNvSpPr/>
            <p:nvPr/>
          </p:nvSpPr>
          <p:spPr>
            <a:xfrm>
              <a:off x="8643" y="5565"/>
              <a:ext cx="450" cy="450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6" name="Text Box 13"/>
          <p:cNvSpPr txBox="1"/>
          <p:nvPr/>
        </p:nvSpPr>
        <p:spPr>
          <a:xfrm>
            <a:off x="2135820" y="2153603"/>
            <a:ext cx="1117583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5×3</a:t>
            </a:r>
            <a:endParaRPr lang="en-US" altLang="zh-CN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7" name="Text Box 14"/>
          <p:cNvSpPr txBox="1"/>
          <p:nvPr/>
        </p:nvSpPr>
        <p:spPr>
          <a:xfrm>
            <a:off x="5175098" y="2142490"/>
            <a:ext cx="1119171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en-US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9" grpId="0" bldLvl="0" animBg="1"/>
      <p:bldP spid="515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9973" y="556578"/>
            <a:ext cx="7504112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比较下面两道题，选择合适的方法解答。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排桌子，每排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张，一共有多少张？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排桌子，一排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张，另一排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张，一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共有多少张？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09600" y="3312795"/>
            <a:ext cx="2308225" cy="428625"/>
          </a:xfrm>
          <a:prstGeom prst="roundRect">
            <a:avLst>
              <a:gd name="adj" fmla="val 50000"/>
            </a:avLst>
          </a:prstGeom>
          <a:solidFill>
            <a:srgbClr val="ED2605"/>
          </a:solidFill>
          <a:ln>
            <a:solidFill>
              <a:srgbClr val="ED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知道了什么？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702050" y="3506545"/>
            <a:ext cx="3958072" cy="955910"/>
            <a:chOff x="1019" y="5810"/>
            <a:chExt cx="6235" cy="1505"/>
          </a:xfrm>
        </p:grpSpPr>
        <p:sp>
          <p:nvSpPr>
            <p:cNvPr id="5" name="圆角矩形标注 4"/>
            <p:cNvSpPr/>
            <p:nvPr/>
          </p:nvSpPr>
          <p:spPr>
            <a:xfrm>
              <a:off x="1019" y="5810"/>
              <a:ext cx="4988" cy="1505"/>
            </a:xfrm>
            <a:prstGeom prst="wedgeRoundRectCallout">
              <a:avLst>
                <a:gd name="adj1" fmla="val 57388"/>
                <a:gd name="adj2" fmla="val -9154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两道题都是求一共有多少张桌子？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11274" name="图片 15" descr="E:\文件\新画人物图\男老师11 拷贝.png男老师11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 flipH="1">
              <a:off x="6351" y="5898"/>
              <a:ext cx="903" cy="13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" name="任意多边形 20"/>
          <p:cNvSpPr/>
          <p:nvPr/>
        </p:nvSpPr>
        <p:spPr>
          <a:xfrm>
            <a:off x="2133600" y="1810385"/>
            <a:ext cx="3383915" cy="76200"/>
          </a:xfrm>
          <a:custGeom>
            <a:avLst/>
            <a:gdLst>
              <a:gd name="connisteX0" fmla="*/ 0 w 4231640"/>
              <a:gd name="connsiteY0" fmla="*/ 114032 h 170783"/>
              <a:gd name="connisteX1" fmla="*/ 212725 w 4231640"/>
              <a:gd name="connsiteY1" fmla="*/ 367 h 170783"/>
              <a:gd name="connisteX2" fmla="*/ 446405 w 4231640"/>
              <a:gd name="connsiteY2" fmla="*/ 149592 h 170783"/>
              <a:gd name="connisteX3" fmla="*/ 652145 w 4231640"/>
              <a:gd name="connsiteY3" fmla="*/ 21957 h 170783"/>
              <a:gd name="connisteX4" fmla="*/ 864870 w 4231640"/>
              <a:gd name="connsiteY4" fmla="*/ 134987 h 170783"/>
              <a:gd name="connisteX5" fmla="*/ 1013460 w 4231640"/>
              <a:gd name="connsiteY5" fmla="*/ 35927 h 170783"/>
              <a:gd name="connisteX6" fmla="*/ 1105535 w 4231640"/>
              <a:gd name="connsiteY6" fmla="*/ 28942 h 170783"/>
              <a:gd name="connisteX7" fmla="*/ 1226185 w 4231640"/>
              <a:gd name="connsiteY7" fmla="*/ 114032 h 170783"/>
              <a:gd name="connisteX8" fmla="*/ 1339850 w 4231640"/>
              <a:gd name="connsiteY8" fmla="*/ 141972 h 170783"/>
              <a:gd name="connisteX9" fmla="*/ 1502410 w 4231640"/>
              <a:gd name="connsiteY9" fmla="*/ 21957 h 170783"/>
              <a:gd name="connisteX10" fmla="*/ 1672590 w 4231640"/>
              <a:gd name="connsiteY10" fmla="*/ 121017 h 170783"/>
              <a:gd name="connisteX11" fmla="*/ 1807210 w 4231640"/>
              <a:gd name="connsiteY11" fmla="*/ 141972 h 170783"/>
              <a:gd name="connisteX12" fmla="*/ 1934845 w 4231640"/>
              <a:gd name="connsiteY12" fmla="*/ 35927 h 170783"/>
              <a:gd name="connisteX13" fmla="*/ 2118995 w 4231640"/>
              <a:gd name="connsiteY13" fmla="*/ 121017 h 170783"/>
              <a:gd name="connisteX14" fmla="*/ 2225675 w 4231640"/>
              <a:gd name="connsiteY14" fmla="*/ 121017 h 170783"/>
              <a:gd name="connisteX15" fmla="*/ 2317750 w 4231640"/>
              <a:gd name="connsiteY15" fmla="*/ 35927 h 170783"/>
              <a:gd name="connisteX16" fmla="*/ 2452370 w 4231640"/>
              <a:gd name="connsiteY16" fmla="*/ 42912 h 170783"/>
              <a:gd name="connisteX17" fmla="*/ 2566035 w 4231640"/>
              <a:gd name="connsiteY17" fmla="*/ 141972 h 170783"/>
              <a:gd name="connisteX18" fmla="*/ 2686685 w 4231640"/>
              <a:gd name="connsiteY18" fmla="*/ 141972 h 170783"/>
              <a:gd name="connisteX19" fmla="*/ 2785745 w 4231640"/>
              <a:gd name="connsiteY19" fmla="*/ 42912 h 170783"/>
              <a:gd name="connisteX20" fmla="*/ 2913380 w 4231640"/>
              <a:gd name="connsiteY20" fmla="*/ 35927 h 170783"/>
              <a:gd name="connisteX21" fmla="*/ 3083560 w 4231640"/>
              <a:gd name="connsiteY21" fmla="*/ 156577 h 170783"/>
              <a:gd name="connisteX22" fmla="*/ 3211195 w 4231640"/>
              <a:gd name="connsiteY22" fmla="*/ 141972 h 170783"/>
              <a:gd name="connisteX23" fmla="*/ 3317240 w 4231640"/>
              <a:gd name="connsiteY23" fmla="*/ 42912 h 170783"/>
              <a:gd name="connisteX24" fmla="*/ 3444875 w 4231640"/>
              <a:gd name="connsiteY24" fmla="*/ 42912 h 170783"/>
              <a:gd name="connisteX25" fmla="*/ 3543935 w 4231640"/>
              <a:gd name="connsiteY25" fmla="*/ 121017 h 170783"/>
              <a:gd name="connisteX26" fmla="*/ 3685540 w 4231640"/>
              <a:gd name="connsiteY26" fmla="*/ 156577 h 170783"/>
              <a:gd name="connisteX27" fmla="*/ 3785235 w 4231640"/>
              <a:gd name="connsiteY27" fmla="*/ 78472 h 170783"/>
              <a:gd name="connisteX28" fmla="*/ 3898265 w 4231640"/>
              <a:gd name="connsiteY28" fmla="*/ 49897 h 170783"/>
              <a:gd name="connisteX29" fmla="*/ 3997960 w 4231640"/>
              <a:gd name="connsiteY29" fmla="*/ 141972 h 170783"/>
              <a:gd name="connisteX30" fmla="*/ 4125595 w 4231640"/>
              <a:gd name="connsiteY30" fmla="*/ 163562 h 170783"/>
              <a:gd name="connisteX31" fmla="*/ 4231640 w 4231640"/>
              <a:gd name="connsiteY31" fmla="*/ 56882 h 17078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</a:cxnLst>
            <a:rect l="l" t="t" r="r" b="b"/>
            <a:pathLst>
              <a:path w="4231640" h="170784">
                <a:moveTo>
                  <a:pt x="0" y="114032"/>
                </a:moveTo>
                <a:cubicBezTo>
                  <a:pt x="38100" y="87997"/>
                  <a:pt x="123190" y="-6618"/>
                  <a:pt x="212725" y="367"/>
                </a:cubicBezTo>
                <a:cubicBezTo>
                  <a:pt x="302260" y="7352"/>
                  <a:pt x="358775" y="145147"/>
                  <a:pt x="446405" y="149592"/>
                </a:cubicBezTo>
                <a:cubicBezTo>
                  <a:pt x="534035" y="154037"/>
                  <a:pt x="568325" y="25132"/>
                  <a:pt x="652145" y="21957"/>
                </a:cubicBezTo>
                <a:cubicBezTo>
                  <a:pt x="735965" y="18782"/>
                  <a:pt x="792480" y="132447"/>
                  <a:pt x="864870" y="134987"/>
                </a:cubicBezTo>
                <a:cubicBezTo>
                  <a:pt x="937260" y="137527"/>
                  <a:pt x="965200" y="56882"/>
                  <a:pt x="1013460" y="35927"/>
                </a:cubicBezTo>
                <a:cubicBezTo>
                  <a:pt x="1061720" y="14972"/>
                  <a:pt x="1062990" y="13067"/>
                  <a:pt x="1105535" y="28942"/>
                </a:cubicBezTo>
                <a:cubicBezTo>
                  <a:pt x="1148080" y="44817"/>
                  <a:pt x="1179195" y="91172"/>
                  <a:pt x="1226185" y="114032"/>
                </a:cubicBezTo>
                <a:cubicBezTo>
                  <a:pt x="1273175" y="136892"/>
                  <a:pt x="1284605" y="160387"/>
                  <a:pt x="1339850" y="141972"/>
                </a:cubicBezTo>
                <a:cubicBezTo>
                  <a:pt x="1395095" y="123557"/>
                  <a:pt x="1435735" y="26402"/>
                  <a:pt x="1502410" y="21957"/>
                </a:cubicBezTo>
                <a:cubicBezTo>
                  <a:pt x="1569085" y="17512"/>
                  <a:pt x="1611630" y="96887"/>
                  <a:pt x="1672590" y="121017"/>
                </a:cubicBezTo>
                <a:cubicBezTo>
                  <a:pt x="1733550" y="145147"/>
                  <a:pt x="1754505" y="159117"/>
                  <a:pt x="1807210" y="141972"/>
                </a:cubicBezTo>
                <a:cubicBezTo>
                  <a:pt x="1859915" y="124827"/>
                  <a:pt x="1872615" y="40372"/>
                  <a:pt x="1934845" y="35927"/>
                </a:cubicBezTo>
                <a:cubicBezTo>
                  <a:pt x="1997075" y="31482"/>
                  <a:pt x="2060575" y="103872"/>
                  <a:pt x="2118995" y="121017"/>
                </a:cubicBezTo>
                <a:cubicBezTo>
                  <a:pt x="2177415" y="138162"/>
                  <a:pt x="2185670" y="138162"/>
                  <a:pt x="2225675" y="121017"/>
                </a:cubicBezTo>
                <a:cubicBezTo>
                  <a:pt x="2265680" y="103872"/>
                  <a:pt x="2272665" y="51802"/>
                  <a:pt x="2317750" y="35927"/>
                </a:cubicBezTo>
                <a:cubicBezTo>
                  <a:pt x="2362835" y="20052"/>
                  <a:pt x="2402840" y="21957"/>
                  <a:pt x="2452370" y="42912"/>
                </a:cubicBezTo>
                <a:cubicBezTo>
                  <a:pt x="2501900" y="63867"/>
                  <a:pt x="2519045" y="122287"/>
                  <a:pt x="2566035" y="141972"/>
                </a:cubicBezTo>
                <a:cubicBezTo>
                  <a:pt x="2613025" y="161657"/>
                  <a:pt x="2642870" y="161657"/>
                  <a:pt x="2686685" y="141972"/>
                </a:cubicBezTo>
                <a:cubicBezTo>
                  <a:pt x="2730500" y="122287"/>
                  <a:pt x="2740660" y="63867"/>
                  <a:pt x="2785745" y="42912"/>
                </a:cubicBezTo>
                <a:cubicBezTo>
                  <a:pt x="2830830" y="21957"/>
                  <a:pt x="2853690" y="13067"/>
                  <a:pt x="2913380" y="35927"/>
                </a:cubicBezTo>
                <a:cubicBezTo>
                  <a:pt x="2973070" y="58787"/>
                  <a:pt x="3023870" y="135622"/>
                  <a:pt x="3083560" y="156577"/>
                </a:cubicBezTo>
                <a:cubicBezTo>
                  <a:pt x="3143250" y="177532"/>
                  <a:pt x="3164205" y="164832"/>
                  <a:pt x="3211195" y="141972"/>
                </a:cubicBezTo>
                <a:cubicBezTo>
                  <a:pt x="3258185" y="119112"/>
                  <a:pt x="3270250" y="62597"/>
                  <a:pt x="3317240" y="42912"/>
                </a:cubicBezTo>
                <a:cubicBezTo>
                  <a:pt x="3364230" y="23227"/>
                  <a:pt x="3399790" y="27037"/>
                  <a:pt x="3444875" y="42912"/>
                </a:cubicBezTo>
                <a:cubicBezTo>
                  <a:pt x="3489960" y="58787"/>
                  <a:pt x="3495675" y="98157"/>
                  <a:pt x="3543935" y="121017"/>
                </a:cubicBezTo>
                <a:cubicBezTo>
                  <a:pt x="3592195" y="143877"/>
                  <a:pt x="3637280" y="164832"/>
                  <a:pt x="3685540" y="156577"/>
                </a:cubicBezTo>
                <a:cubicBezTo>
                  <a:pt x="3733800" y="148322"/>
                  <a:pt x="3742690" y="100062"/>
                  <a:pt x="3785235" y="78472"/>
                </a:cubicBezTo>
                <a:cubicBezTo>
                  <a:pt x="3827780" y="56882"/>
                  <a:pt x="3855720" y="37197"/>
                  <a:pt x="3898265" y="49897"/>
                </a:cubicBezTo>
                <a:cubicBezTo>
                  <a:pt x="3940810" y="62597"/>
                  <a:pt x="3952240" y="119112"/>
                  <a:pt x="3997960" y="141972"/>
                </a:cubicBezTo>
                <a:cubicBezTo>
                  <a:pt x="4043680" y="164832"/>
                  <a:pt x="4078605" y="180707"/>
                  <a:pt x="4125595" y="163562"/>
                </a:cubicBezTo>
                <a:cubicBezTo>
                  <a:pt x="4172585" y="146417"/>
                  <a:pt x="4213225" y="78472"/>
                  <a:pt x="4231640" y="5688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2" name="任意多边形 21"/>
          <p:cNvSpPr/>
          <p:nvPr/>
        </p:nvSpPr>
        <p:spPr>
          <a:xfrm>
            <a:off x="4114800" y="2419350"/>
            <a:ext cx="3582670" cy="105410"/>
          </a:xfrm>
          <a:custGeom>
            <a:avLst/>
            <a:gdLst>
              <a:gd name="connisteX0" fmla="*/ 0 w 4231640"/>
              <a:gd name="connsiteY0" fmla="*/ 114032 h 170783"/>
              <a:gd name="connisteX1" fmla="*/ 212725 w 4231640"/>
              <a:gd name="connsiteY1" fmla="*/ 367 h 170783"/>
              <a:gd name="connisteX2" fmla="*/ 446405 w 4231640"/>
              <a:gd name="connsiteY2" fmla="*/ 149592 h 170783"/>
              <a:gd name="connisteX3" fmla="*/ 652145 w 4231640"/>
              <a:gd name="connsiteY3" fmla="*/ 21957 h 170783"/>
              <a:gd name="connisteX4" fmla="*/ 864870 w 4231640"/>
              <a:gd name="connsiteY4" fmla="*/ 134987 h 170783"/>
              <a:gd name="connisteX5" fmla="*/ 1013460 w 4231640"/>
              <a:gd name="connsiteY5" fmla="*/ 35927 h 170783"/>
              <a:gd name="connisteX6" fmla="*/ 1105535 w 4231640"/>
              <a:gd name="connsiteY6" fmla="*/ 28942 h 170783"/>
              <a:gd name="connisteX7" fmla="*/ 1226185 w 4231640"/>
              <a:gd name="connsiteY7" fmla="*/ 114032 h 170783"/>
              <a:gd name="connisteX8" fmla="*/ 1339850 w 4231640"/>
              <a:gd name="connsiteY8" fmla="*/ 141972 h 170783"/>
              <a:gd name="connisteX9" fmla="*/ 1502410 w 4231640"/>
              <a:gd name="connsiteY9" fmla="*/ 21957 h 170783"/>
              <a:gd name="connisteX10" fmla="*/ 1672590 w 4231640"/>
              <a:gd name="connsiteY10" fmla="*/ 121017 h 170783"/>
              <a:gd name="connisteX11" fmla="*/ 1807210 w 4231640"/>
              <a:gd name="connsiteY11" fmla="*/ 141972 h 170783"/>
              <a:gd name="connisteX12" fmla="*/ 1934845 w 4231640"/>
              <a:gd name="connsiteY12" fmla="*/ 35927 h 170783"/>
              <a:gd name="connisteX13" fmla="*/ 2118995 w 4231640"/>
              <a:gd name="connsiteY13" fmla="*/ 121017 h 170783"/>
              <a:gd name="connisteX14" fmla="*/ 2225675 w 4231640"/>
              <a:gd name="connsiteY14" fmla="*/ 121017 h 170783"/>
              <a:gd name="connisteX15" fmla="*/ 2317750 w 4231640"/>
              <a:gd name="connsiteY15" fmla="*/ 35927 h 170783"/>
              <a:gd name="connisteX16" fmla="*/ 2452370 w 4231640"/>
              <a:gd name="connsiteY16" fmla="*/ 42912 h 170783"/>
              <a:gd name="connisteX17" fmla="*/ 2566035 w 4231640"/>
              <a:gd name="connsiteY17" fmla="*/ 141972 h 170783"/>
              <a:gd name="connisteX18" fmla="*/ 2686685 w 4231640"/>
              <a:gd name="connsiteY18" fmla="*/ 141972 h 170783"/>
              <a:gd name="connisteX19" fmla="*/ 2785745 w 4231640"/>
              <a:gd name="connsiteY19" fmla="*/ 42912 h 170783"/>
              <a:gd name="connisteX20" fmla="*/ 2913380 w 4231640"/>
              <a:gd name="connsiteY20" fmla="*/ 35927 h 170783"/>
              <a:gd name="connisteX21" fmla="*/ 3083560 w 4231640"/>
              <a:gd name="connsiteY21" fmla="*/ 156577 h 170783"/>
              <a:gd name="connisteX22" fmla="*/ 3211195 w 4231640"/>
              <a:gd name="connsiteY22" fmla="*/ 141972 h 170783"/>
              <a:gd name="connisteX23" fmla="*/ 3317240 w 4231640"/>
              <a:gd name="connsiteY23" fmla="*/ 42912 h 170783"/>
              <a:gd name="connisteX24" fmla="*/ 3444875 w 4231640"/>
              <a:gd name="connsiteY24" fmla="*/ 42912 h 170783"/>
              <a:gd name="connisteX25" fmla="*/ 3543935 w 4231640"/>
              <a:gd name="connsiteY25" fmla="*/ 121017 h 170783"/>
              <a:gd name="connisteX26" fmla="*/ 3685540 w 4231640"/>
              <a:gd name="connsiteY26" fmla="*/ 156577 h 170783"/>
              <a:gd name="connisteX27" fmla="*/ 3785235 w 4231640"/>
              <a:gd name="connsiteY27" fmla="*/ 78472 h 170783"/>
              <a:gd name="connisteX28" fmla="*/ 3898265 w 4231640"/>
              <a:gd name="connsiteY28" fmla="*/ 49897 h 170783"/>
              <a:gd name="connisteX29" fmla="*/ 3997960 w 4231640"/>
              <a:gd name="connsiteY29" fmla="*/ 141972 h 170783"/>
              <a:gd name="connisteX30" fmla="*/ 4125595 w 4231640"/>
              <a:gd name="connsiteY30" fmla="*/ 163562 h 170783"/>
              <a:gd name="connisteX31" fmla="*/ 4231640 w 4231640"/>
              <a:gd name="connsiteY31" fmla="*/ 56882 h 17078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</a:cxnLst>
            <a:rect l="l" t="t" r="r" b="b"/>
            <a:pathLst>
              <a:path w="4231640" h="170784">
                <a:moveTo>
                  <a:pt x="0" y="114032"/>
                </a:moveTo>
                <a:cubicBezTo>
                  <a:pt x="38100" y="87997"/>
                  <a:pt x="123190" y="-6618"/>
                  <a:pt x="212725" y="367"/>
                </a:cubicBezTo>
                <a:cubicBezTo>
                  <a:pt x="302260" y="7352"/>
                  <a:pt x="358775" y="145147"/>
                  <a:pt x="446405" y="149592"/>
                </a:cubicBezTo>
                <a:cubicBezTo>
                  <a:pt x="534035" y="154037"/>
                  <a:pt x="568325" y="25132"/>
                  <a:pt x="652145" y="21957"/>
                </a:cubicBezTo>
                <a:cubicBezTo>
                  <a:pt x="735965" y="18782"/>
                  <a:pt x="792480" y="132447"/>
                  <a:pt x="864870" y="134987"/>
                </a:cubicBezTo>
                <a:cubicBezTo>
                  <a:pt x="937260" y="137527"/>
                  <a:pt x="965200" y="56882"/>
                  <a:pt x="1013460" y="35927"/>
                </a:cubicBezTo>
                <a:cubicBezTo>
                  <a:pt x="1061720" y="14972"/>
                  <a:pt x="1062990" y="13067"/>
                  <a:pt x="1105535" y="28942"/>
                </a:cubicBezTo>
                <a:cubicBezTo>
                  <a:pt x="1148080" y="44817"/>
                  <a:pt x="1179195" y="91172"/>
                  <a:pt x="1226185" y="114032"/>
                </a:cubicBezTo>
                <a:cubicBezTo>
                  <a:pt x="1273175" y="136892"/>
                  <a:pt x="1284605" y="160387"/>
                  <a:pt x="1339850" y="141972"/>
                </a:cubicBezTo>
                <a:cubicBezTo>
                  <a:pt x="1395095" y="123557"/>
                  <a:pt x="1435735" y="26402"/>
                  <a:pt x="1502410" y="21957"/>
                </a:cubicBezTo>
                <a:cubicBezTo>
                  <a:pt x="1569085" y="17512"/>
                  <a:pt x="1611630" y="96887"/>
                  <a:pt x="1672590" y="121017"/>
                </a:cubicBezTo>
                <a:cubicBezTo>
                  <a:pt x="1733550" y="145147"/>
                  <a:pt x="1754505" y="159117"/>
                  <a:pt x="1807210" y="141972"/>
                </a:cubicBezTo>
                <a:cubicBezTo>
                  <a:pt x="1859915" y="124827"/>
                  <a:pt x="1872615" y="40372"/>
                  <a:pt x="1934845" y="35927"/>
                </a:cubicBezTo>
                <a:cubicBezTo>
                  <a:pt x="1997075" y="31482"/>
                  <a:pt x="2060575" y="103872"/>
                  <a:pt x="2118995" y="121017"/>
                </a:cubicBezTo>
                <a:cubicBezTo>
                  <a:pt x="2177415" y="138162"/>
                  <a:pt x="2185670" y="138162"/>
                  <a:pt x="2225675" y="121017"/>
                </a:cubicBezTo>
                <a:cubicBezTo>
                  <a:pt x="2265680" y="103872"/>
                  <a:pt x="2272665" y="51802"/>
                  <a:pt x="2317750" y="35927"/>
                </a:cubicBezTo>
                <a:cubicBezTo>
                  <a:pt x="2362835" y="20052"/>
                  <a:pt x="2402840" y="21957"/>
                  <a:pt x="2452370" y="42912"/>
                </a:cubicBezTo>
                <a:cubicBezTo>
                  <a:pt x="2501900" y="63867"/>
                  <a:pt x="2519045" y="122287"/>
                  <a:pt x="2566035" y="141972"/>
                </a:cubicBezTo>
                <a:cubicBezTo>
                  <a:pt x="2613025" y="161657"/>
                  <a:pt x="2642870" y="161657"/>
                  <a:pt x="2686685" y="141972"/>
                </a:cubicBezTo>
                <a:cubicBezTo>
                  <a:pt x="2730500" y="122287"/>
                  <a:pt x="2740660" y="63867"/>
                  <a:pt x="2785745" y="42912"/>
                </a:cubicBezTo>
                <a:cubicBezTo>
                  <a:pt x="2830830" y="21957"/>
                  <a:pt x="2853690" y="13067"/>
                  <a:pt x="2913380" y="35927"/>
                </a:cubicBezTo>
                <a:cubicBezTo>
                  <a:pt x="2973070" y="58787"/>
                  <a:pt x="3023870" y="135622"/>
                  <a:pt x="3083560" y="156577"/>
                </a:cubicBezTo>
                <a:cubicBezTo>
                  <a:pt x="3143250" y="177532"/>
                  <a:pt x="3164205" y="164832"/>
                  <a:pt x="3211195" y="141972"/>
                </a:cubicBezTo>
                <a:cubicBezTo>
                  <a:pt x="3258185" y="119112"/>
                  <a:pt x="3270250" y="62597"/>
                  <a:pt x="3317240" y="42912"/>
                </a:cubicBezTo>
                <a:cubicBezTo>
                  <a:pt x="3364230" y="23227"/>
                  <a:pt x="3399790" y="27037"/>
                  <a:pt x="3444875" y="42912"/>
                </a:cubicBezTo>
                <a:cubicBezTo>
                  <a:pt x="3489960" y="58787"/>
                  <a:pt x="3495675" y="98157"/>
                  <a:pt x="3543935" y="121017"/>
                </a:cubicBezTo>
                <a:cubicBezTo>
                  <a:pt x="3592195" y="143877"/>
                  <a:pt x="3637280" y="164832"/>
                  <a:pt x="3685540" y="156577"/>
                </a:cubicBezTo>
                <a:cubicBezTo>
                  <a:pt x="3733800" y="148322"/>
                  <a:pt x="3742690" y="100062"/>
                  <a:pt x="3785235" y="78472"/>
                </a:cubicBezTo>
                <a:cubicBezTo>
                  <a:pt x="3827780" y="56882"/>
                  <a:pt x="3855720" y="37197"/>
                  <a:pt x="3898265" y="49897"/>
                </a:cubicBezTo>
                <a:cubicBezTo>
                  <a:pt x="3940810" y="62597"/>
                  <a:pt x="3952240" y="119112"/>
                  <a:pt x="3997960" y="141972"/>
                </a:cubicBezTo>
                <a:cubicBezTo>
                  <a:pt x="4043680" y="164832"/>
                  <a:pt x="4078605" y="180707"/>
                  <a:pt x="4125595" y="163562"/>
                </a:cubicBezTo>
                <a:cubicBezTo>
                  <a:pt x="4172585" y="146417"/>
                  <a:pt x="4213225" y="78472"/>
                  <a:pt x="4231640" y="5688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5" name="任意多边形 24"/>
          <p:cNvSpPr/>
          <p:nvPr/>
        </p:nvSpPr>
        <p:spPr>
          <a:xfrm>
            <a:off x="2201863" y="2419350"/>
            <a:ext cx="1579563" cy="92075"/>
          </a:xfrm>
          <a:custGeom>
            <a:avLst/>
            <a:gdLst>
              <a:gd name="connisteX0" fmla="*/ 0 w 1580515"/>
              <a:gd name="connsiteY0" fmla="*/ 0 h 92199"/>
              <a:gd name="connisteX1" fmla="*/ 141605 w 1580515"/>
              <a:gd name="connsiteY1" fmla="*/ 56515 h 92199"/>
              <a:gd name="connisteX2" fmla="*/ 269240 w 1580515"/>
              <a:gd name="connsiteY2" fmla="*/ 13970 h 92199"/>
              <a:gd name="connisteX3" fmla="*/ 403860 w 1580515"/>
              <a:gd name="connsiteY3" fmla="*/ 85090 h 92199"/>
              <a:gd name="connisteX4" fmla="*/ 553085 w 1580515"/>
              <a:gd name="connsiteY4" fmla="*/ 20955 h 92199"/>
              <a:gd name="connisteX5" fmla="*/ 659130 w 1580515"/>
              <a:gd name="connsiteY5" fmla="*/ 85090 h 92199"/>
              <a:gd name="connisteX6" fmla="*/ 793750 w 1580515"/>
              <a:gd name="connsiteY6" fmla="*/ 35560 h 92199"/>
              <a:gd name="connisteX7" fmla="*/ 942975 w 1580515"/>
              <a:gd name="connsiteY7" fmla="*/ 92075 h 92199"/>
              <a:gd name="connisteX8" fmla="*/ 1056005 w 1580515"/>
              <a:gd name="connsiteY8" fmla="*/ 20955 h 92199"/>
              <a:gd name="connisteX9" fmla="*/ 1233170 w 1580515"/>
              <a:gd name="connsiteY9" fmla="*/ 85090 h 92199"/>
              <a:gd name="connisteX10" fmla="*/ 1353820 w 1580515"/>
              <a:gd name="connsiteY10" fmla="*/ 42545 h 92199"/>
              <a:gd name="connisteX11" fmla="*/ 1495425 w 1580515"/>
              <a:gd name="connsiteY11" fmla="*/ 85090 h 92199"/>
              <a:gd name="connisteX12" fmla="*/ 1580515 w 1580515"/>
              <a:gd name="connsiteY12" fmla="*/ 85090 h 9219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1580515" h="92200">
                <a:moveTo>
                  <a:pt x="0" y="0"/>
                </a:moveTo>
                <a:cubicBezTo>
                  <a:pt x="26035" y="12065"/>
                  <a:pt x="87630" y="53975"/>
                  <a:pt x="141605" y="56515"/>
                </a:cubicBezTo>
                <a:cubicBezTo>
                  <a:pt x="195580" y="59055"/>
                  <a:pt x="216535" y="8255"/>
                  <a:pt x="269240" y="13970"/>
                </a:cubicBezTo>
                <a:cubicBezTo>
                  <a:pt x="321945" y="19685"/>
                  <a:pt x="347345" y="83820"/>
                  <a:pt x="403860" y="85090"/>
                </a:cubicBezTo>
                <a:cubicBezTo>
                  <a:pt x="460375" y="86360"/>
                  <a:pt x="502285" y="20955"/>
                  <a:pt x="553085" y="20955"/>
                </a:cubicBezTo>
                <a:cubicBezTo>
                  <a:pt x="603885" y="20955"/>
                  <a:pt x="610870" y="81915"/>
                  <a:pt x="659130" y="85090"/>
                </a:cubicBezTo>
                <a:cubicBezTo>
                  <a:pt x="707390" y="88265"/>
                  <a:pt x="737235" y="34290"/>
                  <a:pt x="793750" y="35560"/>
                </a:cubicBezTo>
                <a:cubicBezTo>
                  <a:pt x="850265" y="36830"/>
                  <a:pt x="890270" y="95250"/>
                  <a:pt x="942975" y="92075"/>
                </a:cubicBezTo>
                <a:cubicBezTo>
                  <a:pt x="995680" y="88900"/>
                  <a:pt x="998220" y="22225"/>
                  <a:pt x="1056005" y="20955"/>
                </a:cubicBezTo>
                <a:cubicBezTo>
                  <a:pt x="1113790" y="19685"/>
                  <a:pt x="1173480" y="80645"/>
                  <a:pt x="1233170" y="85090"/>
                </a:cubicBezTo>
                <a:cubicBezTo>
                  <a:pt x="1292860" y="89535"/>
                  <a:pt x="1301115" y="42545"/>
                  <a:pt x="1353820" y="42545"/>
                </a:cubicBezTo>
                <a:cubicBezTo>
                  <a:pt x="1406525" y="42545"/>
                  <a:pt x="1450340" y="76835"/>
                  <a:pt x="1495425" y="85090"/>
                </a:cubicBezTo>
                <a:cubicBezTo>
                  <a:pt x="1540510" y="93345"/>
                  <a:pt x="1566545" y="85725"/>
                  <a:pt x="1580515" y="8509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3" name="组合 2"/>
          <p:cNvGrpSpPr/>
          <p:nvPr/>
        </p:nvGrpSpPr>
        <p:grpSpPr>
          <a:xfrm>
            <a:off x="76200" y="97155"/>
            <a:ext cx="2052955" cy="483870"/>
            <a:chOff x="120" y="153"/>
            <a:chExt cx="3233" cy="762"/>
          </a:xfrm>
        </p:grpSpPr>
        <p:sp>
          <p:nvSpPr>
            <p:cNvPr id="7" name="文本框 6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</a:rPr>
                <a:t>探究新知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8" name="任意多边形 7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32" name="组合 31"/>
          <p:cNvGrpSpPr/>
          <p:nvPr/>
        </p:nvGrpSpPr>
        <p:grpSpPr>
          <a:xfrm>
            <a:off x="369810" y="753452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7</a:t>
              </a:r>
              <a:endParaRPr 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21" grpId="0" bldLvl="0" animBg="1"/>
      <p:bldP spid="22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89255" y="211455"/>
            <a:ext cx="1922780" cy="419100"/>
          </a:xfrm>
          <a:prstGeom prst="roundRect">
            <a:avLst>
              <a:gd name="adj" fmla="val 50000"/>
            </a:avLst>
          </a:prstGeom>
          <a:solidFill>
            <a:srgbClr val="ED2605"/>
          </a:solidFill>
          <a:ln>
            <a:solidFill>
              <a:srgbClr val="ED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怎样解答？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圆角矩形标注 7"/>
          <p:cNvSpPr/>
          <p:nvPr/>
        </p:nvSpPr>
        <p:spPr>
          <a:xfrm flipH="1">
            <a:off x="4953000" y="1886585"/>
            <a:ext cx="2900045" cy="1504950"/>
          </a:xfrm>
          <a:prstGeom prst="wedgeRoundRectCallout">
            <a:avLst>
              <a:gd name="adj1" fmla="val -57588"/>
              <a:gd name="adj2" fmla="val 2025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相加的和是多少，用乘法计算。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320" name="文本框 17"/>
          <p:cNvSpPr txBox="1"/>
          <p:nvPr/>
        </p:nvSpPr>
        <p:spPr>
          <a:xfrm>
            <a:off x="206375" y="828675"/>
            <a:ext cx="868362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685800">
              <a:lnSpc>
                <a:spcPct val="11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排桌子，每排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张，一共有多少张？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32778" y="1948815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366203" y="1948815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105978" y="1953578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839403" y="1953578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577590" y="1948815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650240" y="2721928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383665" y="2721928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2123440" y="2726690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2856865" y="2726690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595053" y="2721928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624840" y="3145790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358265" y="3145790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2098040" y="3150553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831465" y="3150553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3569653" y="3145790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134360" y="3646805"/>
            <a:ext cx="2867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（张）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93" name="图片 92" descr="E:\文件\新画人物图\女03 3拷贝.png女03 3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 flipH="1">
            <a:off x="8066088" y="2040097"/>
            <a:ext cx="823912" cy="1138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72740" y="4218623"/>
            <a:ext cx="3248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答：一共有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张。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38493" y="2332355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371918" y="2332355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111693" y="2337118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845118" y="2337118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583305" y="2332355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92" grpId="0"/>
      <p:bldP spid="2" grpId="0"/>
      <p:bldP spid="3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5247640" y="2105025"/>
            <a:ext cx="2313940" cy="1592580"/>
          </a:xfrm>
          <a:prstGeom prst="wedgeRoundRectCallout">
            <a:avLst>
              <a:gd name="adj1" fmla="val 64407"/>
              <a:gd name="adj2" fmla="val 6317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合起来是多少，用加法计算。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368" name="文本框 18"/>
          <p:cNvSpPr txBox="1"/>
          <p:nvPr/>
        </p:nvSpPr>
        <p:spPr>
          <a:xfrm>
            <a:off x="76200" y="1028065"/>
            <a:ext cx="84391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685800">
              <a:lnSpc>
                <a:spcPct val="11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）有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排桌子，一排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张，另一排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张，一共有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多少张？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967740" y="2548255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701165" y="2548255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440940" y="2553018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174365" y="2553018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912553" y="2548255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352868" y="3575368"/>
            <a:ext cx="26746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（张）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94" name="图片 93" descr="E:\文件\新画人物图\女04 拷贝.png女04 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848283" y="2226786"/>
            <a:ext cx="715962" cy="1499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52855" y="4305618"/>
            <a:ext cx="30556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答：一共有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张。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89255" y="362585"/>
            <a:ext cx="1922780" cy="419100"/>
          </a:xfrm>
          <a:prstGeom prst="roundRect">
            <a:avLst>
              <a:gd name="adj" fmla="val 50000"/>
            </a:avLst>
          </a:prstGeom>
          <a:solidFill>
            <a:srgbClr val="ED2605"/>
          </a:solidFill>
          <a:ln>
            <a:solidFill>
              <a:srgbClr val="ED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怎样解答？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62660" y="2939415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696085" y="2939415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435860" y="2944178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69285" y="2944178"/>
            <a:ext cx="503238" cy="215900"/>
          </a:xfrm>
          <a:prstGeom prst="roundRect">
            <a:avLst>
              <a:gd name="adj" fmla="val 31919"/>
            </a:avLst>
          </a:prstGeom>
          <a:solidFill>
            <a:srgbClr val="0000FF">
              <a:alpha val="6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92" grpId="0"/>
      <p:bldP spid="3" grpId="0"/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8" name="图片 5" descr="E:\文件\新画人物图\书本02 拷贝.png书本02 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04959" y="3638233"/>
            <a:ext cx="794385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1287463" y="3653473"/>
            <a:ext cx="4108450" cy="942975"/>
          </a:xfrm>
          <a:prstGeom prst="wedgeRoundRectCallout">
            <a:avLst>
              <a:gd name="adj1" fmla="val -54080"/>
              <a:gd name="adj2" fmla="val -23670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两题中都有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，为什么解答的方法不同？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63" name="文本框 52"/>
          <p:cNvSpPr txBox="1"/>
          <p:nvPr/>
        </p:nvSpPr>
        <p:spPr>
          <a:xfrm>
            <a:off x="226060" y="285750"/>
            <a:ext cx="841057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685800">
              <a:lnSpc>
                <a:spcPct val="11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）有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排桌子，每排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张，一共有多少张？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590800" y="972185"/>
            <a:ext cx="2867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（张）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5" name="文本框 54"/>
          <p:cNvSpPr txBox="1"/>
          <p:nvPr/>
        </p:nvSpPr>
        <p:spPr>
          <a:xfrm>
            <a:off x="172085" y="1657985"/>
            <a:ext cx="8518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685800">
              <a:lnSpc>
                <a:spcPct val="11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）有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排桌子，一排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张，另一排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张，一共有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多少张？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666683" y="2800350"/>
            <a:ext cx="26746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（张）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714683" y="3439478"/>
            <a:ext cx="2871787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因为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表示的意义不一样。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文本框 52"/>
          <p:cNvSpPr txBox="1"/>
          <p:nvPr/>
        </p:nvSpPr>
        <p:spPr>
          <a:xfrm>
            <a:off x="226060" y="588010"/>
            <a:ext cx="8410575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685800">
              <a:lnSpc>
                <a:spcPct val="11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）有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排桌子，每排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张，一共有多少张？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590800" y="1350010"/>
            <a:ext cx="2867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（张）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5" name="文本框 54"/>
          <p:cNvSpPr txBox="1"/>
          <p:nvPr/>
        </p:nvSpPr>
        <p:spPr>
          <a:xfrm>
            <a:off x="172085" y="2035810"/>
            <a:ext cx="8518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685800">
              <a:lnSpc>
                <a:spcPct val="11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）有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排桌子，一排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张，另一排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张，一共有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多少张？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613978" y="3027045"/>
            <a:ext cx="26746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（张）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09283" y="133985"/>
            <a:ext cx="2514600" cy="419100"/>
          </a:xfrm>
          <a:prstGeom prst="roundRect">
            <a:avLst>
              <a:gd name="adj" fmla="val 50000"/>
            </a:avLst>
          </a:prstGeom>
          <a:solidFill>
            <a:srgbClr val="ED2605"/>
          </a:solidFill>
          <a:ln>
            <a:solidFill>
              <a:srgbClr val="ED26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解答正确吗？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62660" y="3562350"/>
            <a:ext cx="7649210" cy="1283335"/>
            <a:chOff x="1636" y="4650"/>
            <a:chExt cx="12046" cy="2021"/>
          </a:xfrm>
        </p:grpSpPr>
        <p:pic>
          <p:nvPicPr>
            <p:cNvPr id="71" name="图片 70" descr="E:\桌面\新画人物图\兔子2 拷贝.png兔子2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2204" y="4650"/>
              <a:ext cx="1478" cy="1905"/>
            </a:xfrm>
            <a:prstGeom prst="rect">
              <a:avLst/>
            </a:prstGeom>
          </p:spPr>
        </p:pic>
        <p:sp>
          <p:nvSpPr>
            <p:cNvPr id="121" name="圆角矩形标注 120"/>
            <p:cNvSpPr/>
            <p:nvPr/>
          </p:nvSpPr>
          <p:spPr bwMode="auto">
            <a:xfrm>
              <a:off x="1636" y="4936"/>
              <a:ext cx="10042" cy="1735"/>
            </a:xfrm>
            <a:prstGeom prst="wedgeRoundRectCallout">
              <a:avLst>
                <a:gd name="adj1" fmla="val 54642"/>
                <a:gd name="adj2" fmla="val -15481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先检查图画得对不对，再看看算式是不是正确地表示了图的意思。</a:t>
              </a:r>
              <a:endPara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1188720"/>
            <a:ext cx="1927860" cy="8458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28310" y="2952750"/>
            <a:ext cx="1844040" cy="457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50570" y="498158"/>
            <a:ext cx="895985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刘奶奶家养了两种鸡，一种有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只，另一种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只。还养了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种鸭子，每种有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只。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0188" y="2045335"/>
            <a:ext cx="535305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刘奶奶家养了多少只鸡？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5258" y="3257868"/>
            <a:ext cx="5735955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刘奶奶家养了多少只鸭子？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59168" y="2669223"/>
            <a:ext cx="267462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9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（只）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9093" y="3867468"/>
            <a:ext cx="3636645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3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×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18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只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或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</a:t>
            </a: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×</a:t>
            </a: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18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zh-CN" altLang="zh-CN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只</a:t>
            </a:r>
            <a:r>
              <a:rPr lang="zh-CN" altLang="en-US" sz="3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16705" y="4292600"/>
            <a:ext cx="48914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答：刘奶奶家养了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只鸭子</a:t>
            </a:r>
            <a:r>
              <a:rPr lang="zh-CN" altLang="en-US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4305" y="2601595"/>
            <a:ext cx="42068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答：刘奶奶家养了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只鸡</a:t>
            </a:r>
            <a:r>
              <a:rPr lang="zh-CN" altLang="en-US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1" name="文本框 10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4" name="任意多边形 3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" name="文本框 6"/>
          <p:cNvSpPr txBox="1"/>
          <p:nvPr/>
        </p:nvSpPr>
        <p:spPr>
          <a:xfrm>
            <a:off x="61722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P64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T5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084.075590551181,&quot;width&quot;:6941.250393700788}"/>
</p:tagLst>
</file>

<file path=ppt/tags/tag2.xml><?xml version="1.0" encoding="utf-8"?>
<p:tagLst xmlns:p="http://schemas.openxmlformats.org/presentationml/2006/main">
  <p:tag name="KSO_WM_UNIT_PLACING_PICTURE_USER_VIEWPORT" val="{&quot;height&quot;:2084.075590551181,&quot;width&quot;:6941.250393700788}"/>
</p:tagLst>
</file>

<file path=ppt/tags/tag3.xml><?xml version="1.0" encoding="utf-8"?>
<p:tagLst xmlns:p="http://schemas.openxmlformats.org/presentationml/2006/main">
  <p:tag name="KSO_WM_UNIT_PLACING_PICTURE_USER_VIEWPORT" val="{&quot;height&quot;:2084.075590551181,&quot;width&quot;:6941.250393700788}"/>
</p:tagLst>
</file>

<file path=ppt/tags/tag4.xml><?xml version="1.0" encoding="utf-8"?>
<p:tagLst xmlns:p="http://schemas.openxmlformats.org/presentationml/2006/main">
  <p:tag name="KSO_WM_UNIT_PLACING_PICTURE_USER_VIEWPORT" val="{&quot;height&quot;:2084.075590551181,&quot;width&quot;:6941.250393700788}"/>
</p:tagLst>
</file>

<file path=ppt/tags/tag5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1409</Words>
  <Application>WPS 演示</Application>
  <PresentationFormat>全屏显示(16:9)</PresentationFormat>
  <Paragraphs>196</Paragraphs>
  <Slides>18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507</cp:revision>
  <dcterms:created xsi:type="dcterms:W3CDTF">2015-05-29T07:51:00Z</dcterms:created>
  <dcterms:modified xsi:type="dcterms:W3CDTF">2023-09-28T13:24:25Z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