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30"/>
  </p:notesMasterIdLst>
  <p:handoutMasterIdLst>
    <p:handoutMasterId r:id="rId31"/>
  </p:handoutMasterIdLst>
  <p:sldIdLst>
    <p:sldId id="421" r:id="rId4"/>
    <p:sldId id="380" r:id="rId5"/>
    <p:sldId id="389" r:id="rId6"/>
    <p:sldId id="288" r:id="rId7"/>
    <p:sldId id="267" r:id="rId8"/>
    <p:sldId id="294" r:id="rId9"/>
    <p:sldId id="411" r:id="rId10"/>
    <p:sldId id="412" r:id="rId11"/>
    <p:sldId id="417" r:id="rId12"/>
    <p:sldId id="299" r:id="rId13"/>
    <p:sldId id="388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447" r:id="rId27"/>
    <p:sldId id="418" r:id="rId28"/>
    <p:sldId id="449" r:id="rId29"/>
  </p:sldIdLst>
  <p:sldSz cx="12192000" cy="6858000"/>
  <p:notesSz cx="7104380" cy="1023493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FE2"/>
    <a:srgbClr val="FF3300"/>
    <a:srgbClr val="FF6600"/>
    <a:srgbClr val="00923F"/>
    <a:srgbClr val="202020"/>
    <a:srgbClr val="323232"/>
    <a:srgbClr val="EA976B"/>
    <a:srgbClr val="EA7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456" y="-72"/>
      </p:cViewPr>
      <p:guideLst>
        <p:guide orient="horz" pos="2112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4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45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ctr"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zh-CN" sz="9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9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123825" y="346075"/>
            <a:ext cx="11952288" cy="639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2BEA05-8A9C-450C-98F4-519825268C0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9F6DE6-0F6E-4008-BBEA-9CC278F84C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tiff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18447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18445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6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18443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4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18441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pic>
        <p:nvPicPr>
          <p:cNvPr id="18438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4400" dirty="0">
                <a:latin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</a:rPr>
              <a:t>秋人教版数学二年级上册</a:t>
            </a:r>
            <a:endParaRPr lang="zh-CN" altLang="en-US" sz="4400" dirty="0">
              <a:latin typeface="微软雅黑" panose="020B0503020204020204" pitchFamily="34" charset="-122"/>
            </a:endParaRPr>
          </a:p>
        </p:txBody>
      </p:sp>
      <p:pic>
        <p:nvPicPr>
          <p:cNvPr id="18440" name="图片 2" descr="}{MTDX3LEPYR@3MC@X5~CO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550" y="2343150"/>
            <a:ext cx="3570288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1049338" y="1779588"/>
            <a:ext cx="8780462" cy="4398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2.下面的长度单位对吗?把不对的改正后写在括号里。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数学书长26米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                 （      ）      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灯管长50厘米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      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 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房间高3厘米。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字典厚6米。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）大树高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(      )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教室长10厘米。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72"/>
          <p:cNvSpPr txBox="1"/>
          <p:nvPr/>
        </p:nvSpPr>
        <p:spPr>
          <a:xfrm>
            <a:off x="8091488" y="2406650"/>
            <a:ext cx="12573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72"/>
          <p:cNvSpPr txBox="1"/>
          <p:nvPr/>
        </p:nvSpPr>
        <p:spPr>
          <a:xfrm>
            <a:off x="8448675" y="3106738"/>
            <a:ext cx="5413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72"/>
          <p:cNvSpPr txBox="1"/>
          <p:nvPr/>
        </p:nvSpPr>
        <p:spPr>
          <a:xfrm>
            <a:off x="8359775" y="3717925"/>
            <a:ext cx="7191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72"/>
          <p:cNvSpPr txBox="1"/>
          <p:nvPr/>
        </p:nvSpPr>
        <p:spPr>
          <a:xfrm>
            <a:off x="8151813" y="4344988"/>
            <a:ext cx="10779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 Box 72"/>
          <p:cNvSpPr txBox="1"/>
          <p:nvPr/>
        </p:nvSpPr>
        <p:spPr>
          <a:xfrm>
            <a:off x="8240713" y="5534025"/>
            <a:ext cx="90011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72"/>
          <p:cNvSpPr txBox="1"/>
          <p:nvPr/>
        </p:nvSpPr>
        <p:spPr>
          <a:xfrm>
            <a:off x="8420100" y="5011738"/>
            <a:ext cx="5413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  <p:bldP spid="5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1304925" y="1797050"/>
            <a:ext cx="9610725" cy="3224213"/>
          </a:xfrm>
          <a:prstGeom prst="roundRect">
            <a:avLst>
              <a:gd name="adj" fmla="val 8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0975" y="1944688"/>
            <a:ext cx="95535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1.表示物体的高度或长度，一定要看清单位前面的数，还要</a:t>
            </a:r>
            <a:b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用正确的单位。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5588" y="3379788"/>
            <a:ext cx="9285287" cy="160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2.当物体比较长时，选用“米”作单位比较合适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。当物体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较短时，用“厘米”作单位合适。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22900" y="750888"/>
            <a:ext cx="4656138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9"/>
          <p:cNvSpPr/>
          <p:nvPr/>
        </p:nvSpPr>
        <p:spPr bwMode="auto">
          <a:xfrm>
            <a:off x="363538" y="401638"/>
            <a:ext cx="8020050" cy="14462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kumimoji="0" lang="zh-CN" altLang="en-US" sz="8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</a:t>
            </a:r>
            <a:r>
              <a:rPr kumimoji="0" lang="en-US" altLang="zh-CN" sz="8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 </a:t>
            </a:r>
            <a:r>
              <a:rPr kumimoji="0" lang="zh-CN" altLang="en-US" sz="8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长度单位</a:t>
            </a:r>
            <a:endParaRPr kumimoji="0" lang="zh-CN" altLang="en-US" sz="8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9700" name="Rectangle 6"/>
          <p:cNvSpPr/>
          <p:nvPr/>
        </p:nvSpPr>
        <p:spPr>
          <a:xfrm>
            <a:off x="1074738" y="2108200"/>
            <a:ext cx="10163175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7200" dirty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7200" dirty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7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30000"/>
              </a:lnSpc>
            </a:pPr>
            <a:r>
              <a:rPr lang="zh-CN" altLang="en-US" sz="72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7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7200" dirty="0">
                <a:latin typeface="黑体" panose="02010609060101010101" pitchFamily="49" charset="-122"/>
                <a:ea typeface="黑体" panose="02010609060101010101" pitchFamily="49" charset="-122"/>
              </a:rPr>
              <a:t>课时  练习课</a:t>
            </a:r>
            <a:endParaRPr lang="zh-CN" altLang="en-US" sz="7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9"/>
          <p:cNvSpPr/>
          <p:nvPr/>
        </p:nvSpPr>
        <p:spPr>
          <a:xfrm>
            <a:off x="1077913" y="1506538"/>
            <a:ext cx="10239375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1.把下面各长度按从长到短的顺序填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填。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8米   72厘米   1米  80厘米  1厘米  10米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矩形 29"/>
          <p:cNvSpPr/>
          <p:nvPr/>
        </p:nvSpPr>
        <p:spPr>
          <a:xfrm>
            <a:off x="793750" y="3517900"/>
            <a:ext cx="11164888" cy="124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   ）＞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（   ）＞（   ）＞（     ）＞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（     ）＞（     ）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90500"/>
            <a:ext cx="6121400" cy="1076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一、基础练习</a:t>
            </a:r>
            <a:endParaRPr kumimoji="0" lang="zh-CN" altLang="en-US" sz="6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2213" y="3517900"/>
            <a:ext cx="12080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67100" y="3579813"/>
            <a:ext cx="1211263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92763" y="3517900"/>
            <a:ext cx="1209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8738" y="3517900"/>
            <a:ext cx="1546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5713" y="4192588"/>
            <a:ext cx="1695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7788" y="4173538"/>
            <a:ext cx="1704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20"/>
          <p:cNvSpPr/>
          <p:nvPr/>
        </p:nvSpPr>
        <p:spPr>
          <a:xfrm>
            <a:off x="979488" y="1531938"/>
            <a:ext cx="9598025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量一量下面线段的长度，按要求回答问题。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4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528888"/>
            <a:ext cx="482600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795588"/>
            <a:ext cx="17272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88" y="2722563"/>
            <a:ext cx="1054100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文本框 7"/>
          <p:cNvSpPr txBox="1"/>
          <p:nvPr/>
        </p:nvSpPr>
        <p:spPr>
          <a:xfrm>
            <a:off x="1179513" y="3751263"/>
            <a:ext cx="9585325" cy="267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(1)最短的线段是第(     )条线段,长(    )厘米。</a:t>
            </a:r>
            <a:endParaRPr kumimoji="0" lang="zh-CN" altLang="en-US" sz="3735" b="1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(2)最长的线段是</a:t>
            </a:r>
            <a:r>
              <a:rPr kumimoji="0" lang="zh-CN" altLang="en-US" sz="373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第(     )条线段,长(    )厘米。</a:t>
            </a:r>
            <a:endParaRPr kumimoji="0" lang="zh-CN" altLang="en-US" sz="3735" b="1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(3)三条线段之和是(     )厘米。</a:t>
            </a:r>
            <a:endParaRPr kumimoji="0" lang="zh-CN" altLang="en-US" sz="3735" b="1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9713" y="4005263"/>
            <a:ext cx="484187" cy="665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3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7688" y="4005263"/>
            <a:ext cx="485775" cy="665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3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9713" y="4916488"/>
            <a:ext cx="484187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3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67688" y="4916488"/>
            <a:ext cx="485775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19713" y="5761038"/>
            <a:ext cx="484187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3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5"/>
          <p:cNvSpPr/>
          <p:nvPr/>
        </p:nvSpPr>
        <p:spPr>
          <a:xfrm>
            <a:off x="906463" y="1449388"/>
            <a:ext cx="10242550" cy="124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下面这把尺子只有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个刻度，可以直接测量出  </a:t>
            </a:r>
            <a:b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几种长度？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60338"/>
            <a:ext cx="6121400" cy="1076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二、指导练习</a:t>
            </a:r>
            <a:endParaRPr kumimoji="0" lang="zh-CN" altLang="en-US" sz="6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7888" y="2719388"/>
            <a:ext cx="5400675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5" name="AutoShape 27"/>
          <p:cNvSpPr/>
          <p:nvPr/>
        </p:nvSpPr>
        <p:spPr>
          <a:xfrm>
            <a:off x="2900363" y="3754438"/>
            <a:ext cx="7564438" cy="1947863"/>
          </a:xfrm>
          <a:prstGeom prst="wedgeRoundRectCallout">
            <a:avLst>
              <a:gd name="adj1" fmla="val -59648"/>
              <a:gd name="adj2" fmla="val -7523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尺子上有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和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，可以直接测量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厘米和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</a:rPr>
              <a:t>厘米，还可以直接测量多少厘米的长度呢？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8" y="3449638"/>
            <a:ext cx="2024062" cy="2855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AutoShape 27"/>
          <p:cNvSpPr/>
          <p:nvPr/>
        </p:nvSpPr>
        <p:spPr>
          <a:xfrm flipH="1">
            <a:off x="5010150" y="1363663"/>
            <a:ext cx="4703763" cy="1123950"/>
          </a:xfrm>
          <a:prstGeom prst="wedgeRoundRectCallout">
            <a:avLst>
              <a:gd name="adj1" fmla="val 4185"/>
              <a:gd name="adj2" fmla="val 83523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4-3=1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（厘米），还可以测量</a:t>
            </a: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厘米。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4138" y="4673600"/>
            <a:ext cx="9693275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小结：</a:t>
            </a:r>
            <a:r>
              <a:rPr kumimoji="0" lang="zh-CN" altLang="en-US" sz="426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用尺子上已有的刻度中的任意两个刻度相减，所得的结果就是可以测量出的长度。</a:t>
            </a:r>
            <a:endParaRPr kumimoji="0" lang="zh-CN" altLang="en-US" sz="4265" b="1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6288" y="2487613"/>
            <a:ext cx="2233612" cy="236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6"/>
          <p:cNvSpPr/>
          <p:nvPr/>
        </p:nvSpPr>
        <p:spPr>
          <a:xfrm>
            <a:off x="825500" y="1449388"/>
            <a:ext cx="4833938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线段的特征有哪些？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矩形 27"/>
          <p:cNvSpPr/>
          <p:nvPr/>
        </p:nvSpPr>
        <p:spPr>
          <a:xfrm>
            <a:off x="1473200" y="2439988"/>
            <a:ext cx="2820988" cy="666750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线段是直的。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矩形 28"/>
          <p:cNvSpPr/>
          <p:nvPr/>
        </p:nvSpPr>
        <p:spPr>
          <a:xfrm>
            <a:off x="5040313" y="2368550"/>
            <a:ext cx="2873375" cy="666750"/>
          </a:xfrm>
          <a:prstGeom prst="rect">
            <a:avLst/>
          </a:prstGeom>
          <a:solidFill>
            <a:srgbClr val="FFFFFF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有两个端点。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1" name="矩形 29"/>
          <p:cNvSpPr/>
          <p:nvPr/>
        </p:nvSpPr>
        <p:spPr>
          <a:xfrm>
            <a:off x="8408988" y="2278063"/>
            <a:ext cx="3286125" cy="665163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可以量出长度。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60338"/>
            <a:ext cx="6121400" cy="1076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二、指导练习</a:t>
            </a:r>
            <a:endParaRPr kumimoji="0" lang="zh-CN" altLang="en-US" sz="6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3632200"/>
            <a:ext cx="1181100" cy="241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3543300"/>
            <a:ext cx="1420813" cy="254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938" y="3459163"/>
            <a:ext cx="1276350" cy="258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  <p:bldP spid="8196" grpId="1" animBg="1"/>
      <p:bldP spid="8199" grpId="0" bldLvl="0" animBg="1"/>
      <p:bldP spid="8199" grpId="1" animBg="1"/>
      <p:bldP spid="8201" grpId="0" bldLvl="0" animBg="1"/>
      <p:bldP spid="820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6"/>
          <p:cNvSpPr/>
          <p:nvPr/>
        </p:nvSpPr>
        <p:spPr>
          <a:xfrm>
            <a:off x="881063" y="1604963"/>
            <a:ext cx="10015538" cy="7810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数一数下面这个图形有多少条线段？</a:t>
            </a:r>
            <a:endParaRPr kumimoji="0" lang="zh-CN" altLang="en-US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4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0" y="3300413"/>
            <a:ext cx="6043613" cy="25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279650" y="4297363"/>
            <a:ext cx="5564188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基本线段：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一共有</a:t>
            </a:r>
            <a:r>
              <a:rPr kumimoji="0" lang="en-US" altLang="zh-CN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条。</a:t>
            </a:r>
            <a:endParaRPr kumimoji="0" lang="zh-CN" altLang="en-US" sz="3735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194050" y="3695700"/>
            <a:ext cx="1839913" cy="7938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062538" y="3230563"/>
            <a:ext cx="1681163" cy="0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743700" y="3703638"/>
            <a:ext cx="2243138" cy="0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697288" y="3943350"/>
            <a:ext cx="663575" cy="106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latin typeface="Calibri" panose="020F0502020204030204" pitchFamily="34" charset="0"/>
                <a:ea typeface="宋体" panose="02010600030101010101" pitchFamily="2" charset="-122"/>
              </a:rPr>
              <a:t>① </a:t>
            </a:r>
            <a:endParaRPr lang="en-US" altLang="zh-CN" sz="1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59413" y="2627313"/>
            <a:ext cx="661987" cy="10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latin typeface="Calibri" panose="020F0502020204030204" pitchFamily="34" charset="0"/>
                <a:ea typeface="宋体" panose="02010600030101010101" pitchFamily="2" charset="-122"/>
              </a:rPr>
              <a:t>② </a:t>
            </a:r>
            <a:endParaRPr lang="en-US" altLang="zh-CN" sz="1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88213" y="3805238"/>
            <a:ext cx="661987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latin typeface="Calibri" panose="020F0502020204030204" pitchFamily="34" charset="0"/>
                <a:ea typeface="宋体" panose="02010600030101010101" pitchFamily="2" charset="-122"/>
              </a:rPr>
              <a:t>③ </a:t>
            </a:r>
            <a:endParaRPr lang="en-US" altLang="zh-CN" sz="1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0" y="2293938"/>
            <a:ext cx="6043613" cy="257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箭头连接符 8"/>
          <p:cNvCxnSpPr/>
          <p:nvPr/>
        </p:nvCxnSpPr>
        <p:spPr>
          <a:xfrm flipV="1">
            <a:off x="3194050" y="2668588"/>
            <a:ext cx="3579813" cy="222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062538" y="2224088"/>
            <a:ext cx="3975100" cy="190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697288" y="2668588"/>
            <a:ext cx="663575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latin typeface="Calibri" panose="020F0502020204030204" pitchFamily="34" charset="0"/>
                <a:ea typeface="宋体" panose="02010600030101010101" pitchFamily="2" charset="-122"/>
              </a:rPr>
              <a:t>① </a:t>
            </a:r>
            <a:endParaRPr lang="en-US" altLang="zh-CN" sz="1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4950" y="1620838"/>
            <a:ext cx="661988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latin typeface="Calibri" panose="020F0502020204030204" pitchFamily="34" charset="0"/>
                <a:ea typeface="宋体" panose="02010600030101010101" pitchFamily="2" charset="-122"/>
              </a:rPr>
              <a:t>② </a:t>
            </a:r>
            <a:endParaRPr lang="en-US" altLang="zh-CN" sz="1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左右箭头 17"/>
          <p:cNvSpPr/>
          <p:nvPr/>
        </p:nvSpPr>
        <p:spPr>
          <a:xfrm>
            <a:off x="3124200" y="3319463"/>
            <a:ext cx="5981700" cy="984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07050" y="3570288"/>
            <a:ext cx="661988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①</a:t>
            </a:r>
            <a:r>
              <a:rPr lang="en-US" altLang="zh-CN" sz="1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1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7900" y="4433888"/>
            <a:ext cx="10174288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由</a:t>
            </a:r>
            <a:r>
              <a:rPr kumimoji="0" lang="en-US" altLang="zh-CN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个基本线段组成的线段：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一共有</a:t>
            </a:r>
            <a:r>
              <a:rPr kumimoji="0" lang="en-US" altLang="zh-CN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条。</a:t>
            </a:r>
            <a:endParaRPr kumimoji="0" lang="zh-CN" altLang="en-US" sz="3735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7900" y="5465763"/>
            <a:ext cx="10174288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由</a:t>
            </a:r>
            <a:r>
              <a:rPr kumimoji="0" lang="en-US" altLang="zh-CN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73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个基本线段组成的线段：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一共有</a:t>
            </a:r>
            <a:r>
              <a:rPr kumimoji="0" lang="en-US" altLang="zh-CN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73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条。</a:t>
            </a:r>
            <a:endParaRPr kumimoji="0" lang="zh-CN" altLang="en-US" sz="3735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 bldLvl="0" animBg="1"/>
      <p:bldP spid="19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Rectangle 9"/>
          <p:cNvSpPr/>
          <p:nvPr/>
        </p:nvSpPr>
        <p:spPr bwMode="auto">
          <a:xfrm>
            <a:off x="396875" y="530225"/>
            <a:ext cx="6015038" cy="11064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</a:t>
            </a:r>
            <a:r>
              <a:rPr kumimoji="0" lang="en-US" altLang="zh-CN" sz="6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 </a:t>
            </a: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长度单位</a:t>
            </a:r>
            <a:endParaRPr kumimoji="0" lang="zh-CN" altLang="en-US" sz="6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3878263" y="2651125"/>
            <a:ext cx="4576762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长度单位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60" name="Rectangle 6"/>
          <p:cNvSpPr/>
          <p:nvPr/>
        </p:nvSpPr>
        <p:spPr>
          <a:xfrm>
            <a:off x="396875" y="2492375"/>
            <a:ext cx="11139488" cy="225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30000"/>
              </a:lnSpc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  长度单位的合理使用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2624138" y="1516063"/>
            <a:ext cx="5719763" cy="1635125"/>
          </a:xfrm>
          <a:prstGeom prst="wedgeRoundRectCallout">
            <a:avLst>
              <a:gd name="adj1" fmla="val -63525"/>
              <a:gd name="adj2" fmla="val 8160"/>
              <a:gd name="adj3" fmla="val 16667"/>
            </a:avLst>
          </a:prstGeom>
          <a:solidFill>
            <a:srgbClr val="FFFFFF"/>
          </a:solidFill>
          <a:ln w="19050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一共有</a:t>
            </a:r>
            <a:r>
              <a:rPr kumimoji="0" lang="en-US" altLang="zh-CN" sz="37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3+2+1=6</a:t>
            </a:r>
            <a:r>
              <a:rPr kumimoji="0" lang="zh-CN" altLang="en-US" sz="373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（条）线段，你能总结出方法吗？</a:t>
            </a:r>
            <a:endParaRPr kumimoji="0" lang="zh-CN" altLang="en-US" sz="373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339" name="Rectangle 14"/>
          <p:cNvSpPr/>
          <p:nvPr/>
        </p:nvSpPr>
        <p:spPr>
          <a:xfrm>
            <a:off x="1398588" y="1714500"/>
            <a:ext cx="854075" cy="131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5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绿色圃中小学教育网</a:t>
            </a:r>
            <a:r>
              <a:rPr kumimoji="0" lang="en-US" altLang="zh-CN" sz="265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http://www.lspjy.com</a:t>
            </a:r>
            <a:endParaRPr kumimoji="0" lang="en-US" altLang="zh-CN" sz="426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8588" y="3656013"/>
            <a:ext cx="96932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小结：</a:t>
            </a:r>
            <a:r>
              <a:rPr kumimoji="0" lang="zh-CN" altLang="en-US" sz="4265" b="1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数图中的线段时，可以先数出基本线段的条数，然后依次加上比基本线段条数少1的数,加到1为止。</a:t>
            </a:r>
            <a:endParaRPr kumimoji="0" lang="zh-CN" altLang="en-US" sz="4265" b="1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63" y="1268413"/>
            <a:ext cx="1881187" cy="2554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0" y="173038"/>
            <a:ext cx="6121400" cy="1076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三、巩固练习</a:t>
            </a:r>
            <a:endParaRPr kumimoji="0" lang="zh-CN" altLang="en-US" sz="6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891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2563" y="3162300"/>
            <a:ext cx="5740400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4"/>
          <p:cNvSpPr txBox="1"/>
          <p:nvPr/>
        </p:nvSpPr>
        <p:spPr>
          <a:xfrm>
            <a:off x="830263" y="1401763"/>
            <a:ext cx="890905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426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量一量，乌龟要爬（   ）厘米就</a:t>
            </a:r>
            <a:b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426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能吃到小鱼。</a:t>
            </a:r>
            <a:endParaRPr kumimoji="0" lang="zh-CN" altLang="en-US" sz="4265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4950" y="1401763"/>
            <a:ext cx="762000" cy="665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7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endParaRPr lang="en-US" altLang="zh-CN" sz="37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6000" y="4775200"/>
            <a:ext cx="8910638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请你提出一个数学问题并解答。</a:t>
            </a:r>
            <a:endParaRPr kumimoji="0" lang="zh-CN" altLang="en-US" sz="4265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5"/>
          <p:cNvSpPr/>
          <p:nvPr/>
        </p:nvSpPr>
        <p:spPr>
          <a:xfrm>
            <a:off x="711200" y="1333500"/>
            <a:ext cx="9650413" cy="1585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下面这把尺子上只有3个刻度，可以直接测</a:t>
            </a:r>
            <a:b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量出几种长度？。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3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0263" y="3116263"/>
            <a:ext cx="6116637" cy="1290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81088" y="4573588"/>
            <a:ext cx="890905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265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可以直接测量2厘米、5厘米、3厘米。</a:t>
            </a:r>
            <a:endParaRPr kumimoji="0" lang="zh-CN" altLang="en-US" sz="4265" b="1" kern="1200" cap="none" spc="0" normalizeH="0" baseline="0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5"/>
          <p:cNvSpPr/>
          <p:nvPr/>
        </p:nvSpPr>
        <p:spPr>
          <a:xfrm>
            <a:off x="439738" y="1627188"/>
            <a:ext cx="1042035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3.</a:t>
            </a:r>
            <a:r>
              <a:rPr kumimoji="0" lang="zh-CN" altLang="en-US" sz="426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数一下图中，一共有（    ）条线段。</a:t>
            </a:r>
            <a:endParaRPr kumimoji="0" lang="zh-CN" altLang="en-US" sz="426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1338" y="1627188"/>
            <a:ext cx="102870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265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10</a:t>
            </a:r>
            <a:endParaRPr kumimoji="0" lang="en-US" altLang="zh-CN" sz="4265" b="1" kern="1200" cap="none" spc="0" normalizeH="0" baseline="0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4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863" y="3073400"/>
            <a:ext cx="6040437" cy="255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 21"/>
          <p:cNvSpPr/>
          <p:nvPr/>
        </p:nvSpPr>
        <p:spPr>
          <a:xfrm>
            <a:off x="1106488" y="1682750"/>
            <a:ext cx="9763125" cy="1585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用尺子上已有的刻度中的任意两个刻度相</a:t>
            </a:r>
            <a:b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</a:b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减，所得的结果就是可以测量出的长度。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6488" y="3503613"/>
            <a:ext cx="9982200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数图中的线段时，可以先数出基本线段的条   </a:t>
            </a:r>
            <a:b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</a:b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数，然后依次加上比基本线段条数少1的数,    </a:t>
            </a:r>
            <a:b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</a:b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加到1为止。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0" y="190500"/>
            <a:ext cx="6121400" cy="1076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四、课堂小结</a:t>
            </a:r>
            <a:endParaRPr kumimoji="0" lang="zh-CN" altLang="en-US" sz="6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588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96414" y="981712"/>
            <a:ext cx="10627767" cy="3531585"/>
          </a:xfrm>
          <a:prstGeom prst="rect">
            <a:avLst/>
          </a:prstGeom>
          <a:noFill/>
        </p:spPr>
        <p:txBody>
          <a:bodyPr wrap="none" lIns="90146" tIns="46977" rIns="90146" bIns="46977"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kumimoji="0" lang="en-US" altLang="zh-CN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878263" y="2651125"/>
            <a:ext cx="4576762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长度单位</a:t>
            </a:r>
            <a:endParaRPr lang="zh-CN" altLang="en-US" sz="48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4806950" y="3705225"/>
            <a:ext cx="3913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课时  解决问题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484" name="矩形 19"/>
          <p:cNvSpPr/>
          <p:nvPr/>
        </p:nvSpPr>
        <p:spPr>
          <a:xfrm>
            <a:off x="4806950" y="6013450"/>
            <a:ext cx="2578100" cy="352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人教版  数学  二年级  上册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0485" name="图片 4"/>
          <p:cNvPicPr>
            <a:picLocks noChangeAspect="1"/>
          </p:cNvPicPr>
          <p:nvPr/>
        </p:nvPicPr>
        <p:blipFill>
          <a:blip r:embed="rId1"/>
          <a:srcRect r="1596"/>
          <a:stretch>
            <a:fillRect/>
          </a:stretch>
        </p:blipFill>
        <p:spPr>
          <a:xfrm>
            <a:off x="1752600" y="2049463"/>
            <a:ext cx="1409700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0" y="2522538"/>
            <a:ext cx="1169988" cy="83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530985" y="3930014"/>
            <a:ext cx="1970405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课桌的长度</a:t>
            </a:r>
            <a:endParaRPr kumimoji="0" lang="zh-CN" altLang="en-US" sz="28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2275" y="3872865"/>
            <a:ext cx="1970405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铅笔的长度</a:t>
            </a:r>
            <a:endParaRPr kumimoji="0" lang="zh-CN" altLang="en-US" sz="28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58025" y="3872865"/>
            <a:ext cx="1970405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橡皮的长度</a:t>
            </a:r>
            <a:endParaRPr kumimoji="0" lang="zh-CN" altLang="en-US" sz="28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9766" name="AutoShape 20"/>
          <p:cNvSpPr/>
          <p:nvPr/>
        </p:nvSpPr>
        <p:spPr>
          <a:xfrm>
            <a:off x="2520950" y="4581525"/>
            <a:ext cx="4975225" cy="1301750"/>
          </a:xfrm>
          <a:prstGeom prst="wedgeRoundRectCallout">
            <a:avLst>
              <a:gd name="adj1" fmla="val -56602"/>
              <a:gd name="adj2" fmla="val 3119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测量上面物品的长度用什么长度单位比较合适？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00" y="4795838"/>
            <a:ext cx="1744663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203" t="41325" r="13812" b="45470"/>
          <a:stretch>
            <a:fillRect/>
          </a:stretch>
        </p:blipFill>
        <p:spPr>
          <a:xfrm>
            <a:off x="4324350" y="2724150"/>
            <a:ext cx="2316163" cy="33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6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2276475" y="3544888"/>
            <a:ext cx="5715000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判断一根旗杆高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厘米还是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078038" y="2368550"/>
            <a:ext cx="3736975" cy="547688"/>
          </a:xfrm>
          <a:prstGeom prst="roundRect">
            <a:avLst>
              <a:gd name="adj" fmla="val 50000"/>
            </a:avLst>
          </a:prstGeom>
          <a:solidFill>
            <a:srgbClr val="EA782C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要解决什么问题？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9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211263"/>
            <a:ext cx="1069975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3"/>
          <p:cNvSpPr txBox="1"/>
          <p:nvPr/>
        </p:nvSpPr>
        <p:spPr>
          <a:xfrm>
            <a:off x="1746250" y="1323975"/>
            <a:ext cx="5564188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一根旗杆的高度是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厘米还是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米？</a:t>
            </a:r>
            <a:endParaRPr lang="zh-CN" altLang="en-US" sz="2800" dirty="0">
              <a:latin typeface="Franklin Gothic Medium" panose="020B0603020102020204" pitchFamily="34" charset="0"/>
            </a:endParaRPr>
          </a:p>
        </p:txBody>
      </p:sp>
      <p:pic>
        <p:nvPicPr>
          <p:cNvPr id="2151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1893888"/>
            <a:ext cx="561975" cy="467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12"/>
          <p:cNvGrpSpPr/>
          <p:nvPr/>
        </p:nvGrpSpPr>
        <p:grpSpPr>
          <a:xfrm>
            <a:off x="7434263" y="1273175"/>
            <a:ext cx="3929062" cy="3370263"/>
            <a:chOff x="11706" y="2005"/>
            <a:chExt cx="6188" cy="5308"/>
          </a:xfrm>
        </p:grpSpPr>
        <p:sp>
          <p:nvSpPr>
            <p:cNvPr id="22539" name="AutoShape 12"/>
            <p:cNvSpPr/>
            <p:nvPr/>
          </p:nvSpPr>
          <p:spPr>
            <a:xfrm>
              <a:off x="11706" y="2005"/>
              <a:ext cx="6188" cy="1963"/>
            </a:xfrm>
            <a:prstGeom prst="wedgeRoundRectCallout">
              <a:avLst>
                <a:gd name="adj1" fmla="val -27310"/>
                <a:gd name="adj2" fmla="val 4877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厘米就手掌那么长，旗杆不可能这么矮。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2540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716" y="4227"/>
              <a:ext cx="1980" cy="308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11"/>
          <p:cNvGrpSpPr/>
          <p:nvPr/>
        </p:nvGrpSpPr>
        <p:grpSpPr>
          <a:xfrm>
            <a:off x="3675063" y="2009775"/>
            <a:ext cx="2578100" cy="1657350"/>
            <a:chOff x="5166" y="2634"/>
            <a:chExt cx="4059" cy="2613"/>
          </a:xfrm>
        </p:grpSpPr>
        <p:pic>
          <p:nvPicPr>
            <p:cNvPr id="22537" name="Picture 2" descr="E:\R二数上\resource\U01\doc\手指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3" y="3816"/>
              <a:ext cx="1665" cy="14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8" name="AutoShape 12"/>
            <p:cNvSpPr/>
            <p:nvPr/>
          </p:nvSpPr>
          <p:spPr>
            <a:xfrm>
              <a:off x="5166" y="2634"/>
              <a:ext cx="4059" cy="1062"/>
            </a:xfrm>
            <a:prstGeom prst="wedgeRoundRectCallout">
              <a:avLst>
                <a:gd name="adj1" fmla="val -27310"/>
                <a:gd name="adj2" fmla="val 4877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007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厘米这么长。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111375" y="1331913"/>
            <a:ext cx="2479675" cy="614363"/>
          </a:xfrm>
          <a:prstGeom prst="roundRect">
            <a:avLst>
              <a:gd name="adj" fmla="val 50000"/>
            </a:avLst>
          </a:prstGeom>
          <a:solidFill>
            <a:srgbClr val="EA782C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怎样解答？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388" y="1620838"/>
            <a:ext cx="561975" cy="467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225" y="4479925"/>
            <a:ext cx="1206500" cy="223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70" name="AutoShape 12"/>
          <p:cNvSpPr/>
          <p:nvPr/>
        </p:nvSpPr>
        <p:spPr>
          <a:xfrm>
            <a:off x="2916238" y="4479925"/>
            <a:ext cx="4851400" cy="1243013"/>
          </a:xfrm>
          <a:prstGeom prst="wedgeRoundRectCallout">
            <a:avLst>
              <a:gd name="adj1" fmla="val 58551"/>
              <a:gd name="adj2" fmla="val -3311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米多高，才到旗杆的这个高度。旗杆应该是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米高。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70" grpId="0" animBg="1"/>
      <p:bldP spid="15977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66" name="AutoShape 20"/>
          <p:cNvSpPr/>
          <p:nvPr/>
        </p:nvSpPr>
        <p:spPr>
          <a:xfrm>
            <a:off x="2143125" y="1820863"/>
            <a:ext cx="4975225" cy="1246187"/>
          </a:xfrm>
          <a:prstGeom prst="wedgeRoundRectCallout">
            <a:avLst>
              <a:gd name="adj1" fmla="val -56602"/>
              <a:gd name="adj2" fmla="val 3119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个小朋友的身高加起来差不多和旗杆一样高。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9770" name="AutoShape 12"/>
          <p:cNvSpPr/>
          <p:nvPr/>
        </p:nvSpPr>
        <p:spPr>
          <a:xfrm>
            <a:off x="1338263" y="4419600"/>
            <a:ext cx="4851400" cy="1341438"/>
          </a:xfrm>
          <a:prstGeom prst="wedgeRoundRectCallout">
            <a:avLst>
              <a:gd name="adj1" fmla="val 58551"/>
              <a:gd name="adj2" fmla="val -3311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小朋友高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米多，旗杆的高度应该是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8" y="1820863"/>
            <a:ext cx="1252537" cy="2141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4419600"/>
            <a:ext cx="1674813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7975" y="1577975"/>
            <a:ext cx="822325" cy="516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66" grpId="0" bldLvl="0" animBg="1"/>
      <p:bldP spid="15977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478463" y="3438525"/>
            <a:ext cx="1562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2863" y="2393950"/>
            <a:ext cx="7585075" cy="1044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385888" y="4267200"/>
            <a:ext cx="8099425" cy="1296988"/>
            <a:chOff x="953932" y="3202664"/>
            <a:chExt cx="6074600" cy="972065"/>
          </a:xfrm>
        </p:grpSpPr>
        <p:sp>
          <p:nvSpPr>
            <p:cNvPr id="24583" name="Rectangle 2"/>
            <p:cNvSpPr/>
            <p:nvPr/>
          </p:nvSpPr>
          <p:spPr>
            <a:xfrm>
              <a:off x="953932" y="3202664"/>
              <a:ext cx="6074600" cy="9720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一支新铅笔的长度不止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厘米，旗杆高度比铅笔高得多，所以应该是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米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996795" y="3202664"/>
              <a:ext cx="5988875" cy="972065"/>
            </a:xfrm>
            <a:prstGeom prst="wedgeRoundRectCallout">
              <a:avLst>
                <a:gd name="adj1" fmla="val 56196"/>
                <a:gd name="adj2" fmla="val -4449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5313" y="4267200"/>
            <a:ext cx="1898650" cy="214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473075" y="1476375"/>
            <a:ext cx="2741613" cy="561975"/>
          </a:xfrm>
          <a:prstGeom prst="roundRect">
            <a:avLst>
              <a:gd name="adj" fmla="val 50000"/>
            </a:avLst>
          </a:prstGeom>
          <a:solidFill>
            <a:srgbClr val="EA782C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解答合理吗？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4"/>
          <p:cNvSpPr/>
          <p:nvPr/>
        </p:nvSpPr>
        <p:spPr>
          <a:xfrm>
            <a:off x="1087438" y="1931988"/>
            <a:ext cx="6616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0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在括号里填上厘米或米。</a:t>
            </a:r>
            <a:endParaRPr kumimoji="0" lang="zh-CN" altLang="en-US" sz="2800" b="1" i="0" u="none" strike="noStrike" kern="1200" cap="none" spc="10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3" name="图片 7"/>
          <p:cNvPicPr>
            <a:picLocks noChangeAspect="1"/>
          </p:cNvPicPr>
          <p:nvPr/>
        </p:nvPicPr>
        <p:blipFill>
          <a:blip r:embed="rId1"/>
          <a:srcRect r="1596"/>
          <a:stretch>
            <a:fillRect/>
          </a:stretch>
        </p:blipFill>
        <p:spPr>
          <a:xfrm>
            <a:off x="1520825" y="2901950"/>
            <a:ext cx="1604963" cy="202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9"/>
          <p:cNvSpPr txBox="1"/>
          <p:nvPr/>
        </p:nvSpPr>
        <p:spPr>
          <a:xfrm>
            <a:off x="1014413" y="5140325"/>
            <a:ext cx="26924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60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5" name="文本框 10"/>
          <p:cNvSpPr txBox="1"/>
          <p:nvPr/>
        </p:nvSpPr>
        <p:spPr>
          <a:xfrm>
            <a:off x="4348163" y="5129213"/>
            <a:ext cx="25130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文本框 11"/>
          <p:cNvSpPr txBox="1"/>
          <p:nvPr/>
        </p:nvSpPr>
        <p:spPr>
          <a:xfrm>
            <a:off x="7966075" y="5140325"/>
            <a:ext cx="23336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28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05050" y="5140325"/>
            <a:ext cx="12874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56225" y="5140325"/>
            <a:ext cx="8985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186863" y="5108575"/>
            <a:ext cx="5397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5610" name="Picture 30"/>
          <p:cNvPicPr>
            <a:picLocks noChangeAspect="1"/>
          </p:cNvPicPr>
          <p:nvPr/>
        </p:nvPicPr>
        <p:blipFill>
          <a:blip r:embed="rId2"/>
          <a:srcRect l="48903"/>
          <a:stretch>
            <a:fillRect/>
          </a:stretch>
        </p:blipFill>
        <p:spPr>
          <a:xfrm>
            <a:off x="7827963" y="2487613"/>
            <a:ext cx="4110037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561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3" y="1187450"/>
            <a:ext cx="2200275" cy="85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图片 2"/>
          <p:cNvPicPr>
            <a:picLocks noChangeAspect="1"/>
          </p:cNvPicPr>
          <p:nvPr/>
        </p:nvPicPr>
        <p:blipFill>
          <a:blip r:embed="rId4"/>
          <a:srcRect t="36462"/>
          <a:stretch>
            <a:fillRect/>
          </a:stretch>
        </p:blipFill>
        <p:spPr>
          <a:xfrm>
            <a:off x="4200525" y="3375025"/>
            <a:ext cx="2882900" cy="1471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5356225" y="2487613"/>
            <a:ext cx="1927225" cy="601663"/>
          </a:xfrm>
          <a:prstGeom prst="wedgeRoundRectCallout">
            <a:avLst>
              <a:gd name="adj1" fmla="val -40672"/>
              <a:gd name="adj2" fmla="val 9156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我的脚印。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27" name="Text Box 2"/>
          <p:cNvSpPr txBox="1"/>
          <p:nvPr/>
        </p:nvSpPr>
        <p:spPr>
          <a:xfrm>
            <a:off x="4689475" y="4722813"/>
            <a:ext cx="26797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米高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米矮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Text Box 2"/>
          <p:cNvSpPr txBox="1"/>
          <p:nvPr/>
        </p:nvSpPr>
        <p:spPr>
          <a:xfrm>
            <a:off x="1808163" y="4722813"/>
            <a:ext cx="2681287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米长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米短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Text Box 2"/>
          <p:cNvSpPr txBox="1"/>
          <p:nvPr/>
        </p:nvSpPr>
        <p:spPr>
          <a:xfrm>
            <a:off x="8016875" y="4722813"/>
            <a:ext cx="2681288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米长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米短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TextBox 22"/>
          <p:cNvSpPr txBox="1"/>
          <p:nvPr/>
        </p:nvSpPr>
        <p:spPr>
          <a:xfrm>
            <a:off x="371475" y="1370013"/>
            <a:ext cx="105076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在合适答案后的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□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里画“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”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4625" y="2420938"/>
            <a:ext cx="4524375" cy="52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5475" y="4722813"/>
            <a:ext cx="5143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5475" y="5368925"/>
            <a:ext cx="5143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27750" y="4722813"/>
            <a:ext cx="5143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7750" y="5368925"/>
            <a:ext cx="5143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98013" y="4722813"/>
            <a:ext cx="514350" cy="522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80550" y="5321300"/>
            <a:ext cx="514350" cy="523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6638" name="组合 16"/>
          <p:cNvGrpSpPr/>
          <p:nvPr/>
        </p:nvGrpSpPr>
        <p:grpSpPr>
          <a:xfrm>
            <a:off x="5651500" y="1577975"/>
            <a:ext cx="412750" cy="282575"/>
            <a:chOff x="14685" y="4755"/>
            <a:chExt cx="648" cy="44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4685" y="4880"/>
              <a:ext cx="249" cy="31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4934" y="4755"/>
              <a:ext cx="399" cy="44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8"/>
          <p:cNvGrpSpPr/>
          <p:nvPr/>
        </p:nvGrpSpPr>
        <p:grpSpPr>
          <a:xfrm>
            <a:off x="3222625" y="4841875"/>
            <a:ext cx="411163" cy="282575"/>
            <a:chOff x="14685" y="4755"/>
            <a:chExt cx="648" cy="44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4685" y="4880"/>
              <a:ext cx="250" cy="31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4935" y="4755"/>
              <a:ext cx="398" cy="44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4"/>
          <p:cNvGrpSpPr/>
          <p:nvPr/>
        </p:nvGrpSpPr>
        <p:grpSpPr>
          <a:xfrm>
            <a:off x="6178550" y="5489575"/>
            <a:ext cx="412750" cy="282575"/>
            <a:chOff x="14685" y="4755"/>
            <a:chExt cx="648" cy="44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4685" y="4880"/>
              <a:ext cx="249" cy="31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4934" y="4755"/>
              <a:ext cx="399" cy="44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27"/>
          <p:cNvGrpSpPr/>
          <p:nvPr/>
        </p:nvGrpSpPr>
        <p:grpSpPr>
          <a:xfrm>
            <a:off x="9548813" y="4841875"/>
            <a:ext cx="411162" cy="282575"/>
            <a:chOff x="14685" y="4755"/>
            <a:chExt cx="648" cy="4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4685" y="4880"/>
              <a:ext cx="250" cy="31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4935" y="4755"/>
              <a:ext cx="398" cy="44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642" name="图片 33"/>
          <p:cNvPicPr>
            <a:picLocks noChangeAspect="1"/>
          </p:cNvPicPr>
          <p:nvPr/>
        </p:nvPicPr>
        <p:blipFill>
          <a:blip r:embed="rId1"/>
          <a:srcRect t="28217" r="74860" b="28792"/>
          <a:stretch>
            <a:fillRect/>
          </a:stretch>
        </p:blipFill>
        <p:spPr>
          <a:xfrm>
            <a:off x="2008188" y="2827338"/>
            <a:ext cx="1798637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3" name="图片 34"/>
          <p:cNvPicPr>
            <a:picLocks noChangeAspect="1"/>
          </p:cNvPicPr>
          <p:nvPr/>
        </p:nvPicPr>
        <p:blipFill>
          <a:blip r:embed="rId1"/>
          <a:srcRect l="28459" t="27673" r="49188" b="31059"/>
          <a:stretch>
            <a:fillRect/>
          </a:stretch>
        </p:blipFill>
        <p:spPr>
          <a:xfrm>
            <a:off x="5041900" y="2943225"/>
            <a:ext cx="1600200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4" name="图片 35"/>
          <p:cNvPicPr>
            <a:picLocks noChangeAspect="1"/>
          </p:cNvPicPr>
          <p:nvPr/>
        </p:nvPicPr>
        <p:blipFill>
          <a:blip r:embed="rId1">
            <a:clrChange>
              <a:clrFrom>
                <a:srgbClr val="BCBCBC"/>
              </a:clrFrom>
              <a:clrTo>
                <a:srgbClr val="BCBCBC">
                  <a:alpha val="0"/>
                </a:srgbClr>
              </a:clrTo>
            </a:clrChange>
          </a:blip>
          <a:srcRect l="53697" t="14090" r="4474" b="32761"/>
          <a:stretch>
            <a:fillRect/>
          </a:stretch>
        </p:blipFill>
        <p:spPr>
          <a:xfrm>
            <a:off x="7546975" y="2827338"/>
            <a:ext cx="2992438" cy="148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WPS 演示</Application>
  <PresentationFormat>自定义</PresentationFormat>
  <Paragraphs>226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Franklin Gothic Medium</vt:lpstr>
      <vt:lpstr>微软雅黑</vt:lpstr>
      <vt:lpstr>Calibri</vt:lpstr>
      <vt:lpstr>Calibri Light</vt:lpstr>
      <vt:lpstr>黑体</vt:lpstr>
      <vt:lpstr>Times New Roman</vt:lpstr>
      <vt:lpstr>Arial Unicode MS</vt:lpstr>
      <vt:lpstr>楷体_GB2312</vt:lpstr>
      <vt:lpstr>新宋体</vt:lpstr>
      <vt:lpstr>Cambria</vt:lpstr>
      <vt:lpstr>Arial</vt:lpstr>
      <vt:lpstr>等线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210</cp:revision>
  <dcterms:created xsi:type="dcterms:W3CDTF">2017-08-03T09:01:00Z</dcterms:created>
  <dcterms:modified xsi:type="dcterms:W3CDTF">2023-09-28T13:22:11Z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530A6097EBCB4B2589B91991F420EE16_13</vt:lpwstr>
  </property>
</Properties>
</file>