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70" r:id="rId6"/>
    <p:sldId id="260" r:id="rId7"/>
    <p:sldId id="262" r:id="rId8"/>
    <p:sldId id="271" r:id="rId9"/>
    <p:sldId id="318" r:id="rId10"/>
    <p:sldId id="335" r:id="rId11"/>
    <p:sldId id="336" r:id="rId12"/>
    <p:sldId id="320" r:id="rId13"/>
    <p:sldId id="321" r:id="rId14"/>
    <p:sldId id="322" r:id="rId15"/>
    <p:sldId id="325" r:id="rId16"/>
    <p:sldId id="334" r:id="rId17"/>
    <p:sldId id="330" r:id="rId18"/>
    <p:sldId id="339" r:id="rId19"/>
    <p:sldId id="332" r:id="rId20"/>
    <p:sldId id="291" r:id="rId21"/>
    <p:sldId id="295" r:id="rId22"/>
    <p:sldId id="338" r:id="rId23"/>
    <p:sldId id="333" r:id="rId24"/>
    <p:sldId id="297" r:id="rId25"/>
    <p:sldId id="298" r:id="rId26"/>
    <p:sldId id="301" r:id="rId27"/>
    <p:sldId id="302" r:id="rId28"/>
    <p:sldId id="317" r:id="rId29"/>
    <p:sldId id="305" r:id="rId30"/>
    <p:sldId id="313" r:id="rId31"/>
    <p:sldId id="307" r:id="rId32"/>
    <p:sldId id="308" r:id="rId33"/>
    <p:sldId id="299" r:id="rId34"/>
    <p:sldId id="311" r:id="rId35"/>
    <p:sldId id="310" r:id="rId36"/>
    <p:sldId id="329" r:id="rId37"/>
    <p:sldId id="362" r:id="rId38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66"/>
    <a:srgbClr val="FF66FF"/>
    <a:srgbClr val="D60093"/>
    <a:srgbClr val="9999FF"/>
    <a:srgbClr val="FFCC00"/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90"/>
      </p:cViewPr>
      <p:guideLst>
        <p:guide orient="horz" pos="2193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09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audio6.wav"/><Relationship Id="rId8" Type="http://schemas.openxmlformats.org/officeDocument/2006/relationships/audio" Target="../media/audio5.wav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18.GIF"/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GIF"/><Relationship Id="rId2" Type="http://schemas.openxmlformats.org/officeDocument/2006/relationships/image" Target="../media/image18.GIF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slide" Target="slide21.xml"/><Relationship Id="rId7" Type="http://schemas.openxmlformats.org/officeDocument/2006/relationships/image" Target="../media/image32.GIF"/><Relationship Id="rId6" Type="http://schemas.openxmlformats.org/officeDocument/2006/relationships/slide" Target="slide23.xml"/><Relationship Id="rId5" Type="http://schemas.openxmlformats.org/officeDocument/2006/relationships/image" Target="../media/image31.GIF"/><Relationship Id="rId4" Type="http://schemas.openxmlformats.org/officeDocument/2006/relationships/slide" Target="slide22.xml"/><Relationship Id="rId3" Type="http://schemas.openxmlformats.org/officeDocument/2006/relationships/image" Target="../media/image30.GIF"/><Relationship Id="rId2" Type="http://schemas.openxmlformats.org/officeDocument/2006/relationships/slide" Target="slide2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7.wav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audio" Target="../media/audio2.wav"/><Relationship Id="rId1" Type="http://schemas.openxmlformats.org/officeDocument/2006/relationships/image" Target="../media/image30.GI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7.wav"/><Relationship Id="rId3" Type="http://schemas.openxmlformats.org/officeDocument/2006/relationships/audio" Target="../media/audio2.wav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audio" Target="../media/audio2.wav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3.jpeg"/><Relationship Id="rId7" Type="http://schemas.openxmlformats.org/officeDocument/2006/relationships/image" Target="../media/image42.pn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51.png"/><Relationship Id="rId7" Type="http://schemas.openxmlformats.org/officeDocument/2006/relationships/oleObject" Target="../embeddings/oleObject5.bin"/><Relationship Id="rId6" Type="http://schemas.openxmlformats.org/officeDocument/2006/relationships/image" Target="../media/image50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49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48.png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55.png"/><Relationship Id="rId15" Type="http://schemas.openxmlformats.org/officeDocument/2006/relationships/oleObject" Target="../embeddings/oleObject9.bin"/><Relationship Id="rId14" Type="http://schemas.openxmlformats.org/officeDocument/2006/relationships/image" Target="../media/image54.png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53.png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52.png"/><Relationship Id="rId1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7.GIF"/><Relationship Id="rId4" Type="http://schemas.openxmlformats.org/officeDocument/2006/relationships/image" Target="../media/image56.GIF"/><Relationship Id="rId3" Type="http://schemas.openxmlformats.org/officeDocument/2006/relationships/slide" Target="slide3.xml"/><Relationship Id="rId2" Type="http://schemas.openxmlformats.org/officeDocument/2006/relationships/image" Target="../media/image18.GIF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GIF"/><Relationship Id="rId2" Type="http://schemas.openxmlformats.org/officeDocument/2006/relationships/image" Target="../media/image16.GIF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8.GIF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2" name="图片 2051" descr="b_12989686013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77825" descr="波涛汹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9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矩形 77829"/>
          <p:cNvSpPr/>
          <p:nvPr/>
        </p:nvSpPr>
        <p:spPr>
          <a:xfrm>
            <a:off x="250825" y="4508500"/>
            <a:ext cx="83439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最大的风浪，也只能影响到海面以下几十米，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最强烈的阳光也射不到海底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78849" descr="海底星空"/>
          <p:cNvPicPr>
            <a:picLocks noChangeAspect="1"/>
          </p:cNvPicPr>
          <p:nvPr/>
        </p:nvPicPr>
        <p:blipFill>
          <a:blip r:embed="rId1"/>
          <a:srcRect t="6944" r="35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文本框 78850"/>
          <p:cNvSpPr txBox="1"/>
          <p:nvPr/>
        </p:nvSpPr>
        <p:spPr>
          <a:xfrm>
            <a:off x="539750" y="5661025"/>
            <a:ext cx="778668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水越深光线越暗，五百米以下就全黑了。</a:t>
            </a:r>
            <a:endParaRPr lang="zh-CN" altLang="en-US" sz="3200" b="1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88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81921" descr="发光全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文本框 81922"/>
          <p:cNvSpPr txBox="1"/>
          <p:nvPr/>
        </p:nvSpPr>
        <p:spPr>
          <a:xfrm>
            <a:off x="468313" y="1125538"/>
            <a:ext cx="7993062" cy="1739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在这一片黑暗的深海里，却有许多光点像闪烁的星星，那是有发光器官的深水鱼在游动。</a:t>
            </a:r>
            <a:endParaRPr lang="zh-CN" altLang="en-US" sz="3600" b="1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6804025" y="3429000"/>
            <a:ext cx="18716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19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819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911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dirty="0"/>
          </a:p>
        </p:txBody>
      </p:sp>
      <p:sp>
        <p:nvSpPr>
          <p:cNvPr id="16386" name="文本占位符 9113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dirty="0"/>
          </a:p>
        </p:txBody>
      </p:sp>
      <p:pic>
        <p:nvPicPr>
          <p:cNvPr id="16387" name="图片 91139" descr="第三段"/>
          <p:cNvPicPr>
            <a:picLocks noChangeAspect="1"/>
          </p:cNvPicPr>
          <p:nvPr/>
        </p:nvPicPr>
        <p:blipFill>
          <a:blip r:embed="rId1"/>
          <a:srcRect t="6953"/>
          <a:stretch>
            <a:fillRect/>
          </a:stretch>
        </p:blipFill>
        <p:spPr>
          <a:xfrm>
            <a:off x="-1587" y="15875"/>
            <a:ext cx="9145587" cy="684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1" name="文本框 91140"/>
          <p:cNvSpPr txBox="1"/>
          <p:nvPr/>
        </p:nvSpPr>
        <p:spPr>
          <a:xfrm>
            <a:off x="457200" y="525463"/>
            <a:ext cx="7956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海底是否没有一点儿声音呢？不是的。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42" name="文本框 91141"/>
          <p:cNvSpPr txBox="1"/>
          <p:nvPr/>
        </p:nvSpPr>
        <p:spPr>
          <a:xfrm>
            <a:off x="889000" y="1600200"/>
            <a:ext cx="7092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像这样自问自答的句子，叫做设问句。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87041" descr="pic0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0"/>
            <a:ext cx="9144000" cy="683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图片 87042" descr="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708275"/>
            <a:ext cx="1257300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4" name="图片 87043" descr="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38" y="2420938"/>
            <a:ext cx="1009650" cy="104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5" name="图片 87044" descr="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3068638"/>
            <a:ext cx="1257300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6" name="图片 87045" descr="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1628775"/>
            <a:ext cx="1570037" cy="1516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9" name="文本框 87048"/>
          <p:cNvSpPr txBox="1"/>
          <p:nvPr/>
        </p:nvSpPr>
        <p:spPr>
          <a:xfrm>
            <a:off x="1979613" y="3933825"/>
            <a:ext cx="59055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海底的动物常常在窃窃私语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51" name="文本框 87050"/>
          <p:cNvSpPr txBox="1"/>
          <p:nvPr/>
        </p:nvSpPr>
        <p:spPr>
          <a:xfrm>
            <a:off x="5219700" y="3933825"/>
            <a:ext cx="374491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窃窃私语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蜜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小鸟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小狗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打呼噜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70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94211" descr="p20091111123698826"/>
          <p:cNvPicPr>
            <a:picLocks noChangeAspect="1"/>
          </p:cNvPicPr>
          <p:nvPr/>
        </p:nvPicPr>
        <p:blipFill>
          <a:blip r:embed="rId1"/>
          <a:srcRect b="6718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占位符 102402"/>
          <p:cNvSpPr>
            <a:spLocks noGrp="1"/>
          </p:cNvSpPr>
          <p:nvPr>
            <p:ph idx="1"/>
          </p:nvPr>
        </p:nvSpPr>
        <p:spPr>
          <a:xfrm>
            <a:off x="782638" y="920750"/>
            <a:ext cx="8229600" cy="4525963"/>
          </a:xfrm>
        </p:spPr>
        <p:txBody>
          <a:bodyPr anchor="t" anchorCtr="0"/>
          <a:p>
            <a:pPr>
              <a:spcBef>
                <a:spcPct val="50000"/>
              </a:spcBef>
              <a:buNone/>
            </a:pPr>
            <a:r>
              <a:rPr lang="en-US" altLang="zh-CN" b="1" dirty="0"/>
              <a:t>   </a:t>
            </a:r>
            <a:r>
              <a:rPr lang="zh-CN" altLang="en-US" sz="4000" b="1" dirty="0"/>
              <a:t>你用水中听音器一听，就能听见各种声音</a:t>
            </a:r>
            <a:r>
              <a:rPr lang="en-US" altLang="zh-CN" sz="4000" b="1" dirty="0"/>
              <a:t>:</a:t>
            </a:r>
            <a:r>
              <a:rPr lang="zh-CN" altLang="en-US" sz="4000" b="1" dirty="0"/>
              <a:t>有的像蜜蜂一样</a:t>
            </a:r>
            <a:r>
              <a:rPr lang="zh-CN" altLang="en-US" sz="4000" b="1" dirty="0">
                <a:solidFill>
                  <a:srgbClr val="FF0000"/>
                </a:solidFill>
              </a:rPr>
              <a:t>嗡嗡</a:t>
            </a:r>
            <a:r>
              <a:rPr lang="zh-CN" altLang="en-US" sz="4000" b="1" dirty="0"/>
              <a:t>，有的像小鸟一样</a:t>
            </a:r>
            <a:r>
              <a:rPr lang="zh-CN" altLang="en-US" sz="4000" b="1" dirty="0">
                <a:solidFill>
                  <a:srgbClr val="FF0000"/>
                </a:solidFill>
              </a:rPr>
              <a:t>啾啾</a:t>
            </a:r>
            <a:r>
              <a:rPr lang="zh-CN" altLang="en-US" sz="4000" b="1" dirty="0"/>
              <a:t>，有的像小狗一样</a:t>
            </a:r>
            <a:r>
              <a:rPr lang="zh-CN" altLang="en-US" sz="4000" b="1" dirty="0">
                <a:solidFill>
                  <a:srgbClr val="FF0000"/>
                </a:solidFill>
              </a:rPr>
              <a:t>汪汪</a:t>
            </a:r>
            <a:r>
              <a:rPr lang="zh-CN" altLang="en-US" sz="4000" b="1" dirty="0"/>
              <a:t>，有的还好像在</a:t>
            </a:r>
            <a:r>
              <a:rPr lang="zh-CN" altLang="en-US" sz="4000" b="1" dirty="0">
                <a:solidFill>
                  <a:srgbClr val="FF0000"/>
                </a:solidFill>
              </a:rPr>
              <a:t>打鼾</a:t>
            </a:r>
            <a:r>
              <a:rPr lang="en-US" altLang="zh-CN" sz="4000" b="1" dirty="0"/>
              <a:t>……</a:t>
            </a:r>
            <a:endParaRPr lang="zh-CN" altLang="en-US" sz="4000" b="1" dirty="0"/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94211" descr="p20091111123698826"/>
          <p:cNvPicPr>
            <a:picLocks noChangeAspect="1"/>
          </p:cNvPicPr>
          <p:nvPr/>
        </p:nvPicPr>
        <p:blipFill>
          <a:blip r:embed="rId1"/>
          <a:srcRect b="6718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0" name="标题 89089"/>
          <p:cNvSpPr>
            <a:spLocks noGrp="1"/>
          </p:cNvSpPr>
          <p:nvPr>
            <p:ph type="title"/>
          </p:nvPr>
        </p:nvSpPr>
        <p:spPr>
          <a:xfrm>
            <a:off x="457200" y="671513"/>
            <a:ext cx="8229600" cy="1143000"/>
          </a:xfrm>
        </p:spPr>
        <p:txBody>
          <a:bodyPr anchor="ctr" anchorCtr="0"/>
          <a:p>
            <a:r>
              <a:rPr lang="zh-CN" altLang="en-US" sz="4000" b="1" dirty="0"/>
              <a:t>那除了这些声音，水中的鱼儿还有可能发出哪些声音呢？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89091" name="内容占位符 89090"/>
          <p:cNvSpPr>
            <a:spLocks noGrp="1"/>
          </p:cNvSpPr>
          <p:nvPr>
            <p:ph idx="1"/>
          </p:nvPr>
        </p:nvSpPr>
        <p:spPr>
          <a:xfrm>
            <a:off x="1108075" y="3284538"/>
            <a:ext cx="7589838" cy="3201987"/>
          </a:xfrm>
        </p:spPr>
        <p:txBody>
          <a:bodyPr anchor="t" anchorCtr="0"/>
          <a:p>
            <a:r>
              <a:rPr lang="zh-CN" altLang="en-US" b="1" dirty="0"/>
              <a:t>你用水中听音器一听，就能听见各种声音：有的像＿＿＿，有的像＿＿＿，有的像＿＿＿，还有的像＿＿＿＿。</a:t>
            </a:r>
            <a:endParaRPr lang="zh-CN" altLang="en-US" b="1" dirty="0"/>
          </a:p>
        </p:txBody>
      </p:sp>
      <p:sp>
        <p:nvSpPr>
          <p:cNvPr id="89101" name="文本框 89100"/>
          <p:cNvSpPr txBox="1"/>
          <p:nvPr/>
        </p:nvSpPr>
        <p:spPr>
          <a:xfrm>
            <a:off x="1944688" y="2478088"/>
            <a:ext cx="5256212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我会说：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1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909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/>
      <p:bldP spid="8910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94211" descr="p20091111123698826"/>
          <p:cNvPicPr>
            <a:picLocks noChangeAspect="1"/>
          </p:cNvPicPr>
          <p:nvPr/>
        </p:nvPicPr>
        <p:blipFill>
          <a:blip r:embed="rId1"/>
          <a:srcRect b="6718"/>
          <a:stretch>
            <a:fillRect/>
          </a:stretch>
        </p:blipFill>
        <p:spPr>
          <a:xfrm>
            <a:off x="0" y="3175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3" descr="56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0" y="5373688"/>
            <a:ext cx="1371600" cy="118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7" descr="A5_0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4724400"/>
            <a:ext cx="1828800" cy="149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42007"/>
          <p:cNvSpPr txBox="1"/>
          <p:nvPr/>
        </p:nvSpPr>
        <p:spPr>
          <a:xfrm>
            <a:off x="1835150" y="5229225"/>
            <a:ext cx="65532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42011"/>
          <p:cNvSpPr txBox="1"/>
          <p:nvPr/>
        </p:nvSpPr>
        <p:spPr>
          <a:xfrm>
            <a:off x="1235075" y="1700213"/>
            <a:ext cx="7729538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它们吃东西的时候发出一种声音，行进的时候发出另一种声音，遇到危险的时候还会发出警报。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13" name="Text Box 10"/>
          <p:cNvSpPr txBox="1"/>
          <p:nvPr/>
        </p:nvSpPr>
        <p:spPr>
          <a:xfrm>
            <a:off x="395288" y="692150"/>
            <a:ext cx="8569325" cy="1431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请把下列词语补充完整，再写几个这样的成语。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Text Box 11"/>
          <p:cNvSpPr txBox="1"/>
          <p:nvPr/>
        </p:nvSpPr>
        <p:spPr>
          <a:xfrm>
            <a:off x="971550" y="2492375"/>
            <a:ext cx="6911975" cy="1766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窃窃＿＿        飘飘 </a:t>
            </a: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 ＿＿</a:t>
            </a:r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振振</a:t>
            </a: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 ＿＿</a:t>
            </a:r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翩翩</a:t>
            </a: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 ＿＿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8" name="Text Box 12"/>
          <p:cNvSpPr txBox="1"/>
          <p:nvPr/>
        </p:nvSpPr>
        <p:spPr>
          <a:xfrm>
            <a:off x="2051050" y="3357563"/>
            <a:ext cx="14414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有词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9" name="Text Box 13"/>
          <p:cNvSpPr txBox="1"/>
          <p:nvPr/>
        </p:nvSpPr>
        <p:spPr>
          <a:xfrm>
            <a:off x="2124075" y="2349500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私语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1" name="Text Box 15"/>
          <p:cNvSpPr txBox="1"/>
          <p:nvPr/>
        </p:nvSpPr>
        <p:spPr>
          <a:xfrm>
            <a:off x="5651500" y="3429000"/>
            <a:ext cx="1512888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起舞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2" name="Text Box 16"/>
          <p:cNvSpPr txBox="1"/>
          <p:nvPr/>
        </p:nvSpPr>
        <p:spPr>
          <a:xfrm>
            <a:off x="5580063" y="2276475"/>
            <a:ext cx="14414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欲仙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5" name="Text Box 19"/>
          <p:cNvSpPr txBox="1"/>
          <p:nvPr/>
        </p:nvSpPr>
        <p:spPr>
          <a:xfrm>
            <a:off x="0" y="4581525"/>
            <a:ext cx="8820150" cy="1552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＿＿＿＿＿          ＿＿＿＿        ＿＿＿＿＿           ＿＿＿＿＿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＿＿＿＿＿             ＿＿＿＿           ＿＿＿＿＿         ＿＿＿＿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6" name="Text Box 20"/>
          <p:cNvSpPr txBox="1"/>
          <p:nvPr/>
        </p:nvSpPr>
        <p:spPr>
          <a:xfrm>
            <a:off x="395288" y="4292600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斤斤计较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7" name="Text Box 21"/>
          <p:cNvSpPr txBox="1"/>
          <p:nvPr/>
        </p:nvSpPr>
        <p:spPr>
          <a:xfrm>
            <a:off x="323850" y="5373688"/>
            <a:ext cx="216058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蒸蒸日上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8" name="Text Box 22"/>
          <p:cNvSpPr txBox="1"/>
          <p:nvPr/>
        </p:nvSpPr>
        <p:spPr>
          <a:xfrm>
            <a:off x="2411413" y="5373688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息息相关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9" name="Text Box 23"/>
          <p:cNvSpPr txBox="1"/>
          <p:nvPr/>
        </p:nvSpPr>
        <p:spPr>
          <a:xfrm>
            <a:off x="2484438" y="4365625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茫茫人海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80" name="Text Box 24"/>
          <p:cNvSpPr txBox="1"/>
          <p:nvPr/>
        </p:nvSpPr>
        <p:spPr>
          <a:xfrm>
            <a:off x="6732588" y="5300663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欣欣向荣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81" name="Text Box 25"/>
          <p:cNvSpPr txBox="1"/>
          <p:nvPr/>
        </p:nvSpPr>
        <p:spPr>
          <a:xfrm>
            <a:off x="4500563" y="4365625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亭亭玉立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82" name="Text Box 26"/>
          <p:cNvSpPr txBox="1"/>
          <p:nvPr/>
        </p:nvSpPr>
        <p:spPr>
          <a:xfrm>
            <a:off x="6804025" y="4365625"/>
            <a:ext cx="216058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井井有条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83" name="Text Box 27"/>
          <p:cNvSpPr txBox="1"/>
          <p:nvPr/>
        </p:nvSpPr>
        <p:spPr>
          <a:xfrm>
            <a:off x="4427538" y="5373688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津津有味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500"/>
                                        <p:tgtEl>
                                          <p:spTgt spid="4507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>
                                            <p:txEl>
                                              <p:charRg st="58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500"/>
                                        <p:tgtEl>
                                          <p:spTgt spid="45075">
                                            <p:txEl>
                                              <p:charRg st="58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>
                                            <p:txEl>
                                              <p:charRg st="75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45075">
                                            <p:txEl>
                                              <p:charRg st="75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10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/>
      <p:bldP spid="47114" grpId="0"/>
      <p:bldP spid="45069" grpId="0"/>
      <p:bldP spid="45076" grpId="0"/>
      <p:bldP spid="45077" grpId="0"/>
      <p:bldP spid="45078" grpId="0"/>
      <p:bldP spid="45079" grpId="0"/>
      <p:bldP spid="45080" grpId="0"/>
      <p:bldP spid="45081" grpId="0"/>
      <p:bldP spid="45082" grpId="0"/>
      <p:bldP spid="450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9832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4800" b="1" dirty="0"/>
              <a:t>小组合作学习：</a:t>
            </a:r>
            <a:endParaRPr lang="zh-CN" altLang="en-US" sz="4800" b="1" dirty="0"/>
          </a:p>
        </p:txBody>
      </p:sp>
      <p:sp>
        <p:nvSpPr>
          <p:cNvPr id="22530" name="文本占位符 98306"/>
          <p:cNvSpPr>
            <a:spLocks noGrp="1"/>
          </p:cNvSpPr>
          <p:nvPr>
            <p:ph type="body" sz="half" idx="1"/>
          </p:nvPr>
        </p:nvSpPr>
        <p:spPr>
          <a:xfrm>
            <a:off x="0" y="1412875"/>
            <a:ext cx="4038600" cy="4525963"/>
          </a:xfrm>
        </p:spPr>
        <p:txBody>
          <a:bodyPr anchor="t" anchorCtr="0"/>
          <a:p>
            <a:pPr>
              <a:buClrTx/>
              <a:buSzTx/>
              <a:buFontTx/>
            </a:pPr>
            <a:r>
              <a:rPr lang="zh-CN" altLang="en-US" b="1" dirty="0"/>
              <a:t>要求：</a:t>
            </a:r>
            <a:endParaRPr lang="zh-CN" altLang="en-US" b="1" dirty="0"/>
          </a:p>
          <a:p>
            <a:pPr>
              <a:buClrTx/>
              <a:buSzTx/>
              <a:buFontTx/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、找出第四自然段都描写了哪些</a:t>
            </a:r>
            <a:r>
              <a:rPr lang="zh-CN" altLang="en-US" sz="2800" b="1" dirty="0">
                <a:solidFill>
                  <a:srgbClr val="FF0000"/>
                </a:solidFill>
              </a:rPr>
              <a:t>动物</a:t>
            </a:r>
            <a:r>
              <a:rPr lang="zh-CN" altLang="en-US" sz="2800" b="1" dirty="0"/>
              <a:t>，并用</a:t>
            </a:r>
            <a:r>
              <a:rPr lang="zh-CN" altLang="en-US" sz="2800" b="1" dirty="0">
                <a:solidFill>
                  <a:srgbClr val="FF0000"/>
                </a:solidFill>
              </a:rPr>
              <a:t>圆圈</a:t>
            </a:r>
            <a:r>
              <a:rPr lang="zh-CN" altLang="en-US" sz="2800" b="1" dirty="0"/>
              <a:t>圈出来。</a:t>
            </a:r>
            <a:endParaRPr lang="zh-CN" altLang="en-US" sz="2800" b="1" dirty="0"/>
          </a:p>
          <a:p>
            <a:pPr>
              <a:buClrTx/>
              <a:buSzTx/>
              <a:buFontTx/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、找出各种动物的</a:t>
            </a:r>
            <a:r>
              <a:rPr lang="zh-CN" altLang="en-US" sz="2800" b="1" dirty="0">
                <a:solidFill>
                  <a:srgbClr val="FF0000"/>
                </a:solidFill>
              </a:rPr>
              <a:t>活动方式</a:t>
            </a:r>
            <a:r>
              <a:rPr lang="zh-CN" altLang="en-US" sz="2800" b="1" dirty="0"/>
              <a:t>，并用</a:t>
            </a:r>
            <a:r>
              <a:rPr lang="zh-CN" altLang="en-US" sz="2800" b="1" dirty="0">
                <a:solidFill>
                  <a:srgbClr val="FF0000"/>
                </a:solidFill>
              </a:rPr>
              <a:t>波浪线</a:t>
            </a:r>
            <a:r>
              <a:rPr lang="zh-CN" altLang="en-US" sz="2800" b="1" dirty="0"/>
              <a:t>画出来。</a:t>
            </a:r>
            <a:endParaRPr lang="zh-CN" altLang="en-US" sz="2800" b="1" dirty="0"/>
          </a:p>
        </p:txBody>
      </p:sp>
      <p:graphicFrame>
        <p:nvGraphicFramePr>
          <p:cNvPr id="98332" name="内容占位符 98331"/>
          <p:cNvGraphicFramePr/>
          <p:nvPr>
            <p:ph sz="half" idx="2"/>
          </p:nvPr>
        </p:nvGraphicFramePr>
        <p:xfrm>
          <a:off x="4067175" y="1412875"/>
          <a:ext cx="4619625" cy="4497388"/>
        </p:xfrm>
        <a:graphic>
          <a:graphicData uri="http://schemas.openxmlformats.org/drawingml/2006/table">
            <a:tbl>
              <a:tblPr/>
              <a:tblGrid>
                <a:gridCol w="2309813"/>
                <a:gridCol w="2309812"/>
              </a:tblGrid>
              <a:tr h="8763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动物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活动方式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4" name="图片 17413" descr="029"/>
          <p:cNvPicPr>
            <a:picLocks noChangeAspect="1"/>
          </p:cNvPicPr>
          <p:nvPr/>
        </p:nvPicPr>
        <p:blipFill>
          <a:blip r:embed="rId1"/>
          <a:srcRect b="4439"/>
          <a:stretch>
            <a:fillRect/>
          </a:stretch>
        </p:blipFill>
        <p:spPr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动作按钮: 后退或前一项 90132">
            <a:hlinkClick r:id="" action="ppaction://noaction"/>
          </p:cNvPr>
          <p:cNvSpPr/>
          <p:nvPr/>
        </p:nvSpPr>
        <p:spPr>
          <a:xfrm>
            <a:off x="8458200" y="0"/>
            <a:ext cx="685800" cy="609600"/>
          </a:xfrm>
          <a:prstGeom prst="actionButtonBackPreviou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90177" name="表格 90176"/>
          <p:cNvGraphicFramePr/>
          <p:nvPr/>
        </p:nvGraphicFramePr>
        <p:xfrm>
          <a:off x="395288" y="549275"/>
          <a:ext cx="8064500" cy="5932488"/>
        </p:xfrm>
        <a:graphic>
          <a:graphicData uri="http://schemas.openxmlformats.org/drawingml/2006/table">
            <a:tbl>
              <a:tblPr/>
              <a:tblGrid>
                <a:gridCol w="4032250"/>
                <a:gridCol w="4032250"/>
              </a:tblGrid>
              <a:tr h="11509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/>
                        <a:t>动物</a:t>
                      </a:r>
                      <a:endParaRPr lang="zh-CN" altLang="en-US" sz="4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/>
                        <a:t>活动方式</a:t>
                      </a:r>
                      <a:endParaRPr lang="zh-CN" altLang="en-US" sz="4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3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3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3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3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19" name="文本框 90118"/>
          <p:cNvSpPr txBox="1"/>
          <p:nvPr/>
        </p:nvSpPr>
        <p:spPr>
          <a:xfrm>
            <a:off x="4787900" y="2205038"/>
            <a:ext cx="5334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伸缩爬行、慢</a:t>
            </a:r>
            <a:endParaRPr lang="zh-CN" altLang="en-US" sz="2800" b="1" dirty="0">
              <a:solidFill>
                <a:srgbClr val="FF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0129" name="组合 90128"/>
          <p:cNvGrpSpPr/>
          <p:nvPr/>
        </p:nvGrpSpPr>
        <p:grpSpPr>
          <a:xfrm>
            <a:off x="2051050" y="5084763"/>
            <a:ext cx="2133600" cy="1433512"/>
            <a:chOff x="1152" y="3072"/>
            <a:chExt cx="1344" cy="903"/>
          </a:xfrm>
        </p:grpSpPr>
        <p:pic>
          <p:nvPicPr>
            <p:cNvPr id="23576" name="图片 90129" descr="oyster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2" y="3072"/>
              <a:ext cx="720" cy="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7" name="文本框 90130"/>
            <p:cNvSpPr txBox="1"/>
            <p:nvPr/>
          </p:nvSpPr>
          <p:spPr>
            <a:xfrm>
              <a:off x="1200" y="3648"/>
              <a:ext cx="129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hlinkClick r:id="rId2" action="ppaction://hlinksldjump"/>
                </a:rPr>
                <a:t>贝类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0132" name="文本框 90131"/>
          <p:cNvSpPr txBox="1"/>
          <p:nvPr/>
        </p:nvSpPr>
        <p:spPr>
          <a:xfrm>
            <a:off x="4859338" y="5516563"/>
            <a:ext cx="5334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巴在船底</a:t>
            </a:r>
            <a:endParaRPr lang="zh-CN" altLang="en-US" sz="2800" b="1" dirty="0">
              <a:solidFill>
                <a:srgbClr val="FF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28" name="文本框 90127"/>
          <p:cNvSpPr txBox="1"/>
          <p:nvPr/>
        </p:nvSpPr>
        <p:spPr>
          <a:xfrm>
            <a:off x="4859338" y="4581525"/>
            <a:ext cx="5334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向前喷水、快</a:t>
            </a:r>
            <a:endParaRPr lang="zh-CN" altLang="en-US" sz="2800" b="1" dirty="0">
              <a:solidFill>
                <a:srgbClr val="FF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20" name="文本框 90119"/>
          <p:cNvSpPr txBox="1"/>
          <p:nvPr/>
        </p:nvSpPr>
        <p:spPr>
          <a:xfrm>
            <a:off x="4859338" y="3284538"/>
            <a:ext cx="5334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游动、很快</a:t>
            </a:r>
            <a:endParaRPr lang="zh-CN" altLang="en-US" sz="2800" b="1" dirty="0">
              <a:solidFill>
                <a:srgbClr val="FF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0121" name="组合 90120"/>
          <p:cNvGrpSpPr/>
          <p:nvPr/>
        </p:nvGrpSpPr>
        <p:grpSpPr>
          <a:xfrm>
            <a:off x="1476375" y="2924175"/>
            <a:ext cx="5029200" cy="1204913"/>
            <a:chOff x="768" y="1296"/>
            <a:chExt cx="3168" cy="759"/>
          </a:xfrm>
        </p:grpSpPr>
        <p:sp>
          <p:nvSpPr>
            <p:cNvPr id="23582" name="文本框 90121"/>
            <p:cNvSpPr txBox="1"/>
            <p:nvPr/>
          </p:nvSpPr>
          <p:spPr>
            <a:xfrm>
              <a:off x="1824" y="1392"/>
              <a:ext cx="21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3583" name="图片 90122" descr="fish_clr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8" y="1296"/>
              <a:ext cx="2592" cy="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4" name="文本框 90123"/>
            <p:cNvSpPr txBox="1"/>
            <p:nvPr/>
          </p:nvSpPr>
          <p:spPr>
            <a:xfrm>
              <a:off x="1104" y="1728"/>
              <a:ext cx="11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hlinkClick r:id="rId4" action="ppaction://hlinksldjump"/>
                </a:rPr>
                <a:t>梭子鱼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0125" name="组合 90124"/>
          <p:cNvGrpSpPr/>
          <p:nvPr/>
        </p:nvGrpSpPr>
        <p:grpSpPr>
          <a:xfrm>
            <a:off x="1835150" y="4005263"/>
            <a:ext cx="2209800" cy="1295400"/>
            <a:chOff x="1008" y="2112"/>
            <a:chExt cx="1392" cy="1121"/>
          </a:xfrm>
        </p:grpSpPr>
        <p:pic>
          <p:nvPicPr>
            <p:cNvPr id="23586" name="图片 90125" descr="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4" y="2112"/>
              <a:ext cx="1104" cy="7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7" name="文本框 90126"/>
            <p:cNvSpPr txBox="1"/>
            <p:nvPr/>
          </p:nvSpPr>
          <p:spPr>
            <a:xfrm>
              <a:off x="1008" y="2784"/>
              <a:ext cx="1392" cy="4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hlinkClick r:id="rId6" action="ppaction://hlinksldjump"/>
                </a:rPr>
                <a:t>乌贼、章鱼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0115" name="组合 90114"/>
          <p:cNvGrpSpPr/>
          <p:nvPr/>
        </p:nvGrpSpPr>
        <p:grpSpPr>
          <a:xfrm>
            <a:off x="2124075" y="1341438"/>
            <a:ext cx="1219200" cy="1433512"/>
            <a:chOff x="1104" y="2304"/>
            <a:chExt cx="768" cy="903"/>
          </a:xfrm>
        </p:grpSpPr>
        <p:pic>
          <p:nvPicPr>
            <p:cNvPr id="23589" name="图片 90115" descr="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4" y="2304"/>
              <a:ext cx="576" cy="5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90" name="文本框 90116"/>
            <p:cNvSpPr txBox="1"/>
            <p:nvPr/>
          </p:nvSpPr>
          <p:spPr>
            <a:xfrm>
              <a:off x="1104" y="2880"/>
              <a:ext cx="7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91" name="文本框 90117"/>
            <p:cNvSpPr txBox="1"/>
            <p:nvPr/>
          </p:nvSpPr>
          <p:spPr>
            <a:xfrm>
              <a:off x="1152" y="2880"/>
              <a:ext cx="7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hlinkClick r:id="rId8" action="ppaction://hlinksldjump"/>
                </a:rPr>
                <a:t>海参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strips/>
    <p:sndAc>
      <p:stSnd>
        <p:snd r:embed="rId9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0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0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0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0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/>
      <p:bldP spid="90132" grpId="0"/>
      <p:bldP spid="90128" grpId="0"/>
      <p:bldP spid="901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7" name="Rectangle 5"/>
          <p:cNvSpPr/>
          <p:nvPr/>
        </p:nvSpPr>
        <p:spPr>
          <a:xfrm>
            <a:off x="0" y="486886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海参靠肌肉伸缩爬行，每小时只能前进四米。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78" name="Picture 5" descr="t291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887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7" name="文本框 51216"/>
          <p:cNvSpPr txBox="1"/>
          <p:nvPr/>
        </p:nvSpPr>
        <p:spPr>
          <a:xfrm>
            <a:off x="1042988" y="5445125"/>
            <a:ext cx="2230437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四米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9" name="线形标注 1 51218"/>
          <p:cNvSpPr/>
          <p:nvPr/>
        </p:nvSpPr>
        <p:spPr>
          <a:xfrm>
            <a:off x="3419475" y="5915025"/>
            <a:ext cx="2305050" cy="558800"/>
          </a:xfrm>
          <a:prstGeom prst="borderCallout1">
            <a:avLst>
              <a:gd name="adj1" fmla="val 37046"/>
              <a:gd name="adj2" fmla="val -1046"/>
              <a:gd name="adj3" fmla="val -35907"/>
              <a:gd name="adj4" fmla="val -5314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60000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列数字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1" name="椭圆 51220"/>
          <p:cNvSpPr/>
          <p:nvPr/>
        </p:nvSpPr>
        <p:spPr>
          <a:xfrm>
            <a:off x="7667625" y="4868863"/>
            <a:ext cx="1225550" cy="863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只能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>
                                            <p:txEl>
                                              <p:charRg st="1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19">
                                            <p:txEl>
                                              <p:charRg st="1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19">
                                            <p:txEl>
                                              <p:charRg st="1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51219" grpId="0" animBg="1" build="allAtOnce"/>
      <p:bldP spid="512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611188" y="908050"/>
            <a:ext cx="13895387" cy="1895475"/>
            <a:chOff x="768" y="1296"/>
            <a:chExt cx="3168" cy="920"/>
          </a:xfrm>
        </p:grpSpPr>
        <p:sp>
          <p:nvSpPr>
            <p:cNvPr id="25602" name="Text Box 5"/>
            <p:cNvSpPr txBox="1"/>
            <p:nvPr/>
          </p:nvSpPr>
          <p:spPr>
            <a:xfrm>
              <a:off x="1824" y="1392"/>
              <a:ext cx="2112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5603" name="Picture 6" descr="fish_clr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1296"/>
              <a:ext cx="2592" cy="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Text Box 7"/>
            <p:cNvSpPr txBox="1"/>
            <p:nvPr/>
          </p:nvSpPr>
          <p:spPr>
            <a:xfrm>
              <a:off x="1104" y="1728"/>
              <a:ext cx="1104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梭子鱼</a:t>
              </a:r>
              <a:endParaRPr lang="zh-CN" altLang="en-US" sz="60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8856" name="Rectangle 8"/>
          <p:cNvSpPr/>
          <p:nvPr/>
        </p:nvSpPr>
        <p:spPr>
          <a:xfrm>
            <a:off x="0" y="3429000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梭子鱼每小时能游几十千米，攻击其他动物的时候，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2" name="文本框 52241"/>
          <p:cNvSpPr txBox="1"/>
          <p:nvPr/>
        </p:nvSpPr>
        <p:spPr>
          <a:xfrm>
            <a:off x="2916238" y="3429000"/>
            <a:ext cx="2592387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每小时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4" name="文本框 52243"/>
          <p:cNvSpPr txBox="1"/>
          <p:nvPr/>
        </p:nvSpPr>
        <p:spPr>
          <a:xfrm>
            <a:off x="0" y="4203700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比普通的火车还要快。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5" name="矩形标注 52244"/>
          <p:cNvSpPr/>
          <p:nvPr/>
        </p:nvSpPr>
        <p:spPr>
          <a:xfrm>
            <a:off x="5292725" y="5157788"/>
            <a:ext cx="1584325" cy="647700"/>
          </a:xfrm>
          <a:prstGeom prst="wedgeRectCallout">
            <a:avLst>
              <a:gd name="adj1" fmla="val -92884"/>
              <a:gd name="adj2" fmla="val -117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作比较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44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44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2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52244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  <p:bldP spid="52244" grpId="0" build="allAtOnce"/>
      <p:bldP spid="522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8"/>
          <p:cNvGrpSpPr/>
          <p:nvPr/>
        </p:nvGrpSpPr>
        <p:grpSpPr>
          <a:xfrm>
            <a:off x="0" y="0"/>
            <a:ext cx="9144000" cy="3789363"/>
            <a:chOff x="0" y="0"/>
            <a:chExt cx="5760" cy="2387"/>
          </a:xfrm>
        </p:grpSpPr>
        <p:grpSp>
          <p:nvGrpSpPr>
            <p:cNvPr id="26626" name="Group 9"/>
            <p:cNvGrpSpPr/>
            <p:nvPr/>
          </p:nvGrpSpPr>
          <p:grpSpPr>
            <a:xfrm>
              <a:off x="0" y="0"/>
              <a:ext cx="5760" cy="2387"/>
              <a:chOff x="0" y="0"/>
              <a:chExt cx="5760" cy="2069"/>
            </a:xfrm>
          </p:grpSpPr>
          <p:pic>
            <p:nvPicPr>
              <p:cNvPr id="26627" name="Picture 10" descr="SW0060000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2925" cy="20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28" name="Picture 11" descr="1020604098_1_big"/>
              <p:cNvPicPr>
                <a:picLocks noChangeAspect="1"/>
              </p:cNvPicPr>
              <p:nvPr/>
            </p:nvPicPr>
            <p:blipFill>
              <a:blip r:embed="rId2"/>
              <a:srcRect b="7558"/>
              <a:stretch>
                <a:fillRect/>
              </a:stretch>
            </p:blipFill>
            <p:spPr>
              <a:xfrm>
                <a:off x="2925" y="0"/>
                <a:ext cx="2835" cy="206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6629" name="Rectangle 12"/>
            <p:cNvSpPr/>
            <p:nvPr/>
          </p:nvSpPr>
          <p:spPr>
            <a:xfrm>
              <a:off x="431" y="391"/>
              <a:ext cx="480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54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zh-CN" altLang="en-US" sz="54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乌贼                     章鱼</a:t>
              </a:r>
              <a:endParaRPr lang="zh-CN" altLang="en-US" sz="54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0909" name="Rectangle 13"/>
          <p:cNvSpPr/>
          <p:nvPr/>
        </p:nvSpPr>
        <p:spPr>
          <a:xfrm>
            <a:off x="0" y="3860800"/>
            <a:ext cx="9144000" cy="2559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乌贼和章鱼能突然向前方喷水，利用水的反推力迅速后退。</a:t>
            </a:r>
            <a:endParaRPr lang="zh-CN" altLang="en-US" sz="5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0" y="0"/>
            <a:ext cx="9144000" cy="4581525"/>
            <a:chOff x="0" y="2069"/>
            <a:chExt cx="5760" cy="2251"/>
          </a:xfrm>
        </p:grpSpPr>
        <p:pic>
          <p:nvPicPr>
            <p:cNvPr id="27650" name="Picture 5" descr="764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2069"/>
              <a:ext cx="5760" cy="22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Rectangle 6"/>
            <p:cNvSpPr/>
            <p:nvPr/>
          </p:nvSpPr>
          <p:spPr>
            <a:xfrm>
              <a:off x="4445" y="2205"/>
              <a:ext cx="1315" cy="10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600" b="1" dirty="0">
                  <a:solidFill>
                    <a:srgbClr val="CC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贝   类</a:t>
              </a:r>
              <a:endParaRPr lang="zh-CN" altLang="en-US" sz="66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27" name="Rectangle 7"/>
          <p:cNvSpPr/>
          <p:nvPr/>
        </p:nvSpPr>
        <p:spPr>
          <a:xfrm>
            <a:off x="0" y="486886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还有些贝类自己不动，但能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巴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在轮船底下做免费的长途旅行。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38" name="圆角矩形标注 56337"/>
          <p:cNvSpPr/>
          <p:nvPr/>
        </p:nvSpPr>
        <p:spPr>
          <a:xfrm>
            <a:off x="5148263" y="5949950"/>
            <a:ext cx="2303462" cy="574675"/>
          </a:xfrm>
          <a:prstGeom prst="wedgeRoundRectCallout">
            <a:avLst>
              <a:gd name="adj1" fmla="val 53792"/>
              <a:gd name="adj2" fmla="val -13453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贴、停、靠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/>
      <p:bldP spid="563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72708"/>
          <p:cNvSpPr txBox="1"/>
          <p:nvPr/>
        </p:nvSpPr>
        <p:spPr>
          <a:xfrm>
            <a:off x="323850" y="898525"/>
            <a:ext cx="8496300" cy="4797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7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海底的植物差异也很大。它们的色彩多种多样，有褐色的，有紫色的，还有红色的。最小的单细胞海藻，要用显微镜才能看清楚。最大的海藻长达二三百米，是地球上最长的生物。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323850" y="2151063"/>
            <a:ext cx="381635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多种多样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697" name="Object 2"/>
          <p:cNvGraphicFramePr/>
          <p:nvPr/>
        </p:nvGraphicFramePr>
        <p:xfrm>
          <a:off x="5943600" y="4005263"/>
          <a:ext cx="3200400" cy="285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590675" imgH="952500" progId="MSPhotoEd.3">
                  <p:embed/>
                </p:oleObj>
              </mc:Choice>
              <mc:Fallback>
                <p:oleObj name="" r:id="rId1" imgW="1590675" imgH="952500" progId="MSPhotoEd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43600" y="4005263"/>
                        <a:ext cx="3200400" cy="2852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698" name="Picture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03575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4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63" y="0"/>
            <a:ext cx="2881312" cy="306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5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05263"/>
            <a:ext cx="3059113" cy="285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6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2781300"/>
            <a:ext cx="2519363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7" descr="NOKOGIRI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6600" y="0"/>
            <a:ext cx="2519363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Picture 8" descr="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3575" y="4724400"/>
            <a:ext cx="2595563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Text Box 9"/>
          <p:cNvSpPr txBox="1"/>
          <p:nvPr/>
        </p:nvSpPr>
        <p:spPr>
          <a:xfrm>
            <a:off x="669925" y="3297238"/>
            <a:ext cx="24542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0" y="3200400"/>
            <a:ext cx="37338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五 </a:t>
            </a:r>
            <a:r>
              <a:rPr kumimoji="1" lang="zh-CN" altLang="en-US" sz="4000" b="1" kern="1200" cap="none" spc="0" normalizeH="0" baseline="0" noProof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颜</a:t>
            </a:r>
            <a:r>
              <a:rPr kumimoji="1" lang="zh-CN" altLang="en-US" sz="4000" b="1" kern="1200" cap="none" spc="0" normalizeH="0" baseline="0" noProof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六 </a:t>
            </a:r>
            <a:r>
              <a:rPr kumimoji="1" lang="zh-CN" altLang="en-US" sz="4000" b="1" kern="1200" cap="none" spc="0" normalizeH="0" baseline="0" noProof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色</a:t>
            </a:r>
            <a:r>
              <a:rPr kumimoji="1" lang="zh-CN" altLang="en-US" sz="4000" b="1" kern="1200" cap="none" spc="0" normalizeH="0" baseline="0" noProof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的</a:t>
            </a:r>
            <a:endParaRPr kumimoji="1" lang="zh-CN" altLang="en-US" sz="4000" b="1" kern="1200" cap="none" spc="0" normalizeH="0" baseline="0" noProof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6248400" y="3200400"/>
            <a:ext cx="2895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en-US" altLang="zh-CN" sz="4000" b="1" noProof="1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4000" b="1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海 底 植 物</a:t>
            </a:r>
            <a:endParaRPr lang="zh-CN" altLang="en-US" sz="4000" b="1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6" descr="海底世界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285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7" descr="海底世界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285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8" descr="海底世界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572000" cy="335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10" descr="SNV36069"/>
          <p:cNvPicPr>
            <a:picLocks noChangeAspect="1"/>
          </p:cNvPicPr>
          <p:nvPr/>
        </p:nvPicPr>
        <p:blipFill>
          <a:blip r:embed="rId4"/>
          <a:srcRect r="11597"/>
          <a:stretch>
            <a:fillRect/>
          </a:stretch>
        </p:blipFill>
        <p:spPr>
          <a:xfrm>
            <a:off x="4572000" y="3500438"/>
            <a:ext cx="45720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Text Box 11"/>
          <p:cNvSpPr txBox="1"/>
          <p:nvPr/>
        </p:nvSpPr>
        <p:spPr>
          <a:xfrm>
            <a:off x="1835150" y="2781300"/>
            <a:ext cx="63373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形态各异的海底植物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45" name="Object 2"/>
          <p:cNvGraphicFramePr/>
          <p:nvPr/>
        </p:nvGraphicFramePr>
        <p:xfrm>
          <a:off x="381000" y="381000"/>
          <a:ext cx="2762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62250" imgH="1952625" progId="Paint.Picture">
                  <p:embed/>
                </p:oleObj>
              </mc:Choice>
              <mc:Fallback>
                <p:oleObj name="" r:id="rId1" imgW="2762250" imgH="19526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lum bright="6000"/>
                      </a:blip>
                      <a:stretch>
                        <a:fillRect/>
                      </a:stretch>
                    </p:blipFill>
                    <p:spPr>
                      <a:xfrm>
                        <a:off x="381000" y="381000"/>
                        <a:ext cx="2762250" cy="1952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6" name="Object 3"/>
          <p:cNvGraphicFramePr/>
          <p:nvPr/>
        </p:nvGraphicFramePr>
        <p:xfrm>
          <a:off x="3352800" y="381000"/>
          <a:ext cx="2771775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2771775" imgH="1962150" progId="Paint.Picture">
                  <p:embed/>
                </p:oleObj>
              </mc:Choice>
              <mc:Fallback>
                <p:oleObj name="" r:id="rId3" imgW="2771775" imgH="19621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>
                        <a:lum bright="12000"/>
                      </a:blip>
                      <a:stretch>
                        <a:fillRect/>
                      </a:stretch>
                    </p:blipFill>
                    <p:spPr>
                      <a:xfrm>
                        <a:off x="3352800" y="381000"/>
                        <a:ext cx="2771775" cy="196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4"/>
          <p:cNvGraphicFramePr/>
          <p:nvPr/>
        </p:nvGraphicFramePr>
        <p:xfrm>
          <a:off x="3203575" y="4221163"/>
          <a:ext cx="2971800" cy="200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371725" imgH="1600200" progId="Paint.Picture">
                  <p:embed/>
                </p:oleObj>
              </mc:Choice>
              <mc:Fallback>
                <p:oleObj name="" r:id="rId5" imgW="2371725" imgH="16002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3575" y="4221163"/>
                        <a:ext cx="2971800" cy="2005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Object 5"/>
          <p:cNvGraphicFramePr/>
          <p:nvPr/>
        </p:nvGraphicFramePr>
        <p:xfrm>
          <a:off x="395288" y="2590800"/>
          <a:ext cx="2747962" cy="166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2381250" imgH="1562100" progId="Paint.Picture">
                  <p:embed/>
                </p:oleObj>
              </mc:Choice>
              <mc:Fallback>
                <p:oleObj name="" r:id="rId7" imgW="2381250" imgH="1562100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288" y="2590800"/>
                        <a:ext cx="2747962" cy="1662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6"/>
          <p:cNvGraphicFramePr/>
          <p:nvPr/>
        </p:nvGraphicFramePr>
        <p:xfrm>
          <a:off x="6300788" y="2420938"/>
          <a:ext cx="2452687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9" imgW="2381250" imgH="1685925" progId="Paint.Picture">
                  <p:embed/>
                </p:oleObj>
              </mc:Choice>
              <mc:Fallback>
                <p:oleObj name="" r:id="rId9" imgW="2381250" imgH="16859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>
                        <a:lum bright="17999"/>
                      </a:blip>
                      <a:stretch>
                        <a:fillRect/>
                      </a:stretch>
                    </p:blipFill>
                    <p:spPr>
                      <a:xfrm>
                        <a:off x="6300788" y="2420938"/>
                        <a:ext cx="2452687" cy="168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7"/>
          <p:cNvGraphicFramePr/>
          <p:nvPr/>
        </p:nvGraphicFramePr>
        <p:xfrm>
          <a:off x="468313" y="4437063"/>
          <a:ext cx="2590800" cy="169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1" imgW="2381250" imgH="1552575" progId="Paint.Picture">
                  <p:embed/>
                </p:oleObj>
              </mc:Choice>
              <mc:Fallback>
                <p:oleObj name="" r:id="rId11" imgW="2381250" imgH="1552575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2">
                        <a:lum bright="12000"/>
                      </a:blip>
                      <a:stretch>
                        <a:fillRect/>
                      </a:stretch>
                    </p:blipFill>
                    <p:spPr>
                      <a:xfrm>
                        <a:off x="468313" y="4437063"/>
                        <a:ext cx="2590800" cy="1697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Object 8"/>
          <p:cNvGraphicFramePr/>
          <p:nvPr/>
        </p:nvGraphicFramePr>
        <p:xfrm>
          <a:off x="6300788" y="333375"/>
          <a:ext cx="2438400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3" imgW="2381250" imgH="1590675" progId="Paint.Picture">
                  <p:embed/>
                </p:oleObj>
              </mc:Choice>
              <mc:Fallback>
                <p:oleObj name="" r:id="rId13" imgW="2381250" imgH="1590675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4">
                        <a:lum bright="12000"/>
                      </a:blip>
                      <a:stretch>
                        <a:fillRect/>
                      </a:stretch>
                    </p:blipFill>
                    <p:spPr>
                      <a:xfrm>
                        <a:off x="6300788" y="333375"/>
                        <a:ext cx="2438400" cy="191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9" name="WordArt 9"/>
          <p:cNvSpPr>
            <a:spLocks noTextEdit="1"/>
          </p:cNvSpPr>
          <p:nvPr/>
        </p:nvSpPr>
        <p:spPr>
          <a:xfrm>
            <a:off x="3276600" y="2362200"/>
            <a:ext cx="2581275" cy="1828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397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0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美丽的珊瑚</a:t>
            </a:r>
            <a:endParaRPr lang="zh-CN" altLang="en-US" sz="40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1753" name="Object 10"/>
          <p:cNvGraphicFramePr/>
          <p:nvPr/>
        </p:nvGraphicFramePr>
        <p:xfrm>
          <a:off x="6300788" y="4292600"/>
          <a:ext cx="2514600" cy="18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5" imgW="1590675" imgH="952500" progId="MSPhotoEd.3">
                  <p:embed/>
                </p:oleObj>
              </mc:Choice>
              <mc:Fallback>
                <p:oleObj name="" r:id="rId15" imgW="1590675" imgH="952500" progId="MSPhotoEd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00788" y="4292600"/>
                        <a:ext cx="2514600" cy="1855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62465" descr="p20091111123698826"/>
          <p:cNvPicPr>
            <a:picLocks noChangeAspect="1"/>
          </p:cNvPicPr>
          <p:nvPr/>
        </p:nvPicPr>
        <p:blipFill>
          <a:blip r:embed="rId1"/>
          <a:srcRect b="6833"/>
          <a:stretch>
            <a:fillRect/>
          </a:stretch>
        </p:blipFill>
        <p:spPr>
          <a:xfrm>
            <a:off x="0" y="120650"/>
            <a:ext cx="9144000" cy="676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Rectangle 3"/>
          <p:cNvSpPr>
            <a:spLocks noGrp="1"/>
          </p:cNvSpPr>
          <p:nvPr>
            <p:ph type="body" idx="4294967295"/>
          </p:nvPr>
        </p:nvSpPr>
        <p:spPr>
          <a:xfrm>
            <a:off x="1109663" y="1030288"/>
            <a:ext cx="7515225" cy="3529012"/>
          </a:xfrm>
        </p:spPr>
        <p:txBody>
          <a:bodyPr vert="horz" wrap="square" lIns="91440" tIns="45720" rIns="91440" bIns="45720" anchor="t" anchorCtr="0"/>
          <a:p>
            <a:pPr>
              <a:lnSpc>
                <a:spcPct val="140000"/>
              </a:lnSpc>
              <a:buNone/>
            </a:pPr>
            <a:r>
              <a:rPr lang="en-US" altLang="zh-CN"/>
              <a:t>              </a:t>
            </a:r>
            <a:r>
              <a:rPr lang="zh-CN" altLang="en-US" sz="4400" b="1" dirty="0"/>
              <a:t>海底蕴藏着丰富的煤、铁、石油和天然气，还有陆地上储量很少的稀有金属。</a:t>
            </a:r>
            <a:endParaRPr lang="zh-CN" altLang="en-US" sz="4400" b="1" dirty="0"/>
          </a:p>
        </p:txBody>
      </p:sp>
      <p:sp>
        <p:nvSpPr>
          <p:cNvPr id="62468" name="文本框 62467"/>
          <p:cNvSpPr txBox="1"/>
          <p:nvPr/>
        </p:nvSpPr>
        <p:spPr>
          <a:xfrm>
            <a:off x="1490663" y="1030288"/>
            <a:ext cx="6929437" cy="1985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煤、铁、石油和天然气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0" name="矩形 62469"/>
          <p:cNvSpPr/>
          <p:nvPr/>
        </p:nvSpPr>
        <p:spPr>
          <a:xfrm>
            <a:off x="5387975" y="3133725"/>
            <a:ext cx="29527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稀有金属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62468" grpId="0"/>
      <p:bldP spid="624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8" name="图片 6147" descr="4f6e443561e2330e0b55a9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537" y="-82550"/>
            <a:ext cx="9363075" cy="702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62465" descr="p20091111123698826"/>
          <p:cNvPicPr>
            <a:picLocks noChangeAspect="1"/>
          </p:cNvPicPr>
          <p:nvPr/>
        </p:nvPicPr>
        <p:blipFill>
          <a:blip r:embed="rId1"/>
          <a:srcRect b="6833"/>
          <a:stretch>
            <a:fillRect/>
          </a:stretch>
        </p:blipFill>
        <p:spPr>
          <a:xfrm>
            <a:off x="0" y="120650"/>
            <a:ext cx="9144000" cy="676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Picture 7" descr="A5_0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4581525"/>
            <a:ext cx="1828800" cy="149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53251"/>
          <p:cNvSpPr txBox="1"/>
          <p:nvPr/>
        </p:nvSpPr>
        <p:spPr>
          <a:xfrm>
            <a:off x="1765300" y="333375"/>
            <a:ext cx="6838950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小结：</a:t>
            </a:r>
            <a:endParaRPr lang="zh-CN" altLang="en-US" sz="4000" b="1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海底真是个</a:t>
            </a:r>
            <a:r>
              <a:rPr lang="zh-CN" altLang="en-US" sz="48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景色奇异</a:t>
            </a:r>
            <a:r>
              <a:rPr lang="zh-CN" altLang="en-US" sz="40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物产丰富</a:t>
            </a:r>
            <a:r>
              <a:rPr lang="zh-CN" altLang="en-US" sz="4000" b="1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的世界。</a:t>
            </a:r>
            <a:endParaRPr lang="zh-CN" altLang="en-US" sz="4000" b="1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99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6" name="Picture 4" descr="A5_2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3860800"/>
            <a:ext cx="1908175" cy="1258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>
                                            <p:txEl>
                                              <p:charRg st="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>
                                            <p:txEl>
                                              <p:charRg st="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2" descr="pic0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7338"/>
            <a:ext cx="9144000" cy="5300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3" descr="56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2708275"/>
            <a:ext cx="1371600" cy="118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0" name="Text Box 4"/>
          <p:cNvSpPr txBox="1"/>
          <p:nvPr/>
        </p:nvSpPr>
        <p:spPr>
          <a:xfrm>
            <a:off x="971550" y="0"/>
            <a:ext cx="7777163" cy="1766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你们真棒，</a:t>
            </a:r>
            <a:endParaRPr lang="zh-CN" altLang="en-US" sz="4400" b="1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欢迎你们到海底世界来做客！</a:t>
            </a:r>
            <a:endParaRPr lang="zh-CN" altLang="en-US" sz="4400" b="1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820" name="Picture 5" descr="000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" y="3141663"/>
            <a:ext cx="17526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6" descr="goldfishCLR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838" y="4437063"/>
            <a:ext cx="1143000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62465" descr="p20091111123698826"/>
          <p:cNvPicPr>
            <a:picLocks noChangeAspect="1"/>
          </p:cNvPicPr>
          <p:nvPr/>
        </p:nvPicPr>
        <p:blipFill>
          <a:blip r:embed="rId1"/>
          <a:srcRect b="6833"/>
          <a:stretch>
            <a:fillRect/>
          </a:stretch>
        </p:blipFill>
        <p:spPr>
          <a:xfrm>
            <a:off x="0" y="133350"/>
            <a:ext cx="9144000" cy="676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 vert="horz" wrap="square" lIns="91440" tIns="45720" rIns="91440" bIns="45720" anchor="ctr" anchorCtr="0"/>
          <a:p>
            <a:pPr algn="l"/>
            <a:r>
              <a:rPr lang="zh-CN" altLang="en-US" sz="5400" b="1" dirty="0">
                <a:solidFill>
                  <a:srgbClr val="FF5050"/>
                </a:solidFill>
                <a:ea typeface="楷体_GB2312" pitchFamily="49" charset="-122"/>
              </a:rPr>
              <a:t>课后作业：</a:t>
            </a:r>
            <a:endParaRPr lang="zh-CN" altLang="en-US" sz="5400" b="1" dirty="0">
              <a:solidFill>
                <a:srgbClr val="FF5050"/>
              </a:solidFill>
              <a:ea typeface="楷体_GB2312" pitchFamily="49" charset="-122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1155700" y="1149350"/>
            <a:ext cx="7772400" cy="4114800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4000" b="1" dirty="0">
                <a:solidFill>
                  <a:srgbClr val="9933FF"/>
                </a:solidFill>
              </a:rPr>
              <a:t>  ○</a:t>
            </a:r>
            <a:r>
              <a:rPr lang="zh-CN" altLang="en-US" sz="4000" b="1" dirty="0">
                <a:solidFill>
                  <a:srgbClr val="9933FF"/>
                </a:solidFill>
              </a:rPr>
              <a:t>摘抄课文中的好词好句。</a:t>
            </a:r>
            <a:endParaRPr lang="zh-CN" altLang="en-US" sz="4000" b="1" dirty="0">
              <a:solidFill>
                <a:srgbClr val="9933FF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9933FF"/>
                </a:solidFill>
              </a:rPr>
              <a:t>  </a:t>
            </a:r>
            <a:r>
              <a:rPr lang="en-US" altLang="zh-CN" sz="4000" b="1" dirty="0">
                <a:solidFill>
                  <a:srgbClr val="9933FF"/>
                </a:solidFill>
              </a:rPr>
              <a:t>△</a:t>
            </a:r>
            <a:r>
              <a:rPr lang="zh-CN" altLang="en-US" sz="4000" b="1" dirty="0">
                <a:solidFill>
                  <a:srgbClr val="9933FF"/>
                </a:solidFill>
              </a:rPr>
              <a:t>搜集描写大海的好词好句。</a:t>
            </a:r>
            <a:endParaRPr lang="zh-CN" altLang="en-US" sz="4000" b="1" dirty="0">
              <a:solidFill>
                <a:srgbClr val="9933FF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9933FF"/>
                </a:solidFill>
              </a:rPr>
              <a:t>  ★收集海底世界的资料，办一份</a:t>
            </a:r>
            <a:r>
              <a:rPr lang="en-US" altLang="zh-CN" sz="4000" b="1" dirty="0">
                <a:solidFill>
                  <a:srgbClr val="9933FF"/>
                </a:solidFill>
              </a:rPr>
              <a:t>《</a:t>
            </a:r>
            <a:r>
              <a:rPr lang="zh-CN" altLang="en-US" sz="4000" b="1" dirty="0">
                <a:solidFill>
                  <a:srgbClr val="9933FF"/>
                </a:solidFill>
              </a:rPr>
              <a:t>海底世界</a:t>
            </a:r>
            <a:r>
              <a:rPr lang="en-US" altLang="zh-CN" sz="4000" b="1" dirty="0">
                <a:solidFill>
                  <a:srgbClr val="9933FF"/>
                </a:solidFill>
              </a:rPr>
              <a:t>》</a:t>
            </a:r>
            <a:r>
              <a:rPr lang="zh-CN" altLang="en-US" sz="4000" b="1" dirty="0">
                <a:solidFill>
                  <a:srgbClr val="9933FF"/>
                </a:solidFill>
              </a:rPr>
              <a:t>手抄报。</a:t>
            </a:r>
            <a:endParaRPr lang="zh-CN" altLang="en-US" sz="4000" b="1" dirty="0">
              <a:solidFill>
                <a:srgbClr val="9933FF"/>
              </a:solidFill>
            </a:endParaRPr>
          </a:p>
        </p:txBody>
      </p:sp>
      <p:pic>
        <p:nvPicPr>
          <p:cNvPr id="35844" name="Picture 4" descr="A5_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4005263"/>
            <a:ext cx="1908175" cy="1258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7" descr="A5_0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13" y="4581525"/>
            <a:ext cx="1828800" cy="1490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860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dirty="0"/>
          </a:p>
        </p:txBody>
      </p:sp>
      <p:sp>
        <p:nvSpPr>
          <p:cNvPr id="36866" name="文本占位符 8601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dirty="0"/>
          </a:p>
        </p:txBody>
      </p:sp>
      <p:pic>
        <p:nvPicPr>
          <p:cNvPr id="36867" name="图片 86019" descr="赞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1" name="文本框 86020"/>
          <p:cNvSpPr txBox="1"/>
          <p:nvPr/>
        </p:nvSpPr>
        <p:spPr>
          <a:xfrm>
            <a:off x="3492500" y="333375"/>
            <a:ext cx="793750" cy="60928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欢迎你们来海底世界做客！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 descr="510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9459" descr="p20091111123698826"/>
          <p:cNvPicPr>
            <a:picLocks noChangeAspect="1"/>
          </p:cNvPicPr>
          <p:nvPr/>
        </p:nvPicPr>
        <p:blipFill>
          <a:blip r:embed="rId1"/>
          <a:srcRect b="607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矩形 19460"/>
          <p:cNvSpPr/>
          <p:nvPr/>
        </p:nvSpPr>
        <p:spPr>
          <a:xfrm>
            <a:off x="2411413" y="1268413"/>
            <a:ext cx="4114800" cy="19526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</a:bodyPr>
          <a:p>
            <a:pPr algn="ctr"/>
            <a:r>
              <a:rPr lang="zh-CN" altLang="en-US" sz="8000" b="1" i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海底世界</a:t>
            </a:r>
            <a:endParaRPr lang="zh-CN" altLang="en-US" sz="8000" b="1" i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Picture 7" descr="A5_0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4941888"/>
            <a:ext cx="1828800" cy="1490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A5_2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5599113"/>
            <a:ext cx="1908175" cy="1258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17" descr="200812230102083421"/>
          <p:cNvPicPr>
            <a:picLocks noChangeAspect="1"/>
          </p:cNvPicPr>
          <p:nvPr/>
        </p:nvPicPr>
        <p:blipFill>
          <a:blip r:embed="rId1"/>
          <a:srcRect b="7787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Oval 6"/>
          <p:cNvSpPr/>
          <p:nvPr/>
        </p:nvSpPr>
        <p:spPr>
          <a:xfrm>
            <a:off x="533400" y="685800"/>
            <a:ext cx="152400" cy="2286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Oval 6"/>
          <p:cNvSpPr/>
          <p:nvPr/>
        </p:nvSpPr>
        <p:spPr>
          <a:xfrm>
            <a:off x="990600" y="3733800"/>
            <a:ext cx="152400" cy="2286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Oval 6"/>
          <p:cNvSpPr/>
          <p:nvPr/>
        </p:nvSpPr>
        <p:spPr>
          <a:xfrm>
            <a:off x="533400" y="1524000"/>
            <a:ext cx="152400" cy="2286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Oval 6"/>
          <p:cNvSpPr/>
          <p:nvPr/>
        </p:nvSpPr>
        <p:spPr>
          <a:xfrm>
            <a:off x="304800" y="1981200"/>
            <a:ext cx="152400" cy="2286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Oval 6"/>
          <p:cNvSpPr/>
          <p:nvPr/>
        </p:nvSpPr>
        <p:spPr>
          <a:xfrm>
            <a:off x="990600" y="2895600"/>
            <a:ext cx="152400" cy="2286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Oval 6"/>
          <p:cNvSpPr/>
          <p:nvPr/>
        </p:nvSpPr>
        <p:spPr>
          <a:xfrm>
            <a:off x="609600" y="3581400"/>
            <a:ext cx="152400" cy="2286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533400" y="2362200"/>
            <a:ext cx="8305800" cy="2287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海底真是景色奇异，物产丰富的世界！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304800" y="381000"/>
            <a:ext cx="8305800" cy="2287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你可知道，大海深处是怎样的吗？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533400" y="2362200"/>
            <a:ext cx="8305800" cy="2287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海底真是</a:t>
            </a:r>
            <a:r>
              <a:rPr lang="zh-CN" altLang="en-US" sz="4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景色奇异，物产丰富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的世界！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8" name="Text Box 18"/>
          <p:cNvSpPr txBox="1"/>
          <p:nvPr/>
        </p:nvSpPr>
        <p:spPr>
          <a:xfrm>
            <a:off x="900113" y="5516563"/>
            <a:ext cx="5616575" cy="641350"/>
          </a:xfrm>
          <a:prstGeom prst="rect">
            <a:avLst/>
          </a:prstGeom>
          <a:solidFill>
            <a:srgbClr val="FF33CC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海底是个（       ）的地方。</a:t>
            </a:r>
            <a:r>
              <a:rPr lang="zh-CN" altLang="en-US" u="sng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/>
      <p:bldP spid="5134" grpId="0"/>
      <p:bldP spid="5135" grpId="0"/>
      <p:bldP spid="51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92161" descr="p20091111123698826"/>
          <p:cNvPicPr>
            <a:picLocks noChangeAspect="1"/>
          </p:cNvPicPr>
          <p:nvPr/>
        </p:nvPicPr>
        <p:blipFill>
          <a:blip r:embed="rId1"/>
          <a:srcRect b="6564"/>
          <a:stretch>
            <a:fillRect/>
          </a:stretch>
        </p:blipFill>
        <p:spPr>
          <a:xfrm>
            <a:off x="0" y="-171450"/>
            <a:ext cx="9144000" cy="704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文本框 92162"/>
          <p:cNvSpPr txBox="1"/>
          <p:nvPr/>
        </p:nvSpPr>
        <p:spPr>
          <a:xfrm>
            <a:off x="539750" y="333375"/>
            <a:ext cx="8604250" cy="3292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海底真是个景色奇异、物产丰富的世界。 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3" name="Picture 7" descr="A5_0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4076700"/>
            <a:ext cx="1828800" cy="149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3" descr="56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063" y="4652963"/>
            <a:ext cx="1371600" cy="118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94211" descr="p20091111123698826"/>
          <p:cNvPicPr>
            <a:picLocks noChangeAspect="1"/>
          </p:cNvPicPr>
          <p:nvPr/>
        </p:nvPicPr>
        <p:blipFill>
          <a:blip r:embed="rId1"/>
          <a:srcRect b="6718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占位符 9421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sz="4000" b="1" dirty="0"/>
              <a:t>自学提示：</a:t>
            </a:r>
            <a:endParaRPr lang="zh-CN" altLang="en-US" sz="4000" b="1" dirty="0"/>
          </a:p>
          <a:p>
            <a:r>
              <a:rPr lang="zh-CN" altLang="en-US" dirty="0"/>
              <a:t>      </a:t>
            </a:r>
            <a:r>
              <a:rPr lang="zh-CN" altLang="en-US" b="1" dirty="0"/>
              <a:t>自学第二自然段，把你觉得奇异的景色画出来。找到景色奇异的第一处就标上</a:t>
            </a:r>
            <a:r>
              <a:rPr lang="en-US" altLang="zh-CN" b="1" dirty="0"/>
              <a:t>1</a:t>
            </a:r>
            <a:r>
              <a:rPr lang="zh-CN" altLang="en-US" b="1" dirty="0"/>
              <a:t>，第二处就标上</a:t>
            </a:r>
            <a:r>
              <a:rPr lang="en-US" altLang="zh-CN" b="1" dirty="0"/>
              <a:t>2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5" descr="013000003292171231121097883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7" descr="7b8ad91f36028eeeac6e75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4900"/>
            <a:ext cx="4140200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9" descr="47bfdd2f04d877d28a1399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3640138"/>
            <a:ext cx="5003800" cy="321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10"/>
          <p:cNvSpPr txBox="1"/>
          <p:nvPr/>
        </p:nvSpPr>
        <p:spPr>
          <a:xfrm>
            <a:off x="3059113" y="2852738"/>
            <a:ext cx="3241675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海面上波涛澎湃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3" name="Text Box 11"/>
          <p:cNvSpPr txBox="1"/>
          <p:nvPr/>
        </p:nvSpPr>
        <p:spPr>
          <a:xfrm>
            <a:off x="3059113" y="3573463"/>
            <a:ext cx="3313112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海底依然很宁静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1506</Words>
  <Application>WPS 演示</Application>
  <PresentationFormat>在屏幕上显示</PresentationFormat>
  <Paragraphs>178</Paragraphs>
  <Slides>34</Slides>
  <Notes>0</Notes>
  <HiddenSlides>0</HiddenSlides>
  <MMClips>4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34</vt:i4>
      </vt:variant>
    </vt:vector>
  </HeadingPairs>
  <TitlesOfParts>
    <vt:vector size="59" baseType="lpstr">
      <vt:lpstr>Arial</vt:lpstr>
      <vt:lpstr>宋体</vt:lpstr>
      <vt:lpstr>Wingdings</vt:lpstr>
      <vt:lpstr>楷体_GB2312</vt:lpstr>
      <vt:lpstr>新宋体</vt:lpstr>
      <vt:lpstr>微软雅黑</vt:lpstr>
      <vt:lpstr>Arial Unicode MS</vt:lpstr>
      <vt:lpstr>Calibri</vt:lpstr>
      <vt:lpstr>Times New Roman</vt:lpstr>
      <vt:lpstr>华文新魏</vt:lpstr>
      <vt:lpstr>Cambria</vt:lpstr>
      <vt:lpstr>黑体</vt:lpstr>
      <vt:lpstr>Arial</vt:lpstr>
      <vt:lpstr>等线</vt:lpstr>
      <vt:lpstr>默认设计模板</vt:lpstr>
      <vt:lpstr>自定义设计方案</vt:lpstr>
      <vt:lpstr>MSPhotoEd.3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那除了这些声音，水中的鱼儿还有可能发出哪些声音呢？ </vt:lpstr>
      <vt:lpstr>PowerPoint 演示文稿</vt:lpstr>
      <vt:lpstr>PowerPoint 演示文稿</vt:lpstr>
      <vt:lpstr>小组合作学习：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24</cp:revision>
  <dcterms:created xsi:type="dcterms:W3CDTF">2011-05-26T02:53:00Z</dcterms:created>
  <dcterms:modified xsi:type="dcterms:W3CDTF">2023-11-13T12:48:04Z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D41E0111C6F64EAC9A4CE7A93886A63D_13</vt:lpwstr>
  </property>
</Properties>
</file>