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42"/>
  </p:notesMasterIdLst>
  <p:handoutMasterIdLst>
    <p:handoutMasterId r:id="rId43"/>
  </p:handoutMasterIdLst>
  <p:sldIdLst>
    <p:sldId id="314" r:id="rId4"/>
    <p:sldId id="316" r:id="rId5"/>
    <p:sldId id="399" r:id="rId6"/>
    <p:sldId id="317" r:id="rId7"/>
    <p:sldId id="319" r:id="rId8"/>
    <p:sldId id="320" r:id="rId9"/>
    <p:sldId id="321" r:id="rId10"/>
    <p:sldId id="364" r:id="rId11"/>
    <p:sldId id="365" r:id="rId12"/>
    <p:sldId id="366" r:id="rId13"/>
    <p:sldId id="367" r:id="rId14"/>
    <p:sldId id="400" r:id="rId15"/>
    <p:sldId id="401" r:id="rId16"/>
    <p:sldId id="368" r:id="rId17"/>
    <p:sldId id="369" r:id="rId18"/>
    <p:sldId id="403" r:id="rId19"/>
    <p:sldId id="404" r:id="rId20"/>
    <p:sldId id="405" r:id="rId21"/>
    <p:sldId id="427" r:id="rId22"/>
    <p:sldId id="424" r:id="rId23"/>
    <p:sldId id="425" r:id="rId24"/>
    <p:sldId id="428" r:id="rId25"/>
    <p:sldId id="410" r:id="rId26"/>
    <p:sldId id="411" r:id="rId27"/>
    <p:sldId id="429" r:id="rId28"/>
    <p:sldId id="407" r:id="rId29"/>
    <p:sldId id="408" r:id="rId30"/>
    <p:sldId id="409" r:id="rId31"/>
    <p:sldId id="412" r:id="rId32"/>
    <p:sldId id="413" r:id="rId33"/>
    <p:sldId id="414" r:id="rId34"/>
    <p:sldId id="421" r:id="rId35"/>
    <p:sldId id="415" r:id="rId36"/>
    <p:sldId id="423" r:id="rId37"/>
    <p:sldId id="426" r:id="rId38"/>
    <p:sldId id="422" r:id="rId39"/>
    <p:sldId id="332" r:id="rId40"/>
    <p:sldId id="446" r:id="rId41"/>
  </p:sldIdLst>
  <p:sldSz cx="9144000" cy="5143500"/>
  <p:notesSz cx="6858000" cy="9144000"/>
  <p:embeddedFontLst>
    <p:embeddedFont>
      <p:font typeface="黑体" panose="02010609060101010101" pitchFamily="49" charset="-122"/>
      <p:regular r:id="rId47"/>
    </p:embeddedFont>
    <p:embeddedFont>
      <p:font typeface="楷体" panose="02010609060101010101" pitchFamily="49" charset="-122"/>
      <p:regular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微软雅黑" panose="020B0503020204020204" charset="-122"/>
      <p:regular r:id="rId53"/>
    </p:embeddedFont>
  </p:embeddedFontLst>
  <p:custDataLst>
    <p:tags r:id="rId5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1" userDrawn="1">
          <p15:clr>
            <a:srgbClr val="A4A3A4"/>
          </p15:clr>
        </p15:guide>
        <p15:guide id="2" pos="385" userDrawn="1">
          <p15:clr>
            <a:srgbClr val="A4A3A4"/>
          </p15:clr>
        </p15:guide>
        <p15:guide id="3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0EEE3"/>
    <a:srgbClr val="194F45"/>
    <a:srgbClr val="BFF1E6"/>
    <a:srgbClr val="86DEC9"/>
    <a:srgbClr val="E46925"/>
    <a:srgbClr val="9E3A38"/>
    <a:srgbClr val="FFFFFF"/>
    <a:srgbClr val="0C8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912"/>
    <p:restoredTop sz="95000"/>
  </p:normalViewPr>
  <p:slideViewPr>
    <p:cSldViewPr snapToGrid="0" showGuides="1">
      <p:cViewPr varScale="1">
        <p:scale>
          <a:sx n="138" d="100"/>
          <a:sy n="138" d="100"/>
        </p:scale>
        <p:origin x="966" y="144"/>
      </p:cViewPr>
      <p:guideLst>
        <p:guide orient="horz" pos="441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1.xml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" Target="slides/slide2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F98E4D-2786-46C9-871C-C404A1E2571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3717EA-C1F1-458B-B83C-8CF443C86E3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63D649-5598-48D7-87C3-CE145327E38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3CC3B3-7C73-4A9A-80F5-49980F7EBAD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/>
          <p:cNvPicPr>
            <a:picLocks noChangeAspect="1"/>
          </p:cNvPicPr>
          <p:nvPr userDrawn="1"/>
        </p:nvPicPr>
        <p:blipFill>
          <a:blip r:embed="rId3"/>
          <a:srcRect r="51384"/>
          <a:stretch>
            <a:fillRect/>
          </a:stretch>
        </p:blipFill>
        <p:spPr>
          <a:xfrm>
            <a:off x="8404225" y="3775075"/>
            <a:ext cx="739775" cy="152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9687" y="4471988"/>
            <a:ext cx="822325" cy="823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02563" y="-52387"/>
            <a:ext cx="1354137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1137" y="952500"/>
            <a:ext cx="2324100" cy="2324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8" name="图片 5"/>
          <p:cNvPicPr>
            <a:picLocks noChangeAspect="1"/>
          </p:cNvPicPr>
          <p:nvPr userDrawn="1"/>
        </p:nvPicPr>
        <p:blipFill>
          <a:blip r:embed="rId5"/>
          <a:srcRect l="34200" r="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3" y="22225"/>
            <a:ext cx="9132887" cy="5121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rcRect l="391"/>
          <a:stretch>
            <a:fillRect/>
          </a:stretch>
        </p:blipFill>
        <p:spPr>
          <a:xfrm>
            <a:off x="0" y="-4762"/>
            <a:ext cx="9144000" cy="514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28613" y="268288"/>
            <a:ext cx="8497888" cy="4629150"/>
          </a:xfrm>
          <a:prstGeom prst="rect">
            <a:avLst/>
          </a:prstGeom>
          <a:solidFill>
            <a:srgbClr val="F8F9FA">
              <a:alpha val="68000"/>
            </a:srgbClr>
          </a:solidFill>
          <a:ln>
            <a:noFill/>
          </a:ln>
          <a:effectLst>
            <a:outerShdw blurRad="50800" dist="38100" dir="2700000" algn="tl" rotWithShape="0">
              <a:srgbClr val="C0EEE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03625" y="-4762"/>
            <a:ext cx="1936750" cy="522288"/>
          </a:xfrm>
          <a:prstGeom prst="rect">
            <a:avLst/>
          </a:prstGeom>
          <a:solidFill>
            <a:srgbClr val="194F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1137" y="952500"/>
            <a:ext cx="2324100" cy="2324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microsoft.com/office/2007/relationships/media" Target="file:///\\Pc-2\&#19978;&#35838;&#35838;&#20214;&#27719;&#24635;\&#24453;&#26657;&#23545;\R&#22235;&#35821;&#19979;&#12304;&#25945;&#26696;&#29256;&#12305;\&#31532;&#22235;&#21333;&#20803;\15%20&#30333;&#40517;&#12304;&#25945;&#26696;&#21305;&#37197;&#29256;&#12305;&#25512;&#33616;&#10084;\&#21647;&#40517;.mp3" TargetMode="External"/><Relationship Id="rId3" Type="http://schemas.openxmlformats.org/officeDocument/2006/relationships/audio" Target="file:///\\Pc-2\&#19978;&#35838;&#35838;&#20214;&#27719;&#24635;\&#24453;&#26657;&#23545;\R&#22235;&#35821;&#19979;&#12304;&#25945;&#26696;&#29256;&#12305;\&#31532;&#22235;&#21333;&#20803;\15%20&#30333;&#40517;&#12304;&#25945;&#26696;&#21305;&#37197;&#29256;&#12305;&#25512;&#33616;&#10084;\&#21647;&#40517;.mp3" TargetMode="Externa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hyperlink" Target="&#20928;&#35282;&#20986;&#22330;.mp4" TargetMode="External"/><Relationship Id="rId3" Type="http://schemas.openxmlformats.org/officeDocument/2006/relationships/image" Target="../media/image34.jpeg"/><Relationship Id="rId2" Type="http://schemas.microsoft.com/office/2007/relationships/media" Target="file:///\\Pc-2\&#19978;&#35838;&#35838;&#20214;&#27719;&#24635;\&#24453;&#26657;&#23545;\R&#22235;&#35821;&#19979;&#12304;&#25945;&#26696;&#29256;&#12305;\&#31532;&#22235;&#21333;&#20803;\15%20&#30333;&#40517;&#12304;&#25945;&#26696;&#21305;&#37197;&#29256;&#12305;&#25512;&#33616;&#10084;\&#20928;&#35282;&#20986;&#22330;.mp4" TargetMode="External"/><Relationship Id="rId1" Type="http://schemas.openxmlformats.org/officeDocument/2006/relationships/video" Target="file:///\\Pc-2\&#19978;&#35838;&#35838;&#20214;&#27719;&#24635;\&#24453;&#26657;&#23545;\R&#22235;&#35821;&#19979;&#12304;&#25945;&#26696;&#29256;&#12305;\&#31532;&#22235;&#21333;&#20803;\15%20&#30333;&#40517;&#12304;&#25945;&#26696;&#21305;&#37197;&#29256;&#12305;&#25512;&#33616;&#10084;\&#20928;&#35282;&#20986;&#22330;.mp4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microsoft.com/office/2007/relationships/media" Target="file:///\\Pc-2\&#19978;&#35838;&#35838;&#20214;&#27719;&#24635;\&#24453;&#26657;&#23545;\R&#22235;&#35821;&#19979;&#12304;&#25945;&#26696;&#29256;&#12305;\&#31532;&#22235;&#21333;&#20803;\15%20&#30333;&#40517;&#12304;&#25945;&#26696;&#21305;&#37197;&#29256;&#12305;&#25512;&#33616;&#10084;\&#33086;.wmv" TargetMode="External"/><Relationship Id="rId1" Type="http://schemas.openxmlformats.org/officeDocument/2006/relationships/video" Target="file:///\\Pc-2\&#19978;&#35838;&#35838;&#20214;&#27719;&#24635;\&#24453;&#26657;&#23545;\R&#22235;&#35821;&#19979;&#12304;&#25945;&#26696;&#29256;&#12305;\&#31532;&#22235;&#21333;&#20803;\15%20&#30333;&#40517;&#12304;&#25945;&#26696;&#21305;&#37197;&#29256;&#12305;&#25512;&#33616;&#10084;\&#33086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913" y="344488"/>
            <a:ext cx="2566987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1">
            <a:hlinkClick r:id="" action="ppaction://noaction"/>
          </p:cNvPr>
          <p:cNvSpPr txBox="1"/>
          <p:nvPr/>
        </p:nvSpPr>
        <p:spPr>
          <a:xfrm>
            <a:off x="768350" y="1266825"/>
            <a:ext cx="18367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950913"/>
            <a:ext cx="25654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1">
            <a:hlinkClick r:id="rId3" action="ppaction://hlinksldjump"/>
          </p:cNvPr>
          <p:cNvSpPr txBox="1"/>
          <p:nvPr/>
        </p:nvSpPr>
        <p:spPr>
          <a:xfrm>
            <a:off x="3438525" y="1873250"/>
            <a:ext cx="18367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557213" y="574675"/>
            <a:ext cx="7921625" cy="3640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即将　姿态　高傲　狂吠　京剧</a:t>
            </a:r>
            <a:endParaRPr lang="en-US" altLang="zh-CN" sz="4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0C8C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譬如　侍候　敏捷　脾气  饭馆</a:t>
            </a:r>
            <a:endParaRPr lang="en-US" altLang="zh-CN" sz="4000" b="1" dirty="0">
              <a:solidFill>
                <a:srgbClr val="0C8C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附近　　空空如也    昂首</a:t>
            </a:r>
            <a:endParaRPr lang="en-US" altLang="zh-CN" sz="4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0C8C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供养　一丝不苟　局促</a:t>
            </a:r>
            <a:endParaRPr lang="zh-CN" altLang="en-US" sz="4000" b="1" dirty="0">
              <a:solidFill>
                <a:srgbClr val="0C8C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1013" y="3057525"/>
            <a:ext cx="935038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ɡōnɡ</a:t>
            </a:r>
            <a:endParaRPr kumimoji="0" lang="zh-CN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3450" y="1228725"/>
            <a:ext cx="560388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pì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671513" y="777875"/>
            <a:ext cx="79216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自读课文，碰到难懂的地方多读几遍，思考：白鹅给你留下了怎样的印象？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8435" name="文本框 3"/>
          <p:cNvSpPr txBox="1"/>
          <p:nvPr/>
        </p:nvSpPr>
        <p:spPr>
          <a:xfrm>
            <a:off x="3552825" y="-114300"/>
            <a:ext cx="2036763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0763" y="2441575"/>
            <a:ext cx="442436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好一个高傲的动物！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712913" y="3206750"/>
            <a:ext cx="2363788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中心句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77346" y="2276960"/>
            <a:ext cx="3818655" cy="2538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471488" y="561975"/>
            <a:ext cx="82010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作者从哪几个方面具体写了白鹅的高傲？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082675" y="1524000"/>
            <a:ext cx="1479550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叫声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3836988" y="1524000"/>
            <a:ext cx="1479550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步态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591300" y="1520825"/>
            <a:ext cx="1479550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吃相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5" name="图片 4"/>
          <p:cNvPicPr/>
          <p:nvPr/>
        </p:nvPicPr>
        <p:blipFill rotWithShape="1">
          <a:blip r:embed="rId1" cstate="print"/>
          <a:srcRect l="19309" t="7077" r="3804" b="3081"/>
          <a:stretch>
            <a:fillRect/>
          </a:stretch>
        </p:blipFill>
        <p:spPr>
          <a:xfrm>
            <a:off x="3373639" y="2327910"/>
            <a:ext cx="2405353" cy="2081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/>
          <p:nvPr/>
        </p:nvPicPr>
        <p:blipFill rotWithShape="1">
          <a:blip r:embed="rId2" cstate="print"/>
          <a:srcRect l="14052" t="10159" r="18690"/>
          <a:stretch>
            <a:fillRect/>
          </a:stretch>
        </p:blipFill>
        <p:spPr>
          <a:xfrm>
            <a:off x="619817" y="2327910"/>
            <a:ext cx="2405353" cy="2081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图片 11"/>
          <p:cNvPicPr/>
          <p:nvPr/>
        </p:nvPicPr>
        <p:blipFill rotWithShape="1">
          <a:blip r:embed="rId3" cstate="print"/>
          <a:srcRect l="14728" r="14178" b="7896"/>
          <a:stretch>
            <a:fillRect/>
          </a:stretch>
        </p:blipFill>
        <p:spPr>
          <a:xfrm>
            <a:off x="6127460" y="2327910"/>
            <a:ext cx="2405353" cy="2081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881063" y="779463"/>
            <a:ext cx="73977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你从哪里知道作者是从这三个方面来写的？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98838" y="2233613"/>
            <a:ext cx="2363787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3397250" y="2998788"/>
            <a:ext cx="2365375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承上启下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3654425" y="-79375"/>
            <a:ext cx="18351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1"/>
          <p:cNvSpPr txBox="1"/>
          <p:nvPr/>
        </p:nvSpPr>
        <p:spPr>
          <a:xfrm>
            <a:off x="873125" y="1003300"/>
            <a:ext cx="739775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谁能用一个词语说说白鹅给你留下的总的印象？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9738" y="2927350"/>
            <a:ext cx="134778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高傲</a:t>
            </a:r>
            <a:endParaRPr lang="zh-CN" altLang="en-US" sz="4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5"/>
          <p:cNvSpPr txBox="1"/>
          <p:nvPr/>
        </p:nvSpPr>
        <p:spPr>
          <a:xfrm>
            <a:off x="231775" y="247650"/>
            <a:ext cx="203835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C8C7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600" b="1" dirty="0">
              <a:solidFill>
                <a:srgbClr val="0C8C7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14158" y="2238860"/>
            <a:ext cx="3818655" cy="2538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974725" y="896938"/>
            <a:ext cx="7205663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快速浏览课文，找一找，课文中还有哪些词语与“高傲”的意思相近？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8300" y="2725738"/>
            <a:ext cx="5264150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傲慢、傲然、架子十足。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1143000" y="762000"/>
            <a:ext cx="7062788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丰子恺是从哪几个方面来写白鹅的“高傲”的？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0975" y="2474913"/>
            <a:ext cx="68453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鹅的高傲，更表现在它的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叫声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步态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吃相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5"/>
          <p:cNvSpPr txBox="1"/>
          <p:nvPr/>
        </p:nvSpPr>
        <p:spPr>
          <a:xfrm>
            <a:off x="3548063" y="-111125"/>
            <a:ext cx="203835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解读课文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文本框 1"/>
          <p:cNvSpPr txBox="1"/>
          <p:nvPr/>
        </p:nvSpPr>
        <p:spPr>
          <a:xfrm>
            <a:off x="539750" y="1390650"/>
            <a:ext cx="8056563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17880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鹅的叫声，音调严肃郑重，似厉声呵斥。它的旧主人告诉我：养鹅等于养狗，它也能看守门户。后来我看到果然如此：凡有生客进来，鹅必然厉声叫嚣；甚至篱笆外有人走路，它也要引吭大叫，不亚于狗的狂吠。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3925888" y="700088"/>
            <a:ext cx="1284288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叫声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473075" y="376238"/>
            <a:ext cx="83121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朗读第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自然段，边读边思考：白鹅的叫声有什么特点？你是从哪些词语感受到的？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8525" y="1825625"/>
            <a:ext cx="782637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严肃郑重、厉声呵斥、厉声叫嚣、引吭大叫。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 rotWithShape="1">
          <a:blip r:embed="rId1" cstate="print"/>
          <a:srcRect l="14052" t="10159" r="18690"/>
          <a:stretch>
            <a:fillRect/>
          </a:stretch>
        </p:blipFill>
        <p:spPr>
          <a:xfrm>
            <a:off x="3427265" y="2587964"/>
            <a:ext cx="2405353" cy="2081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1916113" y="1239838"/>
            <a:ext cx="6640513" cy="1454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你从这些词语中感受到了什么？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白鹅声音响亮，好像在教训人。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360488"/>
            <a:ext cx="9144000" cy="3425825"/>
          </a:xfrm>
          <a:prstGeom prst="rect">
            <a:avLst/>
          </a:prstGeom>
          <a:solidFill>
            <a:schemeClr val="accent3">
              <a:lumMod val="40000"/>
              <a:lumOff val="60000"/>
              <a:alpha val="85000"/>
            </a:scheme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9220" name="组合 3"/>
          <p:cNvGrpSpPr/>
          <p:nvPr/>
        </p:nvGrpSpPr>
        <p:grpSpPr>
          <a:xfrm>
            <a:off x="3289300" y="-563562"/>
            <a:ext cx="2565400" cy="1924050"/>
            <a:chOff x="1996281" y="1365438"/>
            <a:chExt cx="2566167" cy="1921990"/>
          </a:xfrm>
        </p:grpSpPr>
        <p:pic>
          <p:nvPicPr>
            <p:cNvPr id="922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6281" y="1365438"/>
              <a:ext cx="2566167" cy="19219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4" name="文本框 1"/>
            <p:cNvSpPr txBox="1"/>
            <p:nvPr/>
          </p:nvSpPr>
          <p:spPr>
            <a:xfrm>
              <a:off x="2447925" y="2286360"/>
              <a:ext cx="1836481" cy="646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2005013" y="1455738"/>
            <a:ext cx="5133975" cy="3043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600" normalizeH="0" baseline="0" noProof="0" dirty="0">
                <a:ln>
                  <a:noFill/>
                </a:ln>
                <a:solidFill>
                  <a:srgbClr val="9E3A3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咏 鹅</a:t>
            </a:r>
            <a:endParaRPr kumimoji="0" lang="zh-CN" altLang="en-US" sz="3600" b="1" i="0" u="none" strike="noStrike" kern="1200" cap="none" spc="600" normalizeH="0" baseline="0" noProof="0" dirty="0">
              <a:ln>
                <a:noFill/>
              </a:ln>
              <a:solidFill>
                <a:srgbClr val="9E3A38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9E3A3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鹅鹅鹅，</a:t>
            </a:r>
            <a:endParaRPr kumimoji="0" lang="en-US" altLang="zh-CN" sz="3200" b="1" i="0" u="none" strike="noStrike" kern="1200" cap="none" spc="600" normalizeH="0" baseline="0" noProof="0" dirty="0">
              <a:ln>
                <a:noFill/>
              </a:ln>
              <a:solidFill>
                <a:srgbClr val="9E3A38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9E3A3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曲项向天歌。</a:t>
            </a:r>
            <a:endParaRPr kumimoji="0" lang="en-US" altLang="zh-CN" sz="3200" b="1" i="0" u="none" strike="noStrike" kern="1200" cap="none" spc="600" normalizeH="0" baseline="0" noProof="0" dirty="0">
              <a:ln>
                <a:noFill/>
              </a:ln>
              <a:solidFill>
                <a:srgbClr val="9E3A38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9E3A3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白毛浮绿水，</a:t>
            </a:r>
            <a:endParaRPr kumimoji="0" lang="en-US" altLang="zh-CN" sz="3200" b="1" i="0" u="none" strike="noStrike" kern="1200" cap="none" spc="600" normalizeH="0" baseline="0" noProof="0" dirty="0">
              <a:ln>
                <a:noFill/>
              </a:ln>
              <a:solidFill>
                <a:srgbClr val="9E3A38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9E3A3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红掌拨清波。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rgbClr val="9E3A38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咏鹅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49988" y="474663"/>
            <a:ext cx="909637" cy="91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00050" y="368300"/>
            <a:ext cx="8451850" cy="414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我是“鹅语”小翻译：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鹅的叫声，音调（         ），似（      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）。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0C8C7D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凡有生客进来，鹅必然（         ），好像在说：</a:t>
            </a:r>
            <a:r>
              <a:rPr kumimoji="0" lang="en-US" altLang="zh-CN" sz="3200" b="1" i="0" u="none" strike="noStrike" kern="1200" cap="none" spc="-150" normalizeH="0" baseline="0" noProof="0" dirty="0">
                <a:ln>
                  <a:noFill/>
                </a:ln>
                <a:solidFill>
                  <a:srgbClr val="0C8C7D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C8C7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甚至篱笆外有人走路，它也要（        ），好像在说：</a:t>
            </a:r>
            <a:r>
              <a:rPr kumimoji="0" lang="en-US" altLang="zh-CN" sz="32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4988" y="893763"/>
            <a:ext cx="175577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严肃郑重</a:t>
            </a:r>
            <a:endParaRPr kumimoji="0" lang="zh-CN" altLang="en-US" sz="3200" b="1" kern="1200" cap="none" spc="0" normalizeH="0" baseline="0" noProof="0" dirty="0">
              <a:solidFill>
                <a:srgbClr val="E46925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2438" y="1509713"/>
            <a:ext cx="96996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呵斥</a:t>
            </a:r>
            <a:endParaRPr kumimoji="0" lang="zh-CN" altLang="en-US" sz="3200" b="1" kern="1200" cap="none" spc="0" normalizeH="0" baseline="0" noProof="0" dirty="0">
              <a:solidFill>
                <a:srgbClr val="E46925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8463" y="2139950"/>
            <a:ext cx="175577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厉声叫嚣</a:t>
            </a:r>
            <a:endParaRPr kumimoji="0" lang="zh-CN" altLang="en-US" sz="3200" b="1" kern="1200" cap="none" spc="0" normalizeH="0" baseline="0" noProof="0" dirty="0">
              <a:solidFill>
                <a:srgbClr val="E46925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0025" y="3276600"/>
            <a:ext cx="1755775" cy="603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引吭大叫</a:t>
            </a:r>
            <a:endParaRPr kumimoji="0" lang="zh-CN" altLang="en-US" sz="3200" b="1" kern="1200" cap="none" spc="0" normalizeH="0" baseline="0" noProof="0" dirty="0">
              <a:solidFill>
                <a:srgbClr val="E46925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97763" y="968375"/>
            <a:ext cx="96996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厉声</a:t>
            </a:r>
            <a:endParaRPr kumimoji="0" lang="zh-CN" altLang="en-US" sz="3200" b="1" kern="1200" cap="none" spc="0" normalizeH="0" baseline="0" noProof="0" dirty="0">
              <a:solidFill>
                <a:srgbClr val="E46925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708025" y="354013"/>
            <a:ext cx="7924800" cy="4151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练习说话。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见到生客，白鹅会大声训斥说：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你是谁？为什么不通报一声就进来？没礼貌的家伙！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当篱笆外有人走路时，白鹅引吭大叫，一定是在说：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谁在外面走动？最好离这儿远点！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6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5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5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5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739775" y="969963"/>
            <a:ext cx="7924800" cy="3203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鹅的叫声不亚于狗的狂吠，你觉得鹅还有哪些方面不亚于狗？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鹅的忠心、责任心。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齐读第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自然段，读出作者对白鹅的喜爱之情。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4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4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4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611188" y="1017588"/>
            <a:ext cx="8056562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17880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鹅的步态，更是傲慢了。大体上与鸭相似，但鸭的步调急速，有局促不安之相；鹅的步调从容，大模大样的，颇像京剧里的净角出场。它常傲然地站着，看见人走来也毫不相让；有时非但不让，竟伸过颈子来咬你一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997325" y="285750"/>
            <a:ext cx="1284288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步态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净角出场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897188" y="1443038"/>
            <a:ext cx="3409950" cy="255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2">
            <a:hlinkClick r:id="rId4" action="ppaction://hlinkfile"/>
          </p:cNvPr>
          <p:cNvSpPr txBox="1"/>
          <p:nvPr/>
        </p:nvSpPr>
        <p:spPr>
          <a:xfrm>
            <a:off x="2655888" y="639763"/>
            <a:ext cx="389255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u="sng" dirty="0">
                <a:latin typeface="宋体" panose="02010600030101010101" pitchFamily="2" charset="-122"/>
              </a:rPr>
              <a:t>视频欣赏：净角出场</a:t>
            </a:r>
            <a:endParaRPr lang="zh-CN" altLang="en-US" sz="3200" b="1" u="sng" dirty="0">
              <a:latin typeface="宋体" panose="02010600030101010101" pitchFamily="2" charset="-122"/>
            </a:endParaRPr>
          </a:p>
        </p:txBody>
      </p:sp>
      <p:pic>
        <p:nvPicPr>
          <p:cNvPr id="5" name="图片 4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3971548" y="2091313"/>
            <a:ext cx="1261864" cy="12618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39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 numSld="1">
                <p:cTn id="1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46125" y="700088"/>
            <a:ext cx="7924800" cy="2932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表演朗读，在表演中理解下列词语。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486025" marR="0" lvl="0" indent="-203708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局促不安：形容举止受约束，不自然、不安静的样子。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4958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从容：不慌不忙；镇静。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1188" y="2189163"/>
            <a:ext cx="8064500" cy="237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思考：把鹅和鸭的步调进行比较，这样写有什么好处？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生动形象地了解了白鹅步调从容的特点，使我们进一步感受到了它的高傲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5" name="文本框 2"/>
          <p:cNvSpPr txBox="1"/>
          <p:nvPr/>
        </p:nvSpPr>
        <p:spPr>
          <a:xfrm>
            <a:off x="611188" y="495300"/>
            <a:ext cx="8170862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但鸭的步调急速，有局促不安之相；鹅的步调从容，大模大样的，颇像京剧里的净角出场。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5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25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771525" y="887413"/>
            <a:ext cx="7342188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自由读第</a:t>
            </a:r>
            <a:r>
              <a:rPr lang="en-US" altLang="zh-CN" sz="3200" b="1" dirty="0">
                <a:latin typeface="宋体" panose="02010600030101010101" pitchFamily="2" charset="-122"/>
              </a:rPr>
              <a:t>5—7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自然段，找一找：作者用哪些词语来形容鹅吃饭时所表现出的傲慢？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1525" y="2562225"/>
            <a:ext cx="79216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三眼一板　一丝不苟　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C8C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从容不迫  大踏步</a:t>
            </a:r>
            <a:endParaRPr lang="en-US" altLang="zh-CN" sz="3200" b="1" dirty="0">
              <a:solidFill>
                <a:srgbClr val="0C8C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厉声叫骂　昂首大叫　架子十足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086225" y="209550"/>
            <a:ext cx="1284288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吃相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739775" y="781050"/>
            <a:ext cx="779303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根据课文内容，选择恰当的词语填空。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9775" y="1460500"/>
            <a:ext cx="75342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白鹅的食料并不奢侈，但它的吃法，（         ），（         ）。倘若水盆放在远处，它一定（         ）地（       ）去饮水、吃草和泥。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7125" y="2000250"/>
            <a:ext cx="2036763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三眼一板</a:t>
            </a:r>
            <a:endParaRPr lang="zh-CN" altLang="en-US" sz="3600" b="1" dirty="0">
              <a:solidFill>
                <a:srgbClr val="E46925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98938" y="1979613"/>
            <a:ext cx="2038350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一丝不苟</a:t>
            </a:r>
            <a:endParaRPr lang="zh-CN" altLang="en-US" sz="3600" b="1" dirty="0">
              <a:solidFill>
                <a:srgbClr val="E46925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8113" y="2574925"/>
            <a:ext cx="2036762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从容不迫</a:t>
            </a:r>
            <a:endParaRPr lang="zh-CN" altLang="en-US" sz="3600" b="1" dirty="0">
              <a:solidFill>
                <a:srgbClr val="E46925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7125" y="3168650"/>
            <a:ext cx="1574800" cy="669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大踏步</a:t>
            </a:r>
            <a:endParaRPr lang="zh-CN" altLang="en-US" sz="3600" b="1" dirty="0">
              <a:solidFill>
                <a:srgbClr val="E46925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7388" y="960438"/>
            <a:ext cx="7921625" cy="237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当鹅老爷发现有狗偷吃它的饭时，它便（         ）。当鹅老爷发现饭罐空空如也时，它便（         ）。鹅吃饭时，</a:t>
            </a: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非有一个人侍候不可，真是（          ）。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16063" y="1450975"/>
            <a:ext cx="203835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厉声叫骂</a:t>
            </a:r>
            <a:endParaRPr lang="zh-CN" altLang="en-US" sz="3600" b="1" dirty="0">
              <a:solidFill>
                <a:srgbClr val="E46925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4413" y="2054225"/>
            <a:ext cx="2036762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昂首大叫</a:t>
            </a:r>
            <a:endParaRPr lang="zh-CN" altLang="en-US" sz="3600" dirty="0">
              <a:solidFill>
                <a:srgbClr val="E46925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2788" y="2643188"/>
            <a:ext cx="2036762" cy="669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469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架子十足</a:t>
            </a:r>
            <a:endParaRPr lang="zh-CN" altLang="en-US" sz="3600" b="1" dirty="0">
              <a:solidFill>
                <a:srgbClr val="E46925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1622425" y="1879600"/>
            <a:ext cx="720725" cy="720725"/>
          </a:xfrm>
          <a:prstGeom prst="ellipse">
            <a:avLst/>
          </a:prstGeom>
          <a:solidFill>
            <a:srgbClr val="8EC21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1570038" y="1822450"/>
            <a:ext cx="241617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白鹅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4"/>
          <p:cNvPicPr>
            <a:picLocks noChangeAspect="1"/>
          </p:cNvPicPr>
          <p:nvPr/>
        </p:nvPicPr>
        <p:blipFill>
          <a:blip r:embed="rId1"/>
          <a:srcRect l="35225"/>
          <a:stretch>
            <a:fillRect/>
          </a:stretch>
        </p:blipFill>
        <p:spPr>
          <a:xfrm>
            <a:off x="280988" y="139700"/>
            <a:ext cx="2325687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739775" y="544513"/>
            <a:ext cx="7793038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思考：把鹅称作“鹅老爷”，你从中体会到了什么？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9775" y="1739900"/>
            <a:ext cx="75342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“鹅老爷”这个称呼太形象了，白鹅的确像个老爷。它吃饭时必须有人侍候，摆老爷架子；当饭被狗吃净了，它昂首大叫，耍老爷脾气。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611188" y="514350"/>
            <a:ext cx="779303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再读读课文，还有哪些地方让你感受到了白鹅吃饭时的“三眼一板”？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1709738"/>
            <a:ext cx="75342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它一丝不苟的吃法让人觉得好笑，真是“三眼一板”。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 rotWithShape="1">
          <a:blip r:embed="rId1" cstate="print"/>
          <a:srcRect l="14728" r="14178" b="7896"/>
          <a:stretch>
            <a:fillRect/>
          </a:stretch>
        </p:blipFill>
        <p:spPr>
          <a:xfrm>
            <a:off x="4782025" y="2432050"/>
            <a:ext cx="2405353" cy="2081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774700" y="866775"/>
            <a:ext cx="75946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一日三餐的食物是固定的，“它需要三样东西下饭：一样是水，一样是泥，一样是草”；“先吃一口冷饭，再喝一口水，然后再到别处去吃一口泥和草”，它吃东西的顺序是不变的。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641350" y="574675"/>
            <a:ext cx="7891463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想象鹅、狗争食的画面。以下四个画面，请你们任选一个情景配上插图，也可以配上合适的题目。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963" y="2457450"/>
            <a:ext cx="210343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鹅去狗来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3350" y="2457450"/>
            <a:ext cx="210343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C8C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鹅来狗去</a:t>
            </a:r>
            <a:endParaRPr lang="zh-CN" altLang="en-US" sz="3600" b="1" dirty="0">
              <a:solidFill>
                <a:srgbClr val="0C8C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2963" y="3549650"/>
            <a:ext cx="2103437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C8C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鹅去狗来</a:t>
            </a:r>
            <a:endParaRPr lang="zh-CN" altLang="en-US" sz="3600" b="1" dirty="0">
              <a:solidFill>
                <a:srgbClr val="0C8C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13350" y="3546475"/>
            <a:ext cx="210343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鹅来狗去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箭头: 右 8"/>
          <p:cNvSpPr/>
          <p:nvPr/>
        </p:nvSpPr>
        <p:spPr>
          <a:xfrm flipV="1">
            <a:off x="4210050" y="2690813"/>
            <a:ext cx="1009650" cy="349250"/>
          </a:xfrm>
          <a:prstGeom prst="rightArrow">
            <a:avLst>
              <a:gd name="adj1" fmla="val 50000"/>
              <a:gd name="adj2" fmla="val 8878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4000">
                <a:srgbClr val="ED4D4D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71628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箭头: 右 9"/>
          <p:cNvSpPr/>
          <p:nvPr/>
        </p:nvSpPr>
        <p:spPr>
          <a:xfrm flipV="1">
            <a:off x="4210050" y="3706813"/>
            <a:ext cx="1009650" cy="349250"/>
          </a:xfrm>
          <a:prstGeom prst="rightArrow">
            <a:avLst>
              <a:gd name="adj1" fmla="val 50000"/>
              <a:gd name="adj2" fmla="val 8878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4000">
                <a:srgbClr val="ED4D4D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71628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箭头: 右 10"/>
          <p:cNvSpPr/>
          <p:nvPr/>
        </p:nvSpPr>
        <p:spPr>
          <a:xfrm rot="9355323" flipV="1">
            <a:off x="4013200" y="3184525"/>
            <a:ext cx="1354138" cy="349250"/>
          </a:xfrm>
          <a:prstGeom prst="rightArrow">
            <a:avLst>
              <a:gd name="adj1" fmla="val 50000"/>
              <a:gd name="adj2" fmla="val 8878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4000">
                <a:srgbClr val="ED4D4D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71628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4913" y="1770063"/>
            <a:ext cx="1181100" cy="154305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3436938"/>
            <a:ext cx="1358900" cy="102076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763588" y="1409700"/>
            <a:ext cx="7793037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在鹅狗争食的过程中，我们的鹅老爷还在一而再，再而三地重复着这种吃法，这就叫“三眼一板，一丝不苟”。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742950" y="957263"/>
            <a:ext cx="76581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阅读提示：同样是写白鹅，俄国作家叶诺索夫笔下的白公鹅和课文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白鹅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相比，有什么共同点？体会两篇文章表达上的相似之处。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3011" name="文本框 5"/>
          <p:cNvSpPr txBox="1"/>
          <p:nvPr/>
        </p:nvSpPr>
        <p:spPr>
          <a:xfrm>
            <a:off x="3552825" y="-100012"/>
            <a:ext cx="2038350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迁移延伸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188" y="3779838"/>
            <a:ext cx="7921625" cy="60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两只鹅的特点都是高傲、架子十足。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" y="3598863"/>
            <a:ext cx="1036638" cy="13525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703263" y="592138"/>
            <a:ext cx="79216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篇文章都是先从总体上介绍鹅的特点，再进行具体的描写；都运用了拟人的修辞手法，赋予了鹅人的情感，既使鹅的形象变得可亲、鲜活，也使人读起来感到非常亲切；都善于用反语来表达对鹅的喜爱之情；描写的语言都十分风趣幽默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AutoShape 2"/>
          <p:cNvSpPr/>
          <p:nvPr/>
        </p:nvSpPr>
        <p:spPr>
          <a:xfrm>
            <a:off x="1236663" y="1400175"/>
            <a:ext cx="317500" cy="2505075"/>
          </a:xfrm>
          <a:prstGeom prst="leftBrace">
            <a:avLst>
              <a:gd name="adj1" fmla="val 62900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3" name="AutoShape 4"/>
          <p:cNvSpPr/>
          <p:nvPr/>
        </p:nvSpPr>
        <p:spPr>
          <a:xfrm rot="10800000">
            <a:off x="6924675" y="1400175"/>
            <a:ext cx="296863" cy="2505075"/>
          </a:xfrm>
          <a:prstGeom prst="leftBrace">
            <a:avLst>
              <a:gd name="adj1" fmla="val 51763"/>
              <a:gd name="adj2" fmla="val 49384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45060" name="文本框 1"/>
          <p:cNvSpPr txBox="1"/>
          <p:nvPr/>
        </p:nvSpPr>
        <p:spPr>
          <a:xfrm>
            <a:off x="452438" y="1530350"/>
            <a:ext cx="750887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白鹅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7342188" y="1530350"/>
            <a:ext cx="1190625" cy="2243138"/>
          </a:xfrm>
          <a:prstGeom prst="roundRect">
            <a:avLst>
              <a:gd name="adj" fmla="val 7181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216000" t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举止高傲</a:t>
            </a:r>
            <a:endParaRPr kumimoji="0" lang="en-US" altLang="zh-CN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个性鲜明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95413" y="1400175"/>
            <a:ext cx="5408612" cy="57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总说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高傲的动物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95413" y="2713038"/>
            <a:ext cx="105410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分说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32050" y="2224088"/>
            <a:ext cx="5070475" cy="1681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叫声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严肃郑重 厉声呵斥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步态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步调从容 大模大样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吃相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三板一眼 一丝不苟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"/>
          <p:cNvSpPr/>
          <p:nvPr/>
        </p:nvSpPr>
        <p:spPr>
          <a:xfrm>
            <a:off x="2309813" y="2324100"/>
            <a:ext cx="192087" cy="1581150"/>
          </a:xfrm>
          <a:prstGeom prst="leftBrace">
            <a:avLst>
              <a:gd name="adj1" fmla="val 62040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45066" name="文本框 1"/>
          <p:cNvSpPr txBox="1"/>
          <p:nvPr/>
        </p:nvSpPr>
        <p:spPr>
          <a:xfrm>
            <a:off x="3559175" y="-136525"/>
            <a:ext cx="211772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8" grpId="0"/>
      <p:bldP spid="9" grpId="0"/>
      <p:bldP spid="11" grpId="0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/>
        </p:nvSpPr>
        <p:spPr>
          <a:xfrm>
            <a:off x="352425" y="604838"/>
            <a:ext cx="8658225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丰子恺（</a:t>
            </a: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1898—1975</a:t>
            </a: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），曾用名丰润、丰仁，号子恺，浙江桐乡人。中国画家、文学家、美术和音乐教育家。他一生涉猎文学、绘画、音乐、翻译、书法等多个艺术领域，都取得了杰出的成就。主要作品有散文集</a:t>
            </a: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缘缘堂随笔</a:t>
            </a: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缘缘堂再笔</a:t>
            </a: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等，画集</a:t>
            </a: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丰子恺漫画</a:t>
            </a: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等。</a:t>
            </a:r>
            <a:endParaRPr kumimoji="0" lang="zh-CN" altLang="en-US" sz="32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306388" y="1624013"/>
            <a:ext cx="8531225" cy="2781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嚣  吠  吭  促  颇  奢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侈  苟  侍  窥  伺  供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3584575" y="1579563"/>
            <a:ext cx="323850" cy="22860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16" idx="1"/>
          </p:cNvCxnSpPr>
          <p:nvPr/>
        </p:nvCxnSpPr>
        <p:spPr>
          <a:xfrm flipH="1" flipV="1">
            <a:off x="4259263" y="1439863"/>
            <a:ext cx="2946400" cy="202882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H="1" flipV="1">
            <a:off x="6138863" y="1439863"/>
            <a:ext cx="1098550" cy="54768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stCxn id="10" idx="3"/>
          </p:cNvCxnSpPr>
          <p:nvPr/>
        </p:nvCxnSpPr>
        <p:spPr>
          <a:xfrm flipV="1">
            <a:off x="1906588" y="1624013"/>
            <a:ext cx="3033713" cy="184467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17" idx="3"/>
          </p:cNvCxnSpPr>
          <p:nvPr/>
        </p:nvCxnSpPr>
        <p:spPr>
          <a:xfrm flipV="1">
            <a:off x="4357688" y="1579563"/>
            <a:ext cx="735013" cy="188912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>
            <a:stCxn id="15" idx="3"/>
          </p:cNvCxnSpPr>
          <p:nvPr/>
        </p:nvCxnSpPr>
        <p:spPr>
          <a:xfrm flipV="1">
            <a:off x="5416550" y="1319213"/>
            <a:ext cx="1062038" cy="66833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 flipV="1">
            <a:off x="6696075" y="1608138"/>
            <a:ext cx="509588" cy="1858963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511550" y="1684338"/>
            <a:ext cx="935038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F262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hánɡ</a:t>
            </a:r>
            <a:endParaRPr kumimoji="0" lang="zh-CN" altLang="en-US" sz="3200" b="1" kern="1200" cap="none" spc="-150" normalizeH="0" baseline="0" noProof="0" dirty="0">
              <a:solidFill>
                <a:srgbClr val="F262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7275" y="1684338"/>
            <a:ext cx="935038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xiāo</a:t>
            </a:r>
            <a:endParaRPr kumimoji="0" lang="zh-CN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8075" y="1684338"/>
            <a:ext cx="74612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fèi</a:t>
            </a:r>
            <a:endParaRPr kumimoji="0" lang="zh-CN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8538" y="3165475"/>
            <a:ext cx="74771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kuī</a:t>
            </a:r>
            <a:endParaRPr kumimoji="0" lang="zh-CN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8875" y="3165475"/>
            <a:ext cx="74771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chǐ</a:t>
            </a:r>
            <a:endParaRPr kumimoji="0" lang="zh-CN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74900" y="3165475"/>
            <a:ext cx="746125" cy="604838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F26200"/>
                </a:solidFill>
                <a:latin typeface="宋体" panose="02010600030101010101" pitchFamily="2" charset="-122"/>
              </a:rPr>
              <a:t>ɡǒu</a:t>
            </a:r>
            <a:endParaRPr lang="zh-CN" altLang="zh-CN" sz="3200" b="1" dirty="0">
              <a:solidFill>
                <a:srgbClr val="F262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38863" y="3165475"/>
            <a:ext cx="558800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sì</a:t>
            </a:r>
            <a:endParaRPr kumimoji="0" lang="zh-CN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39000" y="1684338"/>
            <a:ext cx="74771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shē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38863" y="1684338"/>
            <a:ext cx="558800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pō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57750" y="1684338"/>
            <a:ext cx="558800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cù</a:t>
            </a:r>
            <a:endParaRPr kumimoji="0" lang="zh-CN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05663" y="3165475"/>
            <a:ext cx="935038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ɡōnɡ</a:t>
            </a:r>
            <a:endParaRPr kumimoji="0" lang="zh-CN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09975" y="3165475"/>
            <a:ext cx="74771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spc="-150">
                <a:solidFill>
                  <a:srgbClr val="F26200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shì</a:t>
            </a:r>
            <a:endParaRPr kumimoji="0" lang="zh-CN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10" name="文本框 5"/>
          <p:cNvSpPr txBox="1"/>
          <p:nvPr/>
        </p:nvSpPr>
        <p:spPr>
          <a:xfrm>
            <a:off x="3552825" y="-103187"/>
            <a:ext cx="2036763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11" name="文本框 1"/>
          <p:cNvSpPr txBox="1"/>
          <p:nvPr/>
        </p:nvSpPr>
        <p:spPr>
          <a:xfrm>
            <a:off x="2854325" y="1019175"/>
            <a:ext cx="5132388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后鼻音   翘舌音   平舌音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817563" y="646113"/>
            <a:ext cx="2293937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多音字。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62488" y="1492250"/>
            <a:ext cx="3008312" cy="1965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守）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见）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2652713" y="1949450"/>
            <a:ext cx="750887" cy="949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 bwMode="auto">
          <a:xfrm>
            <a:off x="3463925" y="1741488"/>
            <a:ext cx="309563" cy="1601788"/>
          </a:xfrm>
          <a:prstGeom prst="leftBrace">
            <a:avLst>
              <a:gd name="adj1" fmla="val 40151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790950" y="1441450"/>
            <a:ext cx="1036638" cy="1965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kān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262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kàn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3406775"/>
            <a:ext cx="1036638" cy="13525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3"/>
          <p:cNvGrpSpPr/>
          <p:nvPr/>
        </p:nvGrpSpPr>
        <p:grpSpPr>
          <a:xfrm>
            <a:off x="2033588" y="1152525"/>
            <a:ext cx="836612" cy="909638"/>
            <a:chOff x="1715715" y="1432892"/>
            <a:chExt cx="836613" cy="909638"/>
          </a:xfrm>
        </p:grpSpPr>
        <p:grpSp>
          <p:nvGrpSpPr>
            <p:cNvPr id="14423" name="组合 7"/>
            <p:cNvGrpSpPr/>
            <p:nvPr/>
          </p:nvGrpSpPr>
          <p:grpSpPr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442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42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42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424" name="文本框 64"/>
            <p:cNvSpPr txBox="1"/>
            <p:nvPr/>
          </p:nvSpPr>
          <p:spPr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促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39" name="组合 3"/>
          <p:cNvGrpSpPr/>
          <p:nvPr/>
        </p:nvGrpSpPr>
        <p:grpSpPr>
          <a:xfrm>
            <a:off x="3092450" y="1152525"/>
            <a:ext cx="836613" cy="909638"/>
            <a:chOff x="1715716" y="1432892"/>
            <a:chExt cx="837286" cy="910311"/>
          </a:xfrm>
        </p:grpSpPr>
        <p:grpSp>
          <p:nvGrpSpPr>
            <p:cNvPr id="14418" name="组合 7"/>
            <p:cNvGrpSpPr/>
            <p:nvPr/>
          </p:nvGrpSpPr>
          <p:grpSpPr>
            <a:xfrm>
              <a:off x="1715716" y="1491630"/>
              <a:ext cx="837286" cy="851573"/>
              <a:chOff x="2437" y="2032"/>
              <a:chExt cx="1245" cy="1265"/>
            </a:xfrm>
          </p:grpSpPr>
          <p:sp>
            <p:nvSpPr>
              <p:cNvPr id="1442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42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42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419" name="文本框 64"/>
            <p:cNvSpPr txBox="1"/>
            <p:nvPr/>
          </p:nvSpPr>
          <p:spPr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颇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0" name="组合 3"/>
          <p:cNvGrpSpPr/>
          <p:nvPr/>
        </p:nvGrpSpPr>
        <p:grpSpPr>
          <a:xfrm>
            <a:off x="4152900" y="1152525"/>
            <a:ext cx="836613" cy="909638"/>
            <a:chOff x="1715716" y="1432892"/>
            <a:chExt cx="837286" cy="910311"/>
          </a:xfrm>
        </p:grpSpPr>
        <p:grpSp>
          <p:nvGrpSpPr>
            <p:cNvPr id="14413" name="组合 7"/>
            <p:cNvGrpSpPr/>
            <p:nvPr/>
          </p:nvGrpSpPr>
          <p:grpSpPr>
            <a:xfrm>
              <a:off x="1715716" y="1491630"/>
              <a:ext cx="837286" cy="851573"/>
              <a:chOff x="2437" y="2032"/>
              <a:chExt cx="1245" cy="1265"/>
            </a:xfrm>
          </p:grpSpPr>
          <p:sp>
            <p:nvSpPr>
              <p:cNvPr id="1441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41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41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414" name="文本框 64"/>
            <p:cNvSpPr txBox="1"/>
            <p:nvPr/>
          </p:nvSpPr>
          <p:spPr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剧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1" name="组合 3"/>
          <p:cNvGrpSpPr/>
          <p:nvPr/>
        </p:nvGrpSpPr>
        <p:grpSpPr>
          <a:xfrm>
            <a:off x="5211763" y="1152525"/>
            <a:ext cx="836612" cy="909638"/>
            <a:chOff x="1715716" y="1432892"/>
            <a:chExt cx="837286" cy="910311"/>
          </a:xfrm>
        </p:grpSpPr>
        <p:grpSp>
          <p:nvGrpSpPr>
            <p:cNvPr id="14408" name="组合 7"/>
            <p:cNvGrpSpPr/>
            <p:nvPr/>
          </p:nvGrpSpPr>
          <p:grpSpPr>
            <a:xfrm>
              <a:off x="1715716" y="1491630"/>
              <a:ext cx="837286" cy="851573"/>
              <a:chOff x="2437" y="2032"/>
              <a:chExt cx="1245" cy="1265"/>
            </a:xfrm>
          </p:grpSpPr>
          <p:sp>
            <p:nvSpPr>
              <p:cNvPr id="1441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41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41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409" name="文本框 64"/>
            <p:cNvSpPr txBox="1"/>
            <p:nvPr/>
          </p:nvSpPr>
          <p:spPr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苟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2" name="组合 3"/>
          <p:cNvGrpSpPr/>
          <p:nvPr/>
        </p:nvGrpSpPr>
        <p:grpSpPr>
          <a:xfrm>
            <a:off x="6270625" y="1152525"/>
            <a:ext cx="836613" cy="909638"/>
            <a:chOff x="1715716" y="1432892"/>
            <a:chExt cx="837286" cy="910311"/>
          </a:xfrm>
        </p:grpSpPr>
        <p:grpSp>
          <p:nvGrpSpPr>
            <p:cNvPr id="14403" name="组合 7"/>
            <p:cNvGrpSpPr/>
            <p:nvPr/>
          </p:nvGrpSpPr>
          <p:grpSpPr>
            <a:xfrm>
              <a:off x="1715716" y="1491630"/>
              <a:ext cx="837286" cy="851573"/>
              <a:chOff x="2437" y="2032"/>
              <a:chExt cx="1245" cy="1265"/>
            </a:xfrm>
          </p:grpSpPr>
          <p:sp>
            <p:nvSpPr>
              <p:cNvPr id="1440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40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40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404" name="文本框 64"/>
            <p:cNvSpPr txBox="1"/>
            <p:nvPr/>
          </p:nvSpPr>
          <p:spPr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譬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3" name="组合 3"/>
          <p:cNvGrpSpPr/>
          <p:nvPr/>
        </p:nvGrpSpPr>
        <p:grpSpPr>
          <a:xfrm>
            <a:off x="7329488" y="1152525"/>
            <a:ext cx="836612" cy="909638"/>
            <a:chOff x="1715716" y="1432892"/>
            <a:chExt cx="837286" cy="910311"/>
          </a:xfrm>
        </p:grpSpPr>
        <p:grpSp>
          <p:nvGrpSpPr>
            <p:cNvPr id="14398" name="组合 7"/>
            <p:cNvGrpSpPr/>
            <p:nvPr/>
          </p:nvGrpSpPr>
          <p:grpSpPr>
            <a:xfrm>
              <a:off x="1715716" y="1491630"/>
              <a:ext cx="837286" cy="851573"/>
              <a:chOff x="2437" y="2032"/>
              <a:chExt cx="1245" cy="1265"/>
            </a:xfrm>
          </p:grpSpPr>
          <p:sp>
            <p:nvSpPr>
              <p:cNvPr id="1440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40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40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99" name="文本框 64"/>
            <p:cNvSpPr txBox="1"/>
            <p:nvPr/>
          </p:nvSpPr>
          <p:spPr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侍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4" name="组合 3"/>
          <p:cNvGrpSpPr/>
          <p:nvPr/>
        </p:nvGrpSpPr>
        <p:grpSpPr>
          <a:xfrm>
            <a:off x="1536700" y="2601913"/>
            <a:ext cx="836613" cy="909637"/>
            <a:chOff x="1715715" y="1432892"/>
            <a:chExt cx="836613" cy="909638"/>
          </a:xfrm>
        </p:grpSpPr>
        <p:grpSp>
          <p:nvGrpSpPr>
            <p:cNvPr id="14393" name="组合 7"/>
            <p:cNvGrpSpPr/>
            <p:nvPr/>
          </p:nvGrpSpPr>
          <p:grpSpPr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439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9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9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94" name="文本框 64"/>
            <p:cNvSpPr txBox="1"/>
            <p:nvPr/>
          </p:nvSpPr>
          <p:spPr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附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5" name="组合 3"/>
          <p:cNvGrpSpPr/>
          <p:nvPr/>
        </p:nvGrpSpPr>
        <p:grpSpPr>
          <a:xfrm>
            <a:off x="2595563" y="2601913"/>
            <a:ext cx="836612" cy="909637"/>
            <a:chOff x="1715715" y="1432892"/>
            <a:chExt cx="836613" cy="909638"/>
          </a:xfrm>
        </p:grpSpPr>
        <p:grpSp>
          <p:nvGrpSpPr>
            <p:cNvPr id="14388" name="组合 7"/>
            <p:cNvGrpSpPr/>
            <p:nvPr/>
          </p:nvGrpSpPr>
          <p:grpSpPr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439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9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9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89" name="文本框 64"/>
            <p:cNvSpPr txBox="1"/>
            <p:nvPr/>
          </p:nvSpPr>
          <p:spPr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脾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6" name="组合 3"/>
          <p:cNvGrpSpPr/>
          <p:nvPr/>
        </p:nvGrpSpPr>
        <p:grpSpPr>
          <a:xfrm>
            <a:off x="3654425" y="2601913"/>
            <a:ext cx="836613" cy="909637"/>
            <a:chOff x="1715715" y="1432892"/>
            <a:chExt cx="836613" cy="909638"/>
          </a:xfrm>
        </p:grpSpPr>
        <p:grpSp>
          <p:nvGrpSpPr>
            <p:cNvPr id="14383" name="组合 7"/>
            <p:cNvGrpSpPr/>
            <p:nvPr/>
          </p:nvGrpSpPr>
          <p:grpSpPr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438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8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8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84" name="文本框 64"/>
            <p:cNvSpPr txBox="1"/>
            <p:nvPr/>
          </p:nvSpPr>
          <p:spPr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敏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7" name="组合 3"/>
          <p:cNvGrpSpPr/>
          <p:nvPr/>
        </p:nvGrpSpPr>
        <p:grpSpPr>
          <a:xfrm>
            <a:off x="4713288" y="2601913"/>
            <a:ext cx="836612" cy="909637"/>
            <a:chOff x="1715715" y="1432892"/>
            <a:chExt cx="836613" cy="909638"/>
          </a:xfrm>
        </p:grpSpPr>
        <p:grpSp>
          <p:nvGrpSpPr>
            <p:cNvPr id="14378" name="组合 7"/>
            <p:cNvGrpSpPr/>
            <p:nvPr/>
          </p:nvGrpSpPr>
          <p:grpSpPr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438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8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8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79" name="文本框 64"/>
            <p:cNvSpPr txBox="1"/>
            <p:nvPr/>
          </p:nvSpPr>
          <p:spPr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捷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8" name="组合 3"/>
          <p:cNvGrpSpPr/>
          <p:nvPr/>
        </p:nvGrpSpPr>
        <p:grpSpPr>
          <a:xfrm>
            <a:off x="5772150" y="2601913"/>
            <a:ext cx="836613" cy="909637"/>
            <a:chOff x="1715715" y="1432892"/>
            <a:chExt cx="836613" cy="909638"/>
          </a:xfrm>
        </p:grpSpPr>
        <p:grpSp>
          <p:nvGrpSpPr>
            <p:cNvPr id="14373" name="组合 7"/>
            <p:cNvGrpSpPr/>
            <p:nvPr/>
          </p:nvGrpSpPr>
          <p:grpSpPr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437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7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7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74" name="文本框 64"/>
            <p:cNvSpPr txBox="1"/>
            <p:nvPr/>
          </p:nvSpPr>
          <p:spPr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昂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9" name="组合 3"/>
          <p:cNvGrpSpPr/>
          <p:nvPr/>
        </p:nvGrpSpPr>
        <p:grpSpPr>
          <a:xfrm>
            <a:off x="6831013" y="2601913"/>
            <a:ext cx="836612" cy="909637"/>
            <a:chOff x="1715715" y="1432892"/>
            <a:chExt cx="836613" cy="909638"/>
          </a:xfrm>
        </p:grpSpPr>
        <p:grpSp>
          <p:nvGrpSpPr>
            <p:cNvPr id="14368" name="组合 7"/>
            <p:cNvGrpSpPr/>
            <p:nvPr/>
          </p:nvGrpSpPr>
          <p:grpSpPr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437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7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7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69" name="文本框 64"/>
            <p:cNvSpPr txBox="1"/>
            <p:nvPr/>
          </p:nvSpPr>
          <p:spPr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供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50" name="组合 3"/>
          <p:cNvGrpSpPr/>
          <p:nvPr/>
        </p:nvGrpSpPr>
        <p:grpSpPr>
          <a:xfrm>
            <a:off x="974725" y="1152525"/>
            <a:ext cx="836613" cy="909638"/>
            <a:chOff x="1715715" y="1432892"/>
            <a:chExt cx="836613" cy="909638"/>
          </a:xfrm>
        </p:grpSpPr>
        <p:grpSp>
          <p:nvGrpSpPr>
            <p:cNvPr id="14363" name="组合 7"/>
            <p:cNvGrpSpPr/>
            <p:nvPr/>
          </p:nvGrpSpPr>
          <p:grpSpPr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436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6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6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64" name="文本框 64"/>
            <p:cNvSpPr txBox="1"/>
            <p:nvPr/>
          </p:nvSpPr>
          <p:spPr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吠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51" name="组合 3"/>
          <p:cNvGrpSpPr/>
          <p:nvPr/>
        </p:nvGrpSpPr>
        <p:grpSpPr>
          <a:xfrm>
            <a:off x="477838" y="2601913"/>
            <a:ext cx="836612" cy="909637"/>
            <a:chOff x="1715715" y="1432892"/>
            <a:chExt cx="836613" cy="909638"/>
          </a:xfrm>
        </p:grpSpPr>
        <p:grpSp>
          <p:nvGrpSpPr>
            <p:cNvPr id="14358" name="组合 7"/>
            <p:cNvGrpSpPr/>
            <p:nvPr/>
          </p:nvGrpSpPr>
          <p:grpSpPr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436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6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6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59" name="文本框 64"/>
            <p:cNvSpPr txBox="1"/>
            <p:nvPr/>
          </p:nvSpPr>
          <p:spPr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馆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52" name="组合 3"/>
          <p:cNvGrpSpPr/>
          <p:nvPr/>
        </p:nvGrpSpPr>
        <p:grpSpPr>
          <a:xfrm>
            <a:off x="7916863" y="2606675"/>
            <a:ext cx="836612" cy="909638"/>
            <a:chOff x="1715715" y="1432892"/>
            <a:chExt cx="836613" cy="909638"/>
          </a:xfrm>
        </p:grpSpPr>
        <p:grpSp>
          <p:nvGrpSpPr>
            <p:cNvPr id="14353" name="组合 7"/>
            <p:cNvGrpSpPr/>
            <p:nvPr/>
          </p:nvGrpSpPr>
          <p:grpSpPr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435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5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5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54" name="文本框 64"/>
            <p:cNvSpPr txBox="1"/>
            <p:nvPr/>
          </p:nvSpPr>
          <p:spPr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820988" y="2357438"/>
            <a:ext cx="5567362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吠，会意字。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甲骨文   ＝   ＋  （犬），表示犬发出叫声。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363" name="文本框 9"/>
          <p:cNvSpPr txBox="1"/>
          <p:nvPr/>
        </p:nvSpPr>
        <p:spPr>
          <a:xfrm>
            <a:off x="923925" y="569913"/>
            <a:ext cx="74644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形声字识记：促、剧、譬、附、供、侍、馆。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字源识记“吠”。</a:t>
            </a:r>
            <a:endParaRPr lang="zh-CN" altLang="en-US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2263" y="2619375"/>
            <a:ext cx="995362" cy="138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1325" y="2994025"/>
            <a:ext cx="458788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3363" y="2994025"/>
            <a:ext cx="300037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7613" y="2994025"/>
            <a:ext cx="292100" cy="638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5"/>
          <p:cNvSpPr txBox="1"/>
          <p:nvPr/>
        </p:nvSpPr>
        <p:spPr>
          <a:xfrm>
            <a:off x="3532188" y="-106362"/>
            <a:ext cx="2036762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脾.wmv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14400" y="1628775"/>
            <a:ext cx="1438275" cy="1430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6"/>
          <p:cNvSpPr txBox="1"/>
          <p:nvPr/>
        </p:nvSpPr>
        <p:spPr>
          <a:xfrm>
            <a:off x="2605088" y="1271588"/>
            <a:ext cx="6192837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“脾”右边的笔顺为撇、竖、横折、横、横、撇、横、竖，中间的撇是从框内撇出的。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2332</Words>
  <Application>WPS 演示</Application>
  <PresentationFormat>全屏显示(16:9)</PresentationFormat>
  <Paragraphs>273</Paragraphs>
  <Slides>38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Calibri Light</vt:lpstr>
      <vt:lpstr>黑体</vt:lpstr>
      <vt:lpstr>楷体</vt:lpstr>
      <vt:lpstr>Calibri</vt:lpstr>
      <vt:lpstr>微软雅黑</vt:lpstr>
      <vt:lpstr>Arial Unicode MS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易提分旗舰店https://yitifen.tmall.com</Company>
  <LinksUpToDate>false</LinksUpToDate>
  <SharedDoc>false</SharedDoc>
  <HyperlinksChanged>false</HyperlinksChanged>
  <AppVersion>14.0000</AppVersion>
  <Manager>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https://yitifen.tmall.com</dc:creator>
  <cp:lastModifiedBy>上帝掷骰子吗</cp:lastModifiedBy>
  <cp:revision>2</cp:revision>
  <dcterms:created xsi:type="dcterms:W3CDTF">2023-10-31T08:03:00Z</dcterms:created>
  <dcterms:modified xsi:type="dcterms:W3CDTF">2023-11-13T12:33:25Z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274FA26984184D00BBE5BF186E2CFCE0_13</vt:lpwstr>
  </property>
  <property fmtid="{D5CDD505-2E9C-101B-9397-08002B2CF9AE}" pid="4" name="KSOProductBuildVer">
    <vt:lpwstr>2052-12.1.0.15374</vt:lpwstr>
  </property>
</Properties>
</file>