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1"/>
  </p:notesMasterIdLst>
  <p:sldIdLst>
    <p:sldId id="256" r:id="rId4"/>
    <p:sldId id="257" r:id="rId5"/>
    <p:sldId id="273" r:id="rId6"/>
    <p:sldId id="266" r:id="rId7"/>
    <p:sldId id="296" r:id="rId8"/>
    <p:sldId id="275" r:id="rId9"/>
    <p:sldId id="276" r:id="rId10"/>
    <p:sldId id="277" r:id="rId11"/>
    <p:sldId id="278" r:id="rId12"/>
    <p:sldId id="280" r:id="rId13"/>
    <p:sldId id="281" r:id="rId14"/>
    <p:sldId id="315" r:id="rId15"/>
    <p:sldId id="282" r:id="rId16"/>
    <p:sldId id="267" r:id="rId17"/>
    <p:sldId id="284" r:id="rId18"/>
    <p:sldId id="263" r:id="rId19"/>
    <p:sldId id="322" r:id="rId20"/>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7" userDrawn="1">
          <p15:clr>
            <a:srgbClr val="A4A3A4"/>
          </p15:clr>
        </p15:guide>
        <p15:guide id="2" pos="38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C93D"/>
    <a:srgbClr val="BCE2F5"/>
    <a:srgbClr val="9B59CD"/>
    <a:srgbClr val="CE292F"/>
    <a:srgbClr val="57C45B"/>
    <a:srgbClr val="00B4FF"/>
    <a:srgbClr val="ECECEC"/>
    <a:srgbClr val="FFFFFF"/>
    <a:srgbClr val="DCDCD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57"/>
        <p:guide pos="387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200197" y="2169041"/>
            <a:ext cx="5669280" cy="922020"/>
          </a:xfrm>
          <a:prstGeom prst="rect">
            <a:avLst/>
          </a:prstGeom>
          <a:noFill/>
        </p:spPr>
        <p:txBody>
          <a:bodyPr wrap="none" rtlCol="0">
            <a:spAutoFit/>
          </a:bodyPr>
          <a:lstStyle/>
          <a:p>
            <a:r>
              <a:rPr kumimoji="1" lang="zh-CN" altLang="en-US" sz="5400" b="1" dirty="0">
                <a:solidFill>
                  <a:srgbClr val="00B4FF"/>
                </a:solidFill>
              </a:rPr>
              <a:t>分数乘、除法和比</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8" name="组合 7"/>
          <p:cNvGrpSpPr/>
          <p:nvPr/>
        </p:nvGrpSpPr>
        <p:grpSpPr>
          <a:xfrm>
            <a:off x="2675255" y="2180590"/>
            <a:ext cx="2304415" cy="723900"/>
            <a:chOff x="5146" y="8072"/>
            <a:chExt cx="3629" cy="1140"/>
          </a:xfrm>
        </p:grpSpPr>
        <p:grpSp>
          <p:nvGrpSpPr>
            <p:cNvPr id="57" name="Group 6"/>
            <p:cNvGrpSpPr/>
            <p:nvPr/>
          </p:nvGrpSpPr>
          <p:grpSpPr>
            <a:xfrm rot="0">
              <a:off x="5146" y="8072"/>
              <a:ext cx="908" cy="1130"/>
              <a:chOff x="4876" y="2840"/>
              <a:chExt cx="363" cy="452"/>
            </a:xfrm>
          </p:grpSpPr>
          <p:sp>
            <p:nvSpPr>
              <p:cNvPr id="5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34" name="Group 6"/>
            <p:cNvGrpSpPr/>
            <p:nvPr/>
          </p:nvGrpSpPr>
          <p:grpSpPr>
            <a:xfrm>
              <a:off x="6550" y="8082"/>
              <a:ext cx="908" cy="1130"/>
              <a:chOff x="4876" y="2840"/>
              <a:chExt cx="363" cy="452"/>
            </a:xfrm>
          </p:grpSpPr>
          <p:sp>
            <p:nvSpPr>
              <p:cNvPr id="3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3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 name="文本框 3"/>
            <p:cNvSpPr txBox="1"/>
            <p:nvPr/>
          </p:nvSpPr>
          <p:spPr>
            <a:xfrm>
              <a:off x="5679" y="8184"/>
              <a:ext cx="3096"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 name="Group 6"/>
            <p:cNvGrpSpPr/>
            <p:nvPr/>
          </p:nvGrpSpPr>
          <p:grpSpPr>
            <a:xfrm rot="0">
              <a:off x="7589" y="8082"/>
              <a:ext cx="908" cy="1130"/>
              <a:chOff x="4876" y="2840"/>
              <a:chExt cx="363" cy="452"/>
            </a:xfrm>
          </p:grpSpPr>
          <p:sp>
            <p:nvSpPr>
              <p:cNvPr id="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10" name="组合 9"/>
          <p:cNvGrpSpPr/>
          <p:nvPr/>
        </p:nvGrpSpPr>
        <p:grpSpPr>
          <a:xfrm>
            <a:off x="6928485" y="2134870"/>
            <a:ext cx="2465070" cy="717550"/>
            <a:chOff x="7966" y="5451"/>
            <a:chExt cx="3882" cy="1130"/>
          </a:xfrm>
        </p:grpSpPr>
        <p:grpSp>
          <p:nvGrpSpPr>
            <p:cNvPr id="3" name="Group 6"/>
            <p:cNvGrpSpPr/>
            <p:nvPr/>
          </p:nvGrpSpPr>
          <p:grpSpPr>
            <a:xfrm rot="0">
              <a:off x="8516" y="5451"/>
              <a:ext cx="908" cy="1130"/>
              <a:chOff x="4876" y="2840"/>
              <a:chExt cx="363" cy="452"/>
            </a:xfrm>
          </p:grpSpPr>
          <p:sp>
            <p:nvSpPr>
              <p:cNvPr id="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2" name="Group 6"/>
            <p:cNvGrpSpPr/>
            <p:nvPr/>
          </p:nvGrpSpPr>
          <p:grpSpPr>
            <a:xfrm rot="0">
              <a:off x="9576" y="5451"/>
              <a:ext cx="908" cy="1130"/>
              <a:chOff x="4876" y="2840"/>
              <a:chExt cx="363" cy="452"/>
            </a:xfrm>
          </p:grpSpPr>
          <p:sp>
            <p:nvSpPr>
              <p:cNvPr id="1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5" name="Group 6"/>
            <p:cNvGrpSpPr/>
            <p:nvPr/>
          </p:nvGrpSpPr>
          <p:grpSpPr>
            <a:xfrm rot="0">
              <a:off x="10940" y="5451"/>
              <a:ext cx="908" cy="1130"/>
              <a:chOff x="4876" y="2840"/>
              <a:chExt cx="363" cy="452"/>
            </a:xfrm>
          </p:grpSpPr>
          <p:sp>
            <p:nvSpPr>
              <p:cNvPr id="1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8" name="文本框 17"/>
            <p:cNvSpPr txBox="1"/>
            <p:nvPr/>
          </p:nvSpPr>
          <p:spPr>
            <a:xfrm>
              <a:off x="7966" y="5533"/>
              <a:ext cx="3096"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9" name="组合 18"/>
          <p:cNvGrpSpPr/>
          <p:nvPr/>
        </p:nvGrpSpPr>
        <p:grpSpPr>
          <a:xfrm>
            <a:off x="2293620" y="3157220"/>
            <a:ext cx="1753193" cy="723900"/>
            <a:chOff x="4577" y="8072"/>
            <a:chExt cx="2761" cy="1140"/>
          </a:xfrm>
        </p:grpSpPr>
        <p:grpSp>
          <p:nvGrpSpPr>
            <p:cNvPr id="20" name="Group 6"/>
            <p:cNvGrpSpPr/>
            <p:nvPr/>
          </p:nvGrpSpPr>
          <p:grpSpPr>
            <a:xfrm rot="0">
              <a:off x="5146" y="8072"/>
              <a:ext cx="908" cy="1130"/>
              <a:chOff x="4876" y="2840"/>
              <a:chExt cx="363" cy="452"/>
            </a:xfrm>
          </p:grpSpPr>
          <p:sp>
            <p:nvSpPr>
              <p:cNvPr id="2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23" name="Group 6"/>
            <p:cNvGrpSpPr/>
            <p:nvPr/>
          </p:nvGrpSpPr>
          <p:grpSpPr>
            <a:xfrm>
              <a:off x="6430" y="8082"/>
              <a:ext cx="908" cy="1130"/>
              <a:chOff x="4828" y="2840"/>
              <a:chExt cx="363" cy="452"/>
            </a:xfrm>
          </p:grpSpPr>
          <p:sp>
            <p:nvSpPr>
              <p:cNvPr id="24"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20</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6" name="文本框 25"/>
            <p:cNvSpPr txBox="1"/>
            <p:nvPr/>
          </p:nvSpPr>
          <p:spPr>
            <a:xfrm>
              <a:off x="4577" y="8184"/>
              <a:ext cx="185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0" name="组合 29"/>
          <p:cNvGrpSpPr/>
          <p:nvPr/>
        </p:nvGrpSpPr>
        <p:grpSpPr>
          <a:xfrm>
            <a:off x="2234565" y="4133850"/>
            <a:ext cx="1753193" cy="723900"/>
            <a:chOff x="4577" y="8072"/>
            <a:chExt cx="2761" cy="1140"/>
          </a:xfrm>
        </p:grpSpPr>
        <p:grpSp>
          <p:nvGrpSpPr>
            <p:cNvPr id="31" name="Group 6"/>
            <p:cNvGrpSpPr/>
            <p:nvPr/>
          </p:nvGrpSpPr>
          <p:grpSpPr>
            <a:xfrm rot="0">
              <a:off x="5146" y="8072"/>
              <a:ext cx="908" cy="1130"/>
              <a:chOff x="4876" y="2840"/>
              <a:chExt cx="363" cy="452"/>
            </a:xfrm>
          </p:grpSpPr>
          <p:sp>
            <p:nvSpPr>
              <p:cNvPr id="3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37" name="Group 6"/>
            <p:cNvGrpSpPr/>
            <p:nvPr/>
          </p:nvGrpSpPr>
          <p:grpSpPr>
            <a:xfrm>
              <a:off x="6430" y="8082"/>
              <a:ext cx="908" cy="1130"/>
              <a:chOff x="4828" y="2840"/>
              <a:chExt cx="363" cy="452"/>
            </a:xfrm>
          </p:grpSpPr>
          <p:sp>
            <p:nvSpPr>
              <p:cNvPr id="38"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23</a:t>
                </a:r>
                <a:endParaRPr lang="en-US" altLang="zh-CN" sz="2400" dirty="0">
                  <a:solidFill>
                    <a:schemeClr val="tx1"/>
                  </a:solidFill>
                  <a:latin typeface="+mj-ea"/>
                  <a:ea typeface="+mj-ea"/>
                </a:endParaRPr>
              </a:p>
            </p:txBody>
          </p:sp>
          <p:sp>
            <p:nvSpPr>
              <p:cNvPr id="3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0" name="文本框 39"/>
            <p:cNvSpPr txBox="1"/>
            <p:nvPr/>
          </p:nvSpPr>
          <p:spPr>
            <a:xfrm>
              <a:off x="4577" y="8184"/>
              <a:ext cx="185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Arial" panose="020B0604020202020204" pitchFamily="34" charset="0"/>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0" name="组合 49"/>
          <p:cNvGrpSpPr/>
          <p:nvPr/>
        </p:nvGrpSpPr>
        <p:grpSpPr>
          <a:xfrm>
            <a:off x="2211705" y="5106035"/>
            <a:ext cx="974725" cy="717550"/>
            <a:chOff x="6785" y="9857"/>
            <a:chExt cx="1535" cy="1130"/>
          </a:xfrm>
        </p:grpSpPr>
        <p:grpSp>
          <p:nvGrpSpPr>
            <p:cNvPr id="46" name="Group 6"/>
            <p:cNvGrpSpPr/>
            <p:nvPr/>
          </p:nvGrpSpPr>
          <p:grpSpPr>
            <a:xfrm rot="0">
              <a:off x="7412" y="9857"/>
              <a:ext cx="908" cy="1130"/>
              <a:chOff x="4828" y="2840"/>
              <a:chExt cx="363" cy="452"/>
            </a:xfrm>
          </p:grpSpPr>
          <p:sp>
            <p:nvSpPr>
              <p:cNvPr id="47"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23</a:t>
                </a:r>
                <a:endParaRPr lang="en-US" altLang="zh-CN" sz="2400" dirty="0">
                  <a:solidFill>
                    <a:schemeClr val="tx1"/>
                  </a:solidFill>
                  <a:latin typeface="+mj-ea"/>
                  <a:ea typeface="+mj-ea"/>
                </a:endParaRPr>
              </a:p>
            </p:txBody>
          </p:sp>
          <p:sp>
            <p:nvSpPr>
              <p:cNvPr id="4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9" name="文本框 48"/>
            <p:cNvSpPr txBox="1"/>
            <p:nvPr/>
          </p:nvSpPr>
          <p:spPr>
            <a:xfrm>
              <a:off x="6785" y="9937"/>
              <a:ext cx="627"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1" name="组合 50"/>
          <p:cNvGrpSpPr/>
          <p:nvPr/>
        </p:nvGrpSpPr>
        <p:grpSpPr>
          <a:xfrm>
            <a:off x="6657340" y="3157220"/>
            <a:ext cx="1817013" cy="717550"/>
            <a:chOff x="7966" y="5451"/>
            <a:chExt cx="2861" cy="1130"/>
          </a:xfrm>
        </p:grpSpPr>
        <p:sp>
          <p:nvSpPr>
            <p:cNvPr id="64" name="文本框 63"/>
            <p:cNvSpPr txBox="1"/>
            <p:nvPr/>
          </p:nvSpPr>
          <p:spPr>
            <a:xfrm>
              <a:off x="7966" y="5533"/>
              <a:ext cx="1994"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5" name="Group 6"/>
            <p:cNvGrpSpPr/>
            <p:nvPr/>
          </p:nvGrpSpPr>
          <p:grpSpPr>
            <a:xfrm rot="0">
              <a:off x="8681" y="5451"/>
              <a:ext cx="953" cy="1130"/>
              <a:chOff x="4518" y="2840"/>
              <a:chExt cx="381" cy="452"/>
            </a:xfrm>
          </p:grpSpPr>
          <p:sp>
            <p:nvSpPr>
              <p:cNvPr id="56" name="Text Box 7"/>
              <p:cNvSpPr txBox="1"/>
              <p:nvPr/>
            </p:nvSpPr>
            <p:spPr>
              <a:xfrm>
                <a:off x="453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60" name="Line 8"/>
              <p:cNvSpPr/>
              <p:nvPr/>
            </p:nvSpPr>
            <p:spPr>
              <a:xfrm>
                <a:off x="4518" y="3030"/>
                <a:ext cx="227" cy="0"/>
              </a:xfrm>
              <a:prstGeom prst="line">
                <a:avLst/>
              </a:prstGeom>
              <a:ln w="22225" cap="flat" cmpd="sng">
                <a:solidFill>
                  <a:schemeClr val="tx1"/>
                </a:solidFill>
                <a:prstDash val="solid"/>
                <a:headEnd type="none" w="med" len="med"/>
                <a:tailEnd type="none" w="med" len="med"/>
              </a:ln>
            </p:spPr>
          </p:sp>
        </p:grpSp>
        <p:grpSp>
          <p:nvGrpSpPr>
            <p:cNvPr id="61" name="Group 6"/>
            <p:cNvGrpSpPr/>
            <p:nvPr/>
          </p:nvGrpSpPr>
          <p:grpSpPr>
            <a:xfrm rot="0">
              <a:off x="9919" y="5451"/>
              <a:ext cx="908" cy="1130"/>
              <a:chOff x="4468" y="2840"/>
              <a:chExt cx="363" cy="452"/>
            </a:xfrm>
          </p:grpSpPr>
          <p:sp>
            <p:nvSpPr>
              <p:cNvPr id="62" name="Text Box 7"/>
              <p:cNvSpPr txBox="1"/>
              <p:nvPr/>
            </p:nvSpPr>
            <p:spPr>
              <a:xfrm>
                <a:off x="446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63" name="Line 8"/>
              <p:cNvSpPr/>
              <p:nvPr/>
            </p:nvSpPr>
            <p:spPr>
              <a:xfrm>
                <a:off x="4468" y="3030"/>
                <a:ext cx="227" cy="0"/>
              </a:xfrm>
              <a:prstGeom prst="line">
                <a:avLst/>
              </a:prstGeom>
              <a:ln w="22225" cap="flat" cmpd="sng">
                <a:solidFill>
                  <a:schemeClr val="tx1"/>
                </a:solidFill>
                <a:prstDash val="solid"/>
                <a:headEnd type="none" w="med" len="med"/>
                <a:tailEnd type="none" w="med" len="med"/>
              </a:ln>
            </p:spPr>
          </p:sp>
        </p:grpSp>
      </p:grpSp>
      <p:grpSp>
        <p:nvGrpSpPr>
          <p:cNvPr id="65" name="组合 64"/>
          <p:cNvGrpSpPr/>
          <p:nvPr/>
        </p:nvGrpSpPr>
        <p:grpSpPr>
          <a:xfrm>
            <a:off x="6657340" y="4122420"/>
            <a:ext cx="1817013" cy="717550"/>
            <a:chOff x="7966" y="5451"/>
            <a:chExt cx="2861" cy="1130"/>
          </a:xfrm>
        </p:grpSpPr>
        <p:sp>
          <p:nvSpPr>
            <p:cNvPr id="66" name="文本框 65"/>
            <p:cNvSpPr txBox="1"/>
            <p:nvPr/>
          </p:nvSpPr>
          <p:spPr>
            <a:xfrm>
              <a:off x="7966" y="5533"/>
              <a:ext cx="1994"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Arial" panose="020B0604020202020204" pitchFamily="34" charset="0"/>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7" name="Group 6"/>
            <p:cNvGrpSpPr/>
            <p:nvPr/>
          </p:nvGrpSpPr>
          <p:grpSpPr>
            <a:xfrm rot="0">
              <a:off x="8681" y="5451"/>
              <a:ext cx="953" cy="1130"/>
              <a:chOff x="4518" y="2840"/>
              <a:chExt cx="381" cy="452"/>
            </a:xfrm>
          </p:grpSpPr>
          <p:sp>
            <p:nvSpPr>
              <p:cNvPr id="68" name="Text Box 7"/>
              <p:cNvSpPr txBox="1"/>
              <p:nvPr/>
            </p:nvSpPr>
            <p:spPr>
              <a:xfrm>
                <a:off x="453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69" name="Line 8"/>
              <p:cNvSpPr/>
              <p:nvPr/>
            </p:nvSpPr>
            <p:spPr>
              <a:xfrm>
                <a:off x="4518" y="3030"/>
                <a:ext cx="227" cy="0"/>
              </a:xfrm>
              <a:prstGeom prst="line">
                <a:avLst/>
              </a:prstGeom>
              <a:ln w="22225" cap="flat" cmpd="sng">
                <a:solidFill>
                  <a:schemeClr val="tx1"/>
                </a:solidFill>
                <a:prstDash val="solid"/>
                <a:headEnd type="none" w="med" len="med"/>
                <a:tailEnd type="none" w="med" len="med"/>
              </a:ln>
            </p:spPr>
          </p:sp>
        </p:grpSp>
        <p:grpSp>
          <p:nvGrpSpPr>
            <p:cNvPr id="70" name="Group 6"/>
            <p:cNvGrpSpPr/>
            <p:nvPr/>
          </p:nvGrpSpPr>
          <p:grpSpPr>
            <a:xfrm rot="0">
              <a:off x="9919" y="5451"/>
              <a:ext cx="908" cy="1130"/>
              <a:chOff x="4468" y="2840"/>
              <a:chExt cx="363" cy="452"/>
            </a:xfrm>
          </p:grpSpPr>
          <p:sp>
            <p:nvSpPr>
              <p:cNvPr id="71" name="Text Box 7"/>
              <p:cNvSpPr txBox="1"/>
              <p:nvPr/>
            </p:nvSpPr>
            <p:spPr>
              <a:xfrm>
                <a:off x="446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72" name="Line 8"/>
              <p:cNvSpPr/>
              <p:nvPr/>
            </p:nvSpPr>
            <p:spPr>
              <a:xfrm>
                <a:off x="4468" y="3030"/>
                <a:ext cx="227" cy="0"/>
              </a:xfrm>
              <a:prstGeom prst="line">
                <a:avLst/>
              </a:prstGeom>
              <a:ln w="22225" cap="flat" cmpd="sng">
                <a:solidFill>
                  <a:schemeClr val="tx1"/>
                </a:solidFill>
                <a:prstDash val="solid"/>
                <a:headEnd type="none" w="med" len="med"/>
                <a:tailEnd type="none" w="med" len="med"/>
              </a:ln>
            </p:spPr>
          </p:sp>
        </p:grpSp>
      </p:grpSp>
      <p:grpSp>
        <p:nvGrpSpPr>
          <p:cNvPr id="81" name="组合 80"/>
          <p:cNvGrpSpPr/>
          <p:nvPr/>
        </p:nvGrpSpPr>
        <p:grpSpPr>
          <a:xfrm>
            <a:off x="6621780" y="5139690"/>
            <a:ext cx="974725" cy="717550"/>
            <a:chOff x="6785" y="9857"/>
            <a:chExt cx="1535" cy="1130"/>
          </a:xfrm>
        </p:grpSpPr>
        <p:grpSp>
          <p:nvGrpSpPr>
            <p:cNvPr id="82" name="Group 6"/>
            <p:cNvGrpSpPr/>
            <p:nvPr/>
          </p:nvGrpSpPr>
          <p:grpSpPr>
            <a:xfrm rot="0">
              <a:off x="7269" y="9857"/>
              <a:ext cx="1051" cy="1130"/>
              <a:chOff x="4771" y="2840"/>
              <a:chExt cx="420" cy="452"/>
            </a:xfrm>
          </p:grpSpPr>
          <p:sp>
            <p:nvSpPr>
              <p:cNvPr id="83" name="Text Box 7"/>
              <p:cNvSpPr txBox="1"/>
              <p:nvPr/>
            </p:nvSpPr>
            <p:spPr>
              <a:xfrm>
                <a:off x="4771" y="2840"/>
                <a:ext cx="420"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16</a:t>
                </a:r>
                <a:endParaRPr lang="en-US" altLang="zh-CN" sz="2400" dirty="0">
                  <a:solidFill>
                    <a:schemeClr val="tx1"/>
                  </a:solidFill>
                  <a:latin typeface="+mj-ea"/>
                  <a:ea typeface="+mj-ea"/>
                </a:endParaRPr>
              </a:p>
            </p:txBody>
          </p:sp>
          <p:sp>
            <p:nvSpPr>
              <p:cNvPr id="8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85" name="文本框 84"/>
            <p:cNvSpPr txBox="1"/>
            <p:nvPr/>
          </p:nvSpPr>
          <p:spPr>
            <a:xfrm>
              <a:off x="6785" y="9937"/>
              <a:ext cx="627"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28" name="文本框 127"/>
          <p:cNvSpPr txBox="1"/>
          <p:nvPr/>
        </p:nvSpPr>
        <p:spPr>
          <a:xfrm>
            <a:off x="2575560" y="1188085"/>
            <a:ext cx="2011680" cy="460375"/>
          </a:xfrm>
          <a:prstGeom prst="rect">
            <a:avLst/>
          </a:prstGeom>
          <a:noFill/>
        </p:spPr>
        <p:txBody>
          <a:bodyPr wrap="none" rtlCol="0">
            <a:spAutoFit/>
          </a:bodyPr>
          <a:p>
            <a:r>
              <a:rPr lang="zh-CN" altLang="en-US" sz="2400"/>
              <a:t>计算下面各题</a:t>
            </a:r>
            <a:endParaRPr lang="zh-CN" altLang="en-US" sz="2400"/>
          </a:p>
        </p:txBody>
      </p:sp>
      <p:grpSp>
        <p:nvGrpSpPr>
          <p:cNvPr id="129" name="组合 128"/>
          <p:cNvGrpSpPr/>
          <p:nvPr/>
        </p:nvGrpSpPr>
        <p:grpSpPr>
          <a:xfrm rot="0">
            <a:off x="1711960" y="1804035"/>
            <a:ext cx="8075930" cy="4439920"/>
            <a:chOff x="1895" y="4083"/>
            <a:chExt cx="7143" cy="2324"/>
          </a:xfrm>
        </p:grpSpPr>
        <p:sp>
          <p:nvSpPr>
            <p:cNvPr id="130" name="圆角矩形 129"/>
            <p:cNvSpPr/>
            <p:nvPr/>
          </p:nvSpPr>
          <p:spPr>
            <a:xfrm>
              <a:off x="1967" y="4129"/>
              <a:ext cx="6994" cy="2225"/>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1" name="圆角矩形 130"/>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p:tgtEl>
                                          <p:spTgt spid="50"/>
                                        </p:tgtEl>
                                        <p:attrNameLst>
                                          <p:attrName>ppt_y</p:attrName>
                                        </p:attrNameLst>
                                      </p:cBhvr>
                                      <p:tavLst>
                                        <p:tav tm="0">
                                          <p:val>
                                            <p:strVal val="#ppt_y+#ppt_h*1.125000"/>
                                          </p:val>
                                        </p:tav>
                                        <p:tav tm="100000">
                                          <p:val>
                                            <p:strVal val="#ppt_y"/>
                                          </p:val>
                                        </p:tav>
                                      </p:tavLst>
                                    </p:anim>
                                    <p:animEffect transition="in" filter="wipe(up)">
                                      <p:cBhvr>
                                        <p:cTn id="20" dur="500"/>
                                        <p:tgtEl>
                                          <p:spTgt spid="5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p:tgtEl>
                                          <p:spTgt spid="51"/>
                                        </p:tgtEl>
                                        <p:attrNameLst>
                                          <p:attrName>ppt_y</p:attrName>
                                        </p:attrNameLst>
                                      </p:cBhvr>
                                      <p:tavLst>
                                        <p:tav tm="0">
                                          <p:val>
                                            <p:strVal val="#ppt_y+#ppt_h*1.125000"/>
                                          </p:val>
                                        </p:tav>
                                        <p:tav tm="100000">
                                          <p:val>
                                            <p:strVal val="#ppt_y"/>
                                          </p:val>
                                        </p:tav>
                                      </p:tavLst>
                                    </p:anim>
                                    <p:animEffect transition="in" filter="wipe(up)">
                                      <p:cBhvr>
                                        <p:cTn id="26" dur="500"/>
                                        <p:tgtEl>
                                          <p:spTgt spid="5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500"/>
                                        <p:tgtEl>
                                          <p:spTgt spid="65"/>
                                        </p:tgtEl>
                                        <p:attrNameLst>
                                          <p:attrName>ppt_y</p:attrName>
                                        </p:attrNameLst>
                                      </p:cBhvr>
                                      <p:tavLst>
                                        <p:tav tm="0">
                                          <p:val>
                                            <p:strVal val="#ppt_y+#ppt_h*1.125000"/>
                                          </p:val>
                                        </p:tav>
                                        <p:tav tm="100000">
                                          <p:val>
                                            <p:strVal val="#ppt_y"/>
                                          </p:val>
                                        </p:tav>
                                      </p:tavLst>
                                    </p:anim>
                                    <p:animEffect transition="in" filter="wipe(up)">
                                      <p:cBhvr>
                                        <p:cTn id="32" dur="500"/>
                                        <p:tgtEl>
                                          <p:spTgt spid="65"/>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81"/>
                                        </p:tgtEl>
                                        <p:attrNameLst>
                                          <p:attrName>style.visibility</p:attrName>
                                        </p:attrNameLst>
                                      </p:cBhvr>
                                      <p:to>
                                        <p:strVal val="visible"/>
                                      </p:to>
                                    </p:set>
                                    <p:anim calcmode="lin" valueType="num">
                                      <p:cBhvr additive="base">
                                        <p:cTn id="37" dur="500"/>
                                        <p:tgtEl>
                                          <p:spTgt spid="81"/>
                                        </p:tgtEl>
                                        <p:attrNameLst>
                                          <p:attrName>ppt_y</p:attrName>
                                        </p:attrNameLst>
                                      </p:cBhvr>
                                      <p:tavLst>
                                        <p:tav tm="0">
                                          <p:val>
                                            <p:strVal val="#ppt_y+#ppt_h*1.125000"/>
                                          </p:val>
                                        </p:tav>
                                        <p:tav tm="100000">
                                          <p:val>
                                            <p:strVal val="#ppt_y"/>
                                          </p:val>
                                        </p:tav>
                                      </p:tavLst>
                                    </p:anim>
                                    <p:animEffect transition="in" filter="wipe(up)">
                                      <p:cBhvr>
                                        <p:cTn id="3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2291" name="矩形 2"/>
          <p:cNvSpPr>
            <a:spLocks noChangeArrowheads="1"/>
          </p:cNvSpPr>
          <p:nvPr/>
        </p:nvSpPr>
        <p:spPr bwMode="auto">
          <a:xfrm>
            <a:off x="2675494" y="1047643"/>
            <a:ext cx="6278880" cy="460375"/>
          </a:xfrm>
          <a:prstGeom prst="rect">
            <a:avLst/>
          </a:prstGeom>
          <a:noFill/>
          <a:ln w="9525">
            <a:noFill/>
            <a:miter lim="800000"/>
          </a:ln>
        </p:spPr>
        <p:txBody>
          <a:bodyPr wrap="none">
            <a:spAutoFit/>
          </a:bodyPr>
          <a:lstStyle/>
          <a:p>
            <a:pPr eaLnBrk="1" latinLnBrk="1" hangingPunct="1">
              <a:buFont typeface="Arial" panose="020B0604020202020204" pitchFamily="34" charset="0"/>
              <a:buNone/>
            </a:pPr>
            <a:r>
              <a:rPr lang="zh-CN" altLang="zh-CN" sz="2400" dirty="0">
                <a:solidFill>
                  <a:schemeClr val="tx1"/>
                </a:solidFill>
                <a:latin typeface="微软雅黑" panose="020B0503020204020204" pitchFamily="34" charset="-122"/>
                <a:ea typeface="微软雅黑" panose="020B0503020204020204" pitchFamily="34" charset="-122"/>
              </a:rPr>
              <a:t>指出下面每个比的前项、后项，并求出比值。</a:t>
            </a:r>
            <a:endParaRPr lang="zh-CN" altLang="zh-CN" sz="2400" dirty="0">
              <a:solidFill>
                <a:schemeClr val="tx1"/>
              </a:solidFill>
              <a:latin typeface="微软雅黑" panose="020B0503020204020204" pitchFamily="34" charset="-122"/>
              <a:ea typeface="微软雅黑" panose="020B0503020204020204" pitchFamily="34" charset="-122"/>
            </a:endParaRPr>
          </a:p>
        </p:txBody>
      </p:sp>
      <p:sp>
        <p:nvSpPr>
          <p:cNvPr id="12292" name="矩形 3"/>
          <p:cNvSpPr>
            <a:spLocks noChangeArrowheads="1"/>
          </p:cNvSpPr>
          <p:nvPr/>
        </p:nvSpPr>
        <p:spPr bwMode="auto">
          <a:xfrm>
            <a:off x="2685842" y="3260933"/>
            <a:ext cx="1800225" cy="460375"/>
          </a:xfrm>
          <a:prstGeom prst="rect">
            <a:avLst/>
          </a:prstGeom>
          <a:noFill/>
          <a:ln w="9525">
            <a:noFill/>
            <a:miter lim="800000"/>
          </a:ln>
        </p:spPr>
        <p:txBody>
          <a:bodyPr>
            <a:spAutoFit/>
          </a:bodyPr>
          <a:lstStyle/>
          <a:p>
            <a:pPr eaLnBrk="1" latinLnBrk="1" hangingPunct="1">
              <a:lnSpc>
                <a:spcPct val="100000"/>
              </a:lnSpc>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0.6</a:t>
            </a:r>
            <a:r>
              <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0.3</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a:spLocks noChangeArrowheads="1"/>
          </p:cNvSpPr>
          <p:nvPr/>
        </p:nvSpPr>
        <p:spPr bwMode="auto">
          <a:xfrm>
            <a:off x="6489494" y="3255067"/>
            <a:ext cx="4659313" cy="460375"/>
          </a:xfrm>
          <a:prstGeom prst="rect">
            <a:avLst/>
          </a:prstGeom>
          <a:noFill/>
          <a:ln w="9525">
            <a:noFill/>
            <a:miter lim="800000"/>
          </a:ln>
        </p:spPr>
        <p:txBody>
          <a:bodyPr>
            <a:spAutoFit/>
          </a:bodyPr>
          <a:lstStyle/>
          <a:p>
            <a:pPr eaLnBrk="1" latinLnBrk="1" hangingPunct="1">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0.6</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0.3</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0.6</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0.3</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6456680" y="1849120"/>
            <a:ext cx="2807970" cy="459740"/>
            <a:chOff x="8634" y="2912"/>
            <a:chExt cx="4422" cy="724"/>
          </a:xfrm>
        </p:grpSpPr>
        <p:sp>
          <p:nvSpPr>
            <p:cNvPr id="12298" name="矩形 2"/>
            <p:cNvSpPr>
              <a:spLocks noChangeArrowheads="1"/>
            </p:cNvSpPr>
            <p:nvPr/>
          </p:nvSpPr>
          <p:spPr bwMode="auto">
            <a:xfrm>
              <a:off x="8634" y="2912"/>
              <a:ext cx="4423" cy="725"/>
            </a:xfrm>
            <a:prstGeom prst="rect">
              <a:avLst/>
            </a:prstGeom>
            <a:noFill/>
            <a:ln w="9525">
              <a:noFill/>
              <a:miter lim="800000"/>
            </a:ln>
          </p:spPr>
          <p:txBody>
            <a:bodyPr>
              <a:spAutoFit/>
            </a:bodyPr>
            <a:lstStyle/>
            <a:p>
              <a:pPr eaLnBrk="1" latinLnBrk="1" hangingPunct="1">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TextBox 19"/>
            <p:cNvSpPr txBox="1"/>
            <p:nvPr/>
          </p:nvSpPr>
          <p:spPr>
            <a:xfrm>
              <a:off x="11833" y="2912"/>
              <a:ext cx="1021" cy="72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0.4</a:t>
              </a:r>
              <a:endParaRPr lang="en-US" altLang="zh-CN" sz="2400">
                <a:solidFill>
                  <a:schemeClr val="tx1"/>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675255" y="1849120"/>
            <a:ext cx="125349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sym typeface="+mn-ea"/>
              </a:rPr>
              <a:t>   2</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sym typeface="+mn-ea"/>
              </a:rPr>
              <a:t>∶</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sym typeface="+mn-ea"/>
              </a:rPr>
              <a:t>5  </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8" name="Group 6"/>
          <p:cNvGrpSpPr/>
          <p:nvPr/>
        </p:nvGrpSpPr>
        <p:grpSpPr>
          <a:xfrm>
            <a:off x="3013710" y="4616450"/>
            <a:ext cx="576580" cy="717834"/>
            <a:chOff x="4876" y="2840"/>
            <a:chExt cx="363" cy="449"/>
          </a:xfrm>
        </p:grpSpPr>
        <p:sp>
          <p:nvSpPr>
            <p:cNvPr id="15"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p:txBody>
        </p:sp>
        <p:sp>
          <p:nvSpPr>
            <p:cNvPr id="16" name="Line 8"/>
            <p:cNvSpPr/>
            <p:nvPr/>
          </p:nvSpPr>
          <p:spPr>
            <a:xfrm>
              <a:off x="4926" y="3030"/>
              <a:ext cx="227" cy="0"/>
            </a:xfrm>
            <a:prstGeom prst="line">
              <a:avLst/>
            </a:prstGeom>
            <a:ln w="25400" cap="flat" cmpd="sng">
              <a:solidFill>
                <a:schemeClr val="tx1"/>
              </a:solidFill>
              <a:prstDash val="solid"/>
              <a:headEnd type="none" w="med" len="med"/>
              <a:tailEnd type="none" w="med" len="med"/>
            </a:ln>
          </p:spPr>
        </p:sp>
      </p:grpSp>
      <p:grpSp>
        <p:nvGrpSpPr>
          <p:cNvPr id="17" name="组合 16"/>
          <p:cNvGrpSpPr/>
          <p:nvPr/>
        </p:nvGrpSpPr>
        <p:grpSpPr>
          <a:xfrm>
            <a:off x="6527165" y="4533900"/>
            <a:ext cx="2741930" cy="844550"/>
            <a:chOff x="8745" y="7140"/>
            <a:chExt cx="4318" cy="1330"/>
          </a:xfrm>
        </p:grpSpPr>
        <p:grpSp>
          <p:nvGrpSpPr>
            <p:cNvPr id="26" name="组合 25"/>
            <p:cNvGrpSpPr/>
            <p:nvPr/>
          </p:nvGrpSpPr>
          <p:grpSpPr>
            <a:xfrm>
              <a:off x="9393" y="7140"/>
              <a:ext cx="3671" cy="1031"/>
              <a:chOff x="5343293" y="3971654"/>
              <a:chExt cx="2330874" cy="654440"/>
            </a:xfrm>
          </p:grpSpPr>
          <p:sp>
            <p:nvSpPr>
              <p:cNvPr id="21" name="TextBox 20"/>
              <p:cNvSpPr txBox="1"/>
              <p:nvPr/>
            </p:nvSpPr>
            <p:spPr>
              <a:xfrm>
                <a:off x="5343293" y="4165719"/>
                <a:ext cx="2330874" cy="460375"/>
              </a:xfrm>
              <a:prstGeom prst="rect">
                <a:avLst/>
              </a:prstGeom>
              <a:noFill/>
            </p:spPr>
            <p:txBody>
              <a:bodyPr wrap="square" rtlCol="0">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4÷12=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Text Box 41"/>
              <p:cNvSpPr txBox="1">
                <a:spLocks noChangeArrowheads="1"/>
              </p:cNvSpPr>
              <p:nvPr/>
            </p:nvSpPr>
            <p:spPr bwMode="auto">
              <a:xfrm>
                <a:off x="6909594" y="3971654"/>
                <a:ext cx="360363"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anose="02010600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0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0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0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0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0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0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0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0030101010101" pitchFamily="49" charset="-122"/>
                  </a:defRPr>
                </a:lvl9pPr>
              </a:lstStyle>
              <a:p>
                <a:pPr eaLnBrk="1" hangingPunct="1">
                  <a:spcBef>
                    <a:spcPct val="50000"/>
                  </a:spcBef>
                  <a:buFontTx/>
                  <a:buNone/>
                </a:pP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9" name="Group 6"/>
            <p:cNvGrpSpPr/>
            <p:nvPr/>
          </p:nvGrpSpPr>
          <p:grpSpPr>
            <a:xfrm>
              <a:off x="8745" y="7340"/>
              <a:ext cx="908" cy="1130"/>
              <a:chOff x="4876" y="2840"/>
              <a:chExt cx="363" cy="449"/>
            </a:xfrm>
          </p:grpSpPr>
          <p:sp>
            <p:nvSpPr>
              <p:cNvPr id="1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p:txBody>
          </p:sp>
          <p:sp>
            <p:nvSpPr>
              <p:cNvPr id="11" name="Line 8"/>
              <p:cNvSpPr/>
              <p:nvPr/>
            </p:nvSpPr>
            <p:spPr>
              <a:xfrm>
                <a:off x="4926" y="3030"/>
                <a:ext cx="227" cy="0"/>
              </a:xfrm>
              <a:prstGeom prst="line">
                <a:avLst/>
              </a:prstGeom>
              <a:ln w="25400" cap="flat" cmpd="sng">
                <a:solidFill>
                  <a:schemeClr val="tx1"/>
                </a:solidFill>
                <a:prstDash val="solid"/>
                <a:headEnd type="none" w="med" len="med"/>
                <a:tailEnd type="none" w="med" len="med"/>
              </a:ln>
            </p:spPr>
          </p:sp>
        </p:grpSp>
        <p:grpSp>
          <p:nvGrpSpPr>
            <p:cNvPr id="12" name="Group 6"/>
            <p:cNvGrpSpPr/>
            <p:nvPr/>
          </p:nvGrpSpPr>
          <p:grpSpPr>
            <a:xfrm>
              <a:off x="11690" y="7340"/>
              <a:ext cx="908" cy="1130"/>
              <a:chOff x="4876" y="2840"/>
              <a:chExt cx="363" cy="449"/>
            </a:xfrm>
          </p:grpSpPr>
          <p:sp>
            <p:nvSpPr>
              <p:cNvPr id="1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39" name="组合 38"/>
          <p:cNvGrpSpPr/>
          <p:nvPr/>
        </p:nvGrpSpPr>
        <p:grpSpPr>
          <a:xfrm>
            <a:off x="3834765" y="1844675"/>
            <a:ext cx="1447800" cy="520700"/>
            <a:chOff x="6039" y="2905"/>
            <a:chExt cx="2280" cy="820"/>
          </a:xfrm>
        </p:grpSpPr>
        <p:grpSp>
          <p:nvGrpSpPr>
            <p:cNvPr id="34" name="组合 33"/>
            <p:cNvGrpSpPr/>
            <p:nvPr/>
          </p:nvGrpSpPr>
          <p:grpSpPr>
            <a:xfrm>
              <a:off x="6501" y="2905"/>
              <a:ext cx="1818" cy="820"/>
              <a:chOff x="2050" y="5598"/>
              <a:chExt cx="1818" cy="820"/>
            </a:xfrm>
          </p:grpSpPr>
          <p:sp>
            <p:nvSpPr>
              <p:cNvPr id="33" name="圆角矩形 32"/>
              <p:cNvSpPr/>
              <p:nvPr/>
            </p:nvSpPr>
            <p:spPr>
              <a:xfrm>
                <a:off x="2050" y="5598"/>
                <a:ext cx="1818" cy="820"/>
              </a:xfrm>
              <a:prstGeom prst="roundRect">
                <a:avLst/>
              </a:prstGeom>
              <a:solidFill>
                <a:schemeClr val="accent2">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19" name="文本框 18"/>
              <p:cNvSpPr txBox="1"/>
              <p:nvPr/>
            </p:nvSpPr>
            <p:spPr>
              <a:xfrm>
                <a:off x="2311" y="5643"/>
                <a:ext cx="1248" cy="725"/>
              </a:xfrm>
              <a:prstGeom prst="rect">
                <a:avLst/>
              </a:prstGeom>
              <a:noFill/>
            </p:spPr>
            <p:txBody>
              <a:bodyPr wrap="none" rtlCol="0">
                <a:spAutoFit/>
              </a:bodyPr>
              <a:p>
                <a:pPr algn="l" eaLnBrk="1" latinLnBrk="1" hangingPunct="1">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sym typeface="+mn-ea"/>
                  </a:rPr>
                  <a:t>后项</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sp>
          <p:nvSpPr>
            <p:cNvPr id="36" name="右箭头 35"/>
            <p:cNvSpPr/>
            <p:nvPr/>
          </p:nvSpPr>
          <p:spPr>
            <a:xfrm>
              <a:off x="6039" y="3125"/>
              <a:ext cx="355" cy="33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8" name="组合 37"/>
          <p:cNvGrpSpPr/>
          <p:nvPr/>
        </p:nvGrpSpPr>
        <p:grpSpPr>
          <a:xfrm>
            <a:off x="1336675" y="1814830"/>
            <a:ext cx="1478280" cy="520700"/>
            <a:chOff x="2105" y="2858"/>
            <a:chExt cx="2328" cy="820"/>
          </a:xfrm>
        </p:grpSpPr>
        <p:grpSp>
          <p:nvGrpSpPr>
            <p:cNvPr id="35" name="组合 34"/>
            <p:cNvGrpSpPr/>
            <p:nvPr/>
          </p:nvGrpSpPr>
          <p:grpSpPr>
            <a:xfrm>
              <a:off x="2105" y="2858"/>
              <a:ext cx="1818" cy="820"/>
              <a:chOff x="1765" y="3397"/>
              <a:chExt cx="1818" cy="820"/>
            </a:xfrm>
          </p:grpSpPr>
          <p:sp>
            <p:nvSpPr>
              <p:cNvPr id="25" name="圆角矩形 24"/>
              <p:cNvSpPr/>
              <p:nvPr/>
            </p:nvSpPr>
            <p:spPr>
              <a:xfrm>
                <a:off x="1765" y="3397"/>
                <a:ext cx="1818" cy="820"/>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18" name="文本框 17"/>
              <p:cNvSpPr txBox="1"/>
              <p:nvPr/>
            </p:nvSpPr>
            <p:spPr>
              <a:xfrm>
                <a:off x="2050" y="3444"/>
                <a:ext cx="1248" cy="725"/>
              </a:xfrm>
              <a:prstGeom prst="rect">
                <a:avLst/>
              </a:prstGeom>
              <a:noFill/>
            </p:spPr>
            <p:txBody>
              <a:bodyPr wrap="none" rtlCol="0">
                <a:spAutoFit/>
              </a:bodyPr>
              <a:p>
                <a:pPr algn="ctr" eaLnBrk="1" latinLnBrk="1" hangingPunct="1">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sym typeface="+mn-ea"/>
                  </a:rPr>
                  <a:t>前项</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sp>
          <p:nvSpPr>
            <p:cNvPr id="37" name="右箭头 36"/>
            <p:cNvSpPr/>
            <p:nvPr/>
          </p:nvSpPr>
          <p:spPr>
            <a:xfrm rot="10800000">
              <a:off x="4079" y="3102"/>
              <a:ext cx="355" cy="33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0" name="组合 39"/>
          <p:cNvGrpSpPr/>
          <p:nvPr/>
        </p:nvGrpSpPr>
        <p:grpSpPr>
          <a:xfrm>
            <a:off x="4052570" y="3260725"/>
            <a:ext cx="1447800" cy="520700"/>
            <a:chOff x="6039" y="2905"/>
            <a:chExt cx="2280" cy="820"/>
          </a:xfrm>
        </p:grpSpPr>
        <p:grpSp>
          <p:nvGrpSpPr>
            <p:cNvPr id="41" name="组合 40"/>
            <p:cNvGrpSpPr/>
            <p:nvPr/>
          </p:nvGrpSpPr>
          <p:grpSpPr>
            <a:xfrm>
              <a:off x="6501" y="2905"/>
              <a:ext cx="1818" cy="820"/>
              <a:chOff x="2050" y="5598"/>
              <a:chExt cx="1818" cy="820"/>
            </a:xfrm>
          </p:grpSpPr>
          <p:sp>
            <p:nvSpPr>
              <p:cNvPr id="42" name="圆角矩形 41"/>
              <p:cNvSpPr/>
              <p:nvPr/>
            </p:nvSpPr>
            <p:spPr>
              <a:xfrm>
                <a:off x="2050" y="5598"/>
                <a:ext cx="1818" cy="820"/>
              </a:xfrm>
              <a:prstGeom prst="roundRect">
                <a:avLst/>
              </a:prstGeom>
              <a:solidFill>
                <a:schemeClr val="accent2">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43" name="文本框 42"/>
              <p:cNvSpPr txBox="1"/>
              <p:nvPr/>
            </p:nvSpPr>
            <p:spPr>
              <a:xfrm>
                <a:off x="2311" y="5643"/>
                <a:ext cx="1248" cy="725"/>
              </a:xfrm>
              <a:prstGeom prst="rect">
                <a:avLst/>
              </a:prstGeom>
              <a:noFill/>
            </p:spPr>
            <p:txBody>
              <a:bodyPr wrap="none" rtlCol="0">
                <a:spAutoFit/>
              </a:bodyPr>
              <a:p>
                <a:pPr algn="l" eaLnBrk="1" latinLnBrk="1" hangingPunct="1">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sym typeface="+mn-ea"/>
                  </a:rPr>
                  <a:t>后项</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sp>
          <p:nvSpPr>
            <p:cNvPr id="44" name="右箭头 43"/>
            <p:cNvSpPr/>
            <p:nvPr/>
          </p:nvSpPr>
          <p:spPr>
            <a:xfrm>
              <a:off x="6039" y="3125"/>
              <a:ext cx="355" cy="33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5" name="组合 44"/>
          <p:cNvGrpSpPr/>
          <p:nvPr/>
        </p:nvGrpSpPr>
        <p:grpSpPr>
          <a:xfrm>
            <a:off x="1092200" y="3230880"/>
            <a:ext cx="1478280" cy="520700"/>
            <a:chOff x="2105" y="2858"/>
            <a:chExt cx="2328" cy="820"/>
          </a:xfrm>
        </p:grpSpPr>
        <p:grpSp>
          <p:nvGrpSpPr>
            <p:cNvPr id="46" name="组合 45"/>
            <p:cNvGrpSpPr/>
            <p:nvPr/>
          </p:nvGrpSpPr>
          <p:grpSpPr>
            <a:xfrm>
              <a:off x="2105" y="2858"/>
              <a:ext cx="1818" cy="820"/>
              <a:chOff x="1765" y="3397"/>
              <a:chExt cx="1818" cy="820"/>
            </a:xfrm>
          </p:grpSpPr>
          <p:sp>
            <p:nvSpPr>
              <p:cNvPr id="47" name="圆角矩形 46"/>
              <p:cNvSpPr/>
              <p:nvPr/>
            </p:nvSpPr>
            <p:spPr>
              <a:xfrm>
                <a:off x="1765" y="3397"/>
                <a:ext cx="1818" cy="820"/>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48" name="文本框 47"/>
              <p:cNvSpPr txBox="1"/>
              <p:nvPr/>
            </p:nvSpPr>
            <p:spPr>
              <a:xfrm>
                <a:off x="2050" y="3444"/>
                <a:ext cx="1248" cy="725"/>
              </a:xfrm>
              <a:prstGeom prst="rect">
                <a:avLst/>
              </a:prstGeom>
              <a:noFill/>
            </p:spPr>
            <p:txBody>
              <a:bodyPr wrap="none" rtlCol="0">
                <a:spAutoFit/>
              </a:bodyPr>
              <a:p>
                <a:pPr algn="ctr" eaLnBrk="1" latinLnBrk="1" hangingPunct="1">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sym typeface="+mn-ea"/>
                  </a:rPr>
                  <a:t>前项</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sp>
          <p:nvSpPr>
            <p:cNvPr id="49" name="右箭头 48"/>
            <p:cNvSpPr/>
            <p:nvPr/>
          </p:nvSpPr>
          <p:spPr>
            <a:xfrm rot="10800000">
              <a:off x="4079" y="3102"/>
              <a:ext cx="355" cy="33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0" name="组合 49"/>
          <p:cNvGrpSpPr/>
          <p:nvPr/>
        </p:nvGrpSpPr>
        <p:grpSpPr>
          <a:xfrm>
            <a:off x="3620770" y="4909820"/>
            <a:ext cx="1447800" cy="520700"/>
            <a:chOff x="6039" y="2905"/>
            <a:chExt cx="2280" cy="820"/>
          </a:xfrm>
        </p:grpSpPr>
        <p:grpSp>
          <p:nvGrpSpPr>
            <p:cNvPr id="51" name="组合 50"/>
            <p:cNvGrpSpPr/>
            <p:nvPr/>
          </p:nvGrpSpPr>
          <p:grpSpPr>
            <a:xfrm>
              <a:off x="6501" y="2905"/>
              <a:ext cx="1818" cy="820"/>
              <a:chOff x="2050" y="5598"/>
              <a:chExt cx="1818" cy="820"/>
            </a:xfrm>
          </p:grpSpPr>
          <p:sp>
            <p:nvSpPr>
              <p:cNvPr id="52" name="圆角矩形 51"/>
              <p:cNvSpPr/>
              <p:nvPr/>
            </p:nvSpPr>
            <p:spPr>
              <a:xfrm>
                <a:off x="2050" y="5598"/>
                <a:ext cx="1818" cy="820"/>
              </a:xfrm>
              <a:prstGeom prst="roundRect">
                <a:avLst/>
              </a:prstGeom>
              <a:solidFill>
                <a:schemeClr val="accent2">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53" name="文本框 52"/>
              <p:cNvSpPr txBox="1"/>
              <p:nvPr/>
            </p:nvSpPr>
            <p:spPr>
              <a:xfrm>
                <a:off x="2311" y="5643"/>
                <a:ext cx="1248" cy="725"/>
              </a:xfrm>
              <a:prstGeom prst="rect">
                <a:avLst/>
              </a:prstGeom>
              <a:noFill/>
            </p:spPr>
            <p:txBody>
              <a:bodyPr wrap="none" rtlCol="0">
                <a:spAutoFit/>
              </a:bodyPr>
              <a:p>
                <a:pPr algn="l" eaLnBrk="1" latinLnBrk="1" hangingPunct="1">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sym typeface="+mn-ea"/>
                  </a:rPr>
                  <a:t>后项</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sp>
          <p:nvSpPr>
            <p:cNvPr id="54" name="右箭头 53"/>
            <p:cNvSpPr/>
            <p:nvPr/>
          </p:nvSpPr>
          <p:spPr>
            <a:xfrm>
              <a:off x="6039" y="3125"/>
              <a:ext cx="355" cy="33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5" name="组合 54"/>
          <p:cNvGrpSpPr/>
          <p:nvPr/>
        </p:nvGrpSpPr>
        <p:grpSpPr>
          <a:xfrm>
            <a:off x="1511935" y="4445635"/>
            <a:ext cx="1478280" cy="520700"/>
            <a:chOff x="2105" y="2858"/>
            <a:chExt cx="2328" cy="820"/>
          </a:xfrm>
        </p:grpSpPr>
        <p:grpSp>
          <p:nvGrpSpPr>
            <p:cNvPr id="56" name="组合 55"/>
            <p:cNvGrpSpPr/>
            <p:nvPr/>
          </p:nvGrpSpPr>
          <p:grpSpPr>
            <a:xfrm>
              <a:off x="2105" y="2858"/>
              <a:ext cx="1818" cy="820"/>
              <a:chOff x="1765" y="3397"/>
              <a:chExt cx="1818" cy="820"/>
            </a:xfrm>
          </p:grpSpPr>
          <p:sp>
            <p:nvSpPr>
              <p:cNvPr id="57" name="圆角矩形 56"/>
              <p:cNvSpPr/>
              <p:nvPr/>
            </p:nvSpPr>
            <p:spPr>
              <a:xfrm>
                <a:off x="1765" y="3397"/>
                <a:ext cx="1818" cy="820"/>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58" name="文本框 57"/>
              <p:cNvSpPr txBox="1"/>
              <p:nvPr/>
            </p:nvSpPr>
            <p:spPr>
              <a:xfrm>
                <a:off x="2050" y="3444"/>
                <a:ext cx="1248" cy="725"/>
              </a:xfrm>
              <a:prstGeom prst="rect">
                <a:avLst/>
              </a:prstGeom>
              <a:noFill/>
            </p:spPr>
            <p:txBody>
              <a:bodyPr wrap="none" rtlCol="0">
                <a:spAutoFit/>
              </a:bodyPr>
              <a:p>
                <a:pPr algn="ctr" eaLnBrk="1" latinLnBrk="1" hangingPunct="1">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sym typeface="+mn-ea"/>
                  </a:rPr>
                  <a:t>前项</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sp>
          <p:nvSpPr>
            <p:cNvPr id="59" name="右箭头 58"/>
            <p:cNvSpPr/>
            <p:nvPr/>
          </p:nvSpPr>
          <p:spPr>
            <a:xfrm rot="10800000">
              <a:off x="4079" y="3102"/>
              <a:ext cx="355" cy="33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right)">
                                      <p:cBhvr>
                                        <p:cTn id="23" dur="500"/>
                                        <p:tgtEl>
                                          <p:spTgt spid="4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wipe(right)">
                                      <p:cBhvr>
                                        <p:cTn id="38" dur="500"/>
                                        <p:tgtEl>
                                          <p:spTgt spid="5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left)">
                                      <p:cBhvr>
                                        <p:cTn id="43" dur="500"/>
                                        <p:tgtEl>
                                          <p:spTgt spid="50"/>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ppt_y</p:attrName>
                                        </p:attrNameLst>
                                      </p:cBhvr>
                                      <p:tavLst>
                                        <p:tav tm="0">
                                          <p:val>
                                            <p:strVal val="#ppt_y+#ppt_h*1.125000"/>
                                          </p:val>
                                        </p:tav>
                                        <p:tav tm="100000">
                                          <p:val>
                                            <p:strVal val="#ppt_y"/>
                                          </p:val>
                                        </p:tav>
                                      </p:tavLst>
                                    </p:anim>
                                    <p:animEffect transition="in" filter="wipe(up)">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79" name="组合 78"/>
          <p:cNvGrpSpPr/>
          <p:nvPr/>
        </p:nvGrpSpPr>
        <p:grpSpPr>
          <a:xfrm rot="0">
            <a:off x="2117725" y="1600835"/>
            <a:ext cx="7672705" cy="4927600"/>
            <a:chOff x="2556" y="6766"/>
            <a:chExt cx="11370" cy="1397"/>
          </a:xfrm>
        </p:grpSpPr>
        <p:sp>
          <p:nvSpPr>
            <p:cNvPr id="80" name="圆角矩形 79"/>
            <p:cNvSpPr/>
            <p:nvPr/>
          </p:nvSpPr>
          <p:spPr>
            <a:xfrm>
              <a:off x="2556" y="6766"/>
              <a:ext cx="11370" cy="1397"/>
            </a:xfrm>
            <a:prstGeom prst="roundRect">
              <a:avLst/>
            </a:prstGeom>
            <a:solidFill>
              <a:srgbClr val="FF000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973" y="6832"/>
              <a:ext cx="10563" cy="126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2" name="圆角矩形 81"/>
            <p:cNvSpPr/>
            <p:nvPr/>
          </p:nvSpPr>
          <p:spPr>
            <a:xfrm>
              <a:off x="2786" y="6798"/>
              <a:ext cx="10936" cy="1327"/>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0" name="Text Box 33"/>
          <p:cNvSpPr txBox="1">
            <a:spLocks noChangeArrowheads="1"/>
          </p:cNvSpPr>
          <p:nvPr/>
        </p:nvSpPr>
        <p:spPr bwMode="auto">
          <a:xfrm>
            <a:off x="4227195" y="4774565"/>
            <a:ext cx="31832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anose="02010600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0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0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0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0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0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0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0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0030101010101" pitchFamily="49" charset="-122"/>
              </a:defRPr>
            </a:lvl9pPr>
          </a:lstStyle>
          <a:p>
            <a:pPr eaLnBrk="1" hangingPunct="1">
              <a:spcBef>
                <a:spcPct val="5000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0.125×1000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2" name="矩形 61"/>
          <p:cNvSpPr/>
          <p:nvPr/>
        </p:nvSpPr>
        <p:spPr>
          <a:xfrm>
            <a:off x="4242220" y="5441273"/>
            <a:ext cx="3478680" cy="460375"/>
          </a:xfrm>
          <a:prstGeom prst="rect">
            <a:avLst/>
          </a:prstGeom>
        </p:spPr>
        <p:txBody>
          <a:bodyPr wrap="square">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125 </a:t>
            </a:r>
            <a:r>
              <a:rPr lang="en-US" altLang="zh-CN" sz="2400" b="1">
                <a:sym typeface="+mn-ea"/>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625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a:t>
            </a:r>
            <a:r>
              <a:rPr lang="en-US" altLang="zh-CN" sz="2400" b="1">
                <a:sym typeface="+mn-ea"/>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7" name="Rectangle 2"/>
          <p:cNvSpPr>
            <a:spLocks noChangeArrowheads="1"/>
          </p:cNvSpPr>
          <p:nvPr/>
        </p:nvSpPr>
        <p:spPr bwMode="auto">
          <a:xfrm>
            <a:off x="3454366" y="684504"/>
            <a:ext cx="63801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2800">
                <a:solidFill>
                  <a:srgbClr val="1C1C1C"/>
                </a:solidFill>
                <a:latin typeface="Arial" panose="020B0604020202020204" pitchFamily="34" charset="0"/>
                <a:ea typeface="楷体_GB2312" panose="02010600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0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0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0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0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0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0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0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0030101010101" pitchFamily="49" charset="-122"/>
              </a:defRPr>
            </a:lvl9pPr>
          </a:lstStyle>
          <a:p>
            <a:pP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把下面各比化成最简单的整数比。</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217545" y="2244725"/>
            <a:ext cx="1262380" cy="733425"/>
            <a:chOff x="8334" y="2873"/>
            <a:chExt cx="1988" cy="1155"/>
          </a:xfrm>
        </p:grpSpPr>
        <p:grpSp>
          <p:nvGrpSpPr>
            <p:cNvPr id="4" name="Group 6"/>
            <p:cNvGrpSpPr/>
            <p:nvPr/>
          </p:nvGrpSpPr>
          <p:grpSpPr>
            <a:xfrm>
              <a:off x="9414" y="2898"/>
              <a:ext cx="908" cy="1130"/>
              <a:chOff x="4876" y="2840"/>
              <a:chExt cx="363" cy="449"/>
            </a:xfrm>
          </p:grpSpPr>
          <p:sp>
            <p:nvSpPr>
              <p:cNvPr id="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8" name="Group 6"/>
            <p:cNvGrpSpPr/>
            <p:nvPr/>
          </p:nvGrpSpPr>
          <p:grpSpPr>
            <a:xfrm>
              <a:off x="8334" y="2873"/>
              <a:ext cx="908" cy="1130"/>
              <a:chOff x="4876" y="2840"/>
              <a:chExt cx="363" cy="449"/>
            </a:xfrm>
          </p:grpSpPr>
          <p:sp>
            <p:nvSpPr>
              <p:cNvPr id="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1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2" name="文本框 11"/>
            <p:cNvSpPr txBox="1"/>
            <p:nvPr/>
          </p:nvSpPr>
          <p:spPr>
            <a:xfrm>
              <a:off x="8915" y="2963"/>
              <a:ext cx="448" cy="725"/>
            </a:xfrm>
            <a:prstGeom prst="rect">
              <a:avLst/>
            </a:prstGeom>
            <a:noFill/>
          </p:spPr>
          <p:txBody>
            <a:bodyPr wrap="none" rtlCol="0">
              <a:spAutoFit/>
            </a:bodyPr>
            <a:p>
              <a:r>
                <a:rPr lang="en-US" altLang="zh-CN" sz="2400" b="1"/>
                <a:t>:</a:t>
              </a:r>
              <a:endParaRPr lang="en-US" altLang="zh-CN" sz="2400" b="1"/>
            </a:p>
          </p:txBody>
        </p:sp>
      </p:grpSp>
      <p:grpSp>
        <p:nvGrpSpPr>
          <p:cNvPr id="17" name="组合 16"/>
          <p:cNvGrpSpPr/>
          <p:nvPr/>
        </p:nvGrpSpPr>
        <p:grpSpPr>
          <a:xfrm>
            <a:off x="3122930" y="3517900"/>
            <a:ext cx="1262380" cy="733425"/>
            <a:chOff x="8334" y="2873"/>
            <a:chExt cx="1988" cy="1155"/>
          </a:xfrm>
        </p:grpSpPr>
        <p:grpSp>
          <p:nvGrpSpPr>
            <p:cNvPr id="19" name="Group 6"/>
            <p:cNvGrpSpPr/>
            <p:nvPr/>
          </p:nvGrpSpPr>
          <p:grpSpPr>
            <a:xfrm>
              <a:off x="9414" y="2898"/>
              <a:ext cx="908" cy="1130"/>
              <a:chOff x="4876" y="2840"/>
              <a:chExt cx="363" cy="449"/>
            </a:xfrm>
          </p:grpSpPr>
          <p:sp>
            <p:nvSpPr>
              <p:cNvPr id="2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23"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24" name="Group 6"/>
            <p:cNvGrpSpPr/>
            <p:nvPr/>
          </p:nvGrpSpPr>
          <p:grpSpPr>
            <a:xfrm>
              <a:off x="8334" y="2873"/>
              <a:ext cx="908" cy="1130"/>
              <a:chOff x="4876" y="2840"/>
              <a:chExt cx="363" cy="449"/>
            </a:xfrm>
          </p:grpSpPr>
          <p:sp>
            <p:nvSpPr>
              <p:cNvPr id="25"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p:txBody>
          </p:sp>
          <p:sp>
            <p:nvSpPr>
              <p:cNvPr id="26"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27" name="文本框 26"/>
            <p:cNvSpPr txBox="1"/>
            <p:nvPr/>
          </p:nvSpPr>
          <p:spPr>
            <a:xfrm>
              <a:off x="9019" y="2963"/>
              <a:ext cx="448" cy="725"/>
            </a:xfrm>
            <a:prstGeom prst="rect">
              <a:avLst/>
            </a:prstGeom>
            <a:noFill/>
          </p:spPr>
          <p:txBody>
            <a:bodyPr wrap="none" rtlCol="0">
              <a:spAutoFit/>
            </a:bodyPr>
            <a:p>
              <a:r>
                <a:rPr lang="en-US" altLang="zh-CN" sz="2400" b="1"/>
                <a:t>:</a:t>
              </a:r>
              <a:endParaRPr lang="en-US" altLang="zh-CN" sz="2400" b="1"/>
            </a:p>
          </p:txBody>
        </p:sp>
      </p:grpSp>
      <p:grpSp>
        <p:nvGrpSpPr>
          <p:cNvPr id="29" name="组合 28"/>
          <p:cNvGrpSpPr/>
          <p:nvPr/>
        </p:nvGrpSpPr>
        <p:grpSpPr>
          <a:xfrm>
            <a:off x="2715895" y="4686935"/>
            <a:ext cx="1652905" cy="717550"/>
            <a:chOff x="7719" y="2898"/>
            <a:chExt cx="2603" cy="1130"/>
          </a:xfrm>
        </p:grpSpPr>
        <p:grpSp>
          <p:nvGrpSpPr>
            <p:cNvPr id="30" name="Group 6"/>
            <p:cNvGrpSpPr/>
            <p:nvPr/>
          </p:nvGrpSpPr>
          <p:grpSpPr>
            <a:xfrm>
              <a:off x="9414" y="2898"/>
              <a:ext cx="908" cy="1130"/>
              <a:chOff x="4876" y="2840"/>
              <a:chExt cx="363" cy="449"/>
            </a:xfrm>
          </p:grpSpPr>
          <p:sp>
            <p:nvSpPr>
              <p:cNvPr id="3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33"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39" name="文本框 38"/>
            <p:cNvSpPr txBox="1"/>
            <p:nvPr/>
          </p:nvSpPr>
          <p:spPr>
            <a:xfrm>
              <a:off x="7719" y="2963"/>
              <a:ext cx="1821"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0.125</a:t>
              </a:r>
              <a:r>
                <a:rPr lang="en-US" altLang="zh-CN" sz="2400" b="1"/>
                <a:t> :</a:t>
              </a:r>
              <a:endParaRPr lang="en-US" altLang="zh-CN" sz="2400" b="1"/>
            </a:p>
          </p:txBody>
        </p:sp>
      </p:grpSp>
      <p:grpSp>
        <p:nvGrpSpPr>
          <p:cNvPr id="46" name="组合 45"/>
          <p:cNvGrpSpPr/>
          <p:nvPr/>
        </p:nvGrpSpPr>
        <p:grpSpPr>
          <a:xfrm>
            <a:off x="4326255" y="2275840"/>
            <a:ext cx="1949450" cy="717550"/>
            <a:chOff x="12714" y="2832"/>
            <a:chExt cx="3070" cy="1130"/>
          </a:xfrm>
        </p:grpSpPr>
        <p:sp>
          <p:nvSpPr>
            <p:cNvPr id="40" name="文本框 39"/>
            <p:cNvSpPr txBox="1"/>
            <p:nvPr/>
          </p:nvSpPr>
          <p:spPr>
            <a:xfrm>
              <a:off x="12714" y="2912"/>
              <a:ext cx="307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ea typeface="微软雅黑" panose="020B0503020204020204" pitchFamily="34" charset="-122"/>
                </a:rPr>
                <a:t>× 6</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grpSp>
          <p:nvGrpSpPr>
            <p:cNvPr id="42" name="Group 6"/>
            <p:cNvGrpSpPr/>
            <p:nvPr/>
          </p:nvGrpSpPr>
          <p:grpSpPr>
            <a:xfrm>
              <a:off x="13723" y="2832"/>
              <a:ext cx="908" cy="1130"/>
              <a:chOff x="4876" y="2840"/>
              <a:chExt cx="363" cy="449"/>
            </a:xfrm>
          </p:grpSpPr>
          <p:sp>
            <p:nvSpPr>
              <p:cNvPr id="4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45"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47" name="组合 46"/>
          <p:cNvGrpSpPr/>
          <p:nvPr/>
        </p:nvGrpSpPr>
        <p:grpSpPr>
          <a:xfrm>
            <a:off x="6066790" y="2276475"/>
            <a:ext cx="2141220" cy="717550"/>
            <a:chOff x="12974" y="2832"/>
            <a:chExt cx="3372" cy="1130"/>
          </a:xfrm>
        </p:grpSpPr>
        <p:sp>
          <p:nvSpPr>
            <p:cNvPr id="51" name="文本框 50"/>
            <p:cNvSpPr txBox="1"/>
            <p:nvPr/>
          </p:nvSpPr>
          <p:spPr>
            <a:xfrm>
              <a:off x="12974" y="2912"/>
              <a:ext cx="3372" cy="725"/>
            </a:xfrm>
            <a:prstGeom prst="rect">
              <a:avLst/>
            </a:prstGeom>
            <a:noFill/>
          </p:spPr>
          <p:txBody>
            <a:bodyPr wrap="square" rtlCol="0">
              <a:spAutoFit/>
            </a:bodyPr>
            <a:p>
              <a:pPr algn="l"/>
              <a:r>
                <a:rPr lang="en-US" altLang="zh-CN" sz="2400" b="1">
                  <a:sym typeface="+mn-ea"/>
                </a:rPr>
                <a:t>:</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ea typeface="微软雅黑" panose="020B0503020204020204" pitchFamily="34" charset="-122"/>
                </a:rPr>
                <a:t>× 6</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grpSp>
          <p:nvGrpSpPr>
            <p:cNvPr id="52" name="Group 6"/>
            <p:cNvGrpSpPr/>
            <p:nvPr/>
          </p:nvGrpSpPr>
          <p:grpSpPr>
            <a:xfrm>
              <a:off x="13723" y="2832"/>
              <a:ext cx="908" cy="1130"/>
              <a:chOff x="4876" y="2840"/>
              <a:chExt cx="363" cy="449"/>
            </a:xfrm>
          </p:grpSpPr>
          <p:sp>
            <p:nvSpPr>
              <p:cNvPr id="5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5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sp>
        <p:nvSpPr>
          <p:cNvPr id="56" name="文本框 55"/>
          <p:cNvSpPr txBox="1"/>
          <p:nvPr/>
        </p:nvSpPr>
        <p:spPr>
          <a:xfrm>
            <a:off x="7646035" y="2327275"/>
            <a:ext cx="114935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5︰1</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9" name="组合 58"/>
          <p:cNvGrpSpPr/>
          <p:nvPr/>
        </p:nvGrpSpPr>
        <p:grpSpPr>
          <a:xfrm>
            <a:off x="4242435" y="3580130"/>
            <a:ext cx="2118995" cy="717550"/>
            <a:chOff x="12714" y="2832"/>
            <a:chExt cx="3337" cy="1130"/>
          </a:xfrm>
        </p:grpSpPr>
        <p:sp>
          <p:nvSpPr>
            <p:cNvPr id="63" name="文本框 62"/>
            <p:cNvSpPr txBox="1"/>
            <p:nvPr/>
          </p:nvSpPr>
          <p:spPr>
            <a:xfrm>
              <a:off x="12714" y="2912"/>
              <a:ext cx="333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ea typeface="微软雅黑" panose="020B0503020204020204" pitchFamily="34" charset="-122"/>
                </a:rPr>
                <a:t>× 24</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grpSp>
          <p:nvGrpSpPr>
            <p:cNvPr id="64" name="Group 6"/>
            <p:cNvGrpSpPr/>
            <p:nvPr/>
          </p:nvGrpSpPr>
          <p:grpSpPr>
            <a:xfrm>
              <a:off x="13548" y="2832"/>
              <a:ext cx="908" cy="1130"/>
              <a:chOff x="4806" y="2840"/>
              <a:chExt cx="363" cy="449"/>
            </a:xfrm>
          </p:grpSpPr>
          <p:sp>
            <p:nvSpPr>
              <p:cNvPr id="65" name="Text Box 7"/>
              <p:cNvSpPr txBox="1"/>
              <p:nvPr/>
            </p:nvSpPr>
            <p:spPr>
              <a:xfrm>
                <a:off x="480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p:txBody>
          </p:sp>
          <p:sp>
            <p:nvSpPr>
              <p:cNvPr id="66"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68" name="组合 67"/>
          <p:cNvGrpSpPr/>
          <p:nvPr/>
        </p:nvGrpSpPr>
        <p:grpSpPr>
          <a:xfrm>
            <a:off x="6131560" y="3580765"/>
            <a:ext cx="2141220" cy="717550"/>
            <a:chOff x="12974" y="2832"/>
            <a:chExt cx="3372" cy="1130"/>
          </a:xfrm>
        </p:grpSpPr>
        <p:sp>
          <p:nvSpPr>
            <p:cNvPr id="69" name="文本框 68"/>
            <p:cNvSpPr txBox="1"/>
            <p:nvPr/>
          </p:nvSpPr>
          <p:spPr>
            <a:xfrm>
              <a:off x="12974" y="2912"/>
              <a:ext cx="3372" cy="725"/>
            </a:xfrm>
            <a:prstGeom prst="rect">
              <a:avLst/>
            </a:prstGeom>
            <a:noFill/>
          </p:spPr>
          <p:txBody>
            <a:bodyPr wrap="square" rtlCol="0">
              <a:spAutoFit/>
            </a:bodyPr>
            <a:p>
              <a:pPr algn="l"/>
              <a:r>
                <a:rPr lang="en-US" altLang="zh-CN" sz="2400" b="1">
                  <a:sym typeface="+mn-ea"/>
                </a:rPr>
                <a:t>:</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ea typeface="微软雅黑" panose="020B0503020204020204" pitchFamily="34" charset="-122"/>
                </a:rPr>
                <a:t>× 24</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grpSp>
          <p:nvGrpSpPr>
            <p:cNvPr id="70" name="Group 6"/>
            <p:cNvGrpSpPr/>
            <p:nvPr/>
          </p:nvGrpSpPr>
          <p:grpSpPr>
            <a:xfrm>
              <a:off x="13723" y="2832"/>
              <a:ext cx="908" cy="1130"/>
              <a:chOff x="4876" y="2840"/>
              <a:chExt cx="363" cy="449"/>
            </a:xfrm>
          </p:grpSpPr>
          <p:sp>
            <p:nvSpPr>
              <p:cNvPr id="7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72"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sp>
        <p:nvSpPr>
          <p:cNvPr id="73" name="文本框 72"/>
          <p:cNvSpPr txBox="1"/>
          <p:nvPr/>
        </p:nvSpPr>
        <p:spPr>
          <a:xfrm>
            <a:off x="7925435" y="3631565"/>
            <a:ext cx="1327785"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14︰9</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4" name="组合 73"/>
          <p:cNvGrpSpPr/>
          <p:nvPr/>
        </p:nvGrpSpPr>
        <p:grpSpPr>
          <a:xfrm>
            <a:off x="6951345" y="4723765"/>
            <a:ext cx="2141220" cy="717550"/>
            <a:chOff x="12974" y="2832"/>
            <a:chExt cx="3372" cy="1130"/>
          </a:xfrm>
        </p:grpSpPr>
        <p:sp>
          <p:nvSpPr>
            <p:cNvPr id="75" name="文本框 74"/>
            <p:cNvSpPr txBox="1"/>
            <p:nvPr/>
          </p:nvSpPr>
          <p:spPr>
            <a:xfrm>
              <a:off x="12974" y="2912"/>
              <a:ext cx="3372" cy="725"/>
            </a:xfrm>
            <a:prstGeom prst="rect">
              <a:avLst/>
            </a:prstGeom>
            <a:noFill/>
          </p:spPr>
          <p:txBody>
            <a:bodyPr wrap="square" rtlCol="0">
              <a:spAutoFit/>
            </a:bodyPr>
            <a:p>
              <a:pPr algn="l"/>
              <a:r>
                <a:rPr lang="en-US" altLang="zh-CN" sz="2400" b="1">
                  <a:sym typeface="+mn-ea"/>
                </a:rPr>
                <a:t>:</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ea typeface="微软雅黑" panose="020B0503020204020204" pitchFamily="34" charset="-122"/>
                </a:rPr>
                <a:t>× 1000</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grpSp>
          <p:nvGrpSpPr>
            <p:cNvPr id="76" name="Group 6"/>
            <p:cNvGrpSpPr/>
            <p:nvPr/>
          </p:nvGrpSpPr>
          <p:grpSpPr>
            <a:xfrm>
              <a:off x="13723" y="2832"/>
              <a:ext cx="908" cy="1130"/>
              <a:chOff x="4876" y="2840"/>
              <a:chExt cx="363" cy="449"/>
            </a:xfrm>
          </p:grpSpPr>
          <p:sp>
            <p:nvSpPr>
              <p:cNvPr id="7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78"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left)">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ipe(left)">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left)">
                                      <p:cBhvr>
                                        <p:cTn id="22" dur="500"/>
                                        <p:tgtEl>
                                          <p:spTgt spid="5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wipe(left)">
                                      <p:cBhvr>
                                        <p:cTn id="27" dur="500"/>
                                        <p:tgtEl>
                                          <p:spTgt spid="6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wipe(left)">
                                      <p:cBhvr>
                                        <p:cTn id="32" dur="500"/>
                                        <p:tgtEl>
                                          <p:spTgt spid="7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4"/>
                                        </p:tgtEl>
                                        <p:attrNameLst>
                                          <p:attrName>style.visibility</p:attrName>
                                        </p:attrNameLst>
                                      </p:cBhvr>
                                      <p:to>
                                        <p:strVal val="visible"/>
                                      </p:to>
                                    </p:set>
                                    <p:animEffect transition="in" filter="wipe(left)">
                                      <p:cBhvr>
                                        <p:cTn id="42" dur="500"/>
                                        <p:tgtEl>
                                          <p:spTgt spid="74"/>
                                        </p:tgtEl>
                                      </p:cBhvr>
                                    </p:animEffect>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grpId="0" nodeType="clickEffect">
                                  <p:stCondLst>
                                    <p:cond delay="0"/>
                                  </p:stCondLst>
                                  <p:iterate type="lt">
                                    <p:tmPct val="50000"/>
                                  </p:iterate>
                                  <p:childTnLst>
                                    <p:set>
                                      <p:cBhvr>
                                        <p:cTn id="46" dur="1" fill="hold">
                                          <p:stCondLst>
                                            <p:cond delay="0"/>
                                          </p:stCondLst>
                                        </p:cTn>
                                        <p:tgtEl>
                                          <p:spTgt spid="62"/>
                                        </p:tgtEl>
                                        <p:attrNameLst>
                                          <p:attrName>style.visibility</p:attrName>
                                        </p:attrNameLst>
                                      </p:cBhvr>
                                      <p:to>
                                        <p:strVal val="visible"/>
                                      </p:to>
                                    </p:set>
                                    <p:anim calcmode="discrete" valueType="clr">
                                      <p:cBhvr override="childStyle">
                                        <p:cTn id="47" dur="80"/>
                                        <p:tgtEl>
                                          <p:spTgt spid="62"/>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62"/>
                                        </p:tgtEl>
                                        <p:attrNameLst>
                                          <p:attrName>fillcolor</p:attrName>
                                        </p:attrNameLst>
                                      </p:cBhvr>
                                      <p:tavLst>
                                        <p:tav tm="0">
                                          <p:val>
                                            <p:clrVal>
                                              <a:schemeClr val="accent2"/>
                                            </p:clrVal>
                                          </p:val>
                                        </p:tav>
                                        <p:tav tm="50000">
                                          <p:val>
                                            <p:clrVal>
                                              <a:schemeClr val="hlink"/>
                                            </p:clrVal>
                                          </p:val>
                                        </p:tav>
                                      </p:tavLst>
                                    </p:anim>
                                    <p:set>
                                      <p:cBhvr>
                                        <p:cTn id="49" dur="80"/>
                                        <p:tgtEl>
                                          <p:spTgt spid="6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56" grpId="0"/>
      <p:bldP spid="7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1" name="组合 40"/>
          <p:cNvGrpSpPr/>
          <p:nvPr/>
        </p:nvGrpSpPr>
        <p:grpSpPr>
          <a:xfrm>
            <a:off x="1774190" y="932815"/>
            <a:ext cx="8902700" cy="1198880"/>
            <a:chOff x="2794" y="1469"/>
            <a:chExt cx="14020" cy="1888"/>
          </a:xfrm>
        </p:grpSpPr>
        <p:sp>
          <p:nvSpPr>
            <p:cNvPr id="4" name="文本框 3"/>
            <p:cNvSpPr txBox="1"/>
            <p:nvPr/>
          </p:nvSpPr>
          <p:spPr>
            <a:xfrm>
              <a:off x="2794" y="1469"/>
              <a:ext cx="14020" cy="1888"/>
            </a:xfrm>
            <a:prstGeom prst="rect">
              <a:avLst/>
            </a:prstGeom>
            <a:noFill/>
          </p:spPr>
          <p:txBody>
            <a:bodyPr wrap="none" rtlCol="0">
              <a:spAutoFit/>
            </a:bodyPr>
            <a:p>
              <a:pPr>
                <a:lnSpc>
                  <a:spcPct val="150000"/>
                </a:lnSpc>
              </a:pPr>
              <a:r>
                <a:rPr lang="zh-CN" altLang="en-US" sz="2400"/>
                <a:t>一辆汽车从甲地去乙地，已经行了</a:t>
              </a:r>
              <a:r>
                <a:rPr lang="en-US" altLang="zh-CN" sz="2400"/>
                <a:t>120</a:t>
              </a:r>
              <a:r>
                <a:rPr lang="zh-CN" altLang="en-US" sz="2400"/>
                <a:t>千米，相当于全程的</a:t>
              </a:r>
              <a:r>
                <a:rPr lang="en-US" altLang="zh-CN" sz="2400"/>
                <a:t>       </a:t>
              </a:r>
              <a:r>
                <a:rPr lang="zh-CN" altLang="en-US" sz="2400"/>
                <a:t>，</a:t>
              </a:r>
              <a:endParaRPr lang="zh-CN" altLang="en-US" sz="2400"/>
            </a:p>
            <a:p>
              <a:pPr>
                <a:lnSpc>
                  <a:spcPct val="150000"/>
                </a:lnSpc>
              </a:pPr>
              <a:r>
                <a:rPr lang="zh-CN" altLang="en-US" sz="2400"/>
                <a:t>两地相距多少千米？</a:t>
              </a:r>
              <a:endParaRPr lang="zh-CN" altLang="en-US" sz="2400"/>
            </a:p>
          </p:txBody>
        </p:sp>
        <p:grpSp>
          <p:nvGrpSpPr>
            <p:cNvPr id="37" name="Group 6"/>
            <p:cNvGrpSpPr/>
            <p:nvPr/>
          </p:nvGrpSpPr>
          <p:grpSpPr>
            <a:xfrm>
              <a:off x="15498" y="1665"/>
              <a:ext cx="908" cy="1130"/>
              <a:chOff x="4876" y="2840"/>
              <a:chExt cx="363" cy="452"/>
            </a:xfrm>
          </p:grpSpPr>
          <p:sp>
            <p:nvSpPr>
              <p:cNvPr id="3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15" name="文本框 14"/>
          <p:cNvSpPr txBox="1"/>
          <p:nvPr/>
        </p:nvSpPr>
        <p:spPr>
          <a:xfrm>
            <a:off x="1882140" y="2616200"/>
            <a:ext cx="4269740" cy="46037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解：设两地相距</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i="1" dirty="0" err="1">
                <a:ln w="0"/>
                <a:effectLst/>
                <a:latin typeface="Times New Roman" panose="02020603050405020304" pitchFamily="18" charset="0"/>
                <a:ea typeface="楷体" panose="02010609060101010101" pitchFamily="49" charset="-122"/>
                <a:cs typeface="Times New Roman" panose="02020603050405020304" pitchFamily="18" charset="0"/>
                <a:sym typeface="+mn-ea"/>
              </a:rPr>
              <a:t>x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a:off x="2681605" y="3144520"/>
            <a:ext cx="1693545" cy="717550"/>
            <a:chOff x="3924" y="6985"/>
            <a:chExt cx="2667" cy="1130"/>
          </a:xfrm>
        </p:grpSpPr>
        <p:grpSp>
          <p:nvGrpSpPr>
            <p:cNvPr id="17" name="Group 6"/>
            <p:cNvGrpSpPr/>
            <p:nvPr/>
          </p:nvGrpSpPr>
          <p:grpSpPr>
            <a:xfrm>
              <a:off x="3924" y="6985"/>
              <a:ext cx="908" cy="1130"/>
              <a:chOff x="4876" y="2840"/>
              <a:chExt cx="363" cy="452"/>
            </a:xfrm>
          </p:grpSpPr>
          <p:sp>
            <p:nvSpPr>
              <p:cNvPr id="1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0" name="文本框 19"/>
            <p:cNvSpPr txBox="1"/>
            <p:nvPr/>
          </p:nvSpPr>
          <p:spPr>
            <a:xfrm>
              <a:off x="4512" y="7002"/>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pitchFamily="49" charset="-122"/>
                  <a:cs typeface="Times New Roman" panose="02020603050405020304" pitchFamily="18" charset="0"/>
                  <a:sym typeface="+mn-ea"/>
                </a:rPr>
                <a:t>x </a:t>
              </a:r>
              <a:endParaRPr lang="zh-CN" altLang="en-US" sz="2800"/>
            </a:p>
          </p:txBody>
        </p:sp>
        <p:sp>
          <p:nvSpPr>
            <p:cNvPr id="21" name="文本框 20"/>
            <p:cNvSpPr txBox="1"/>
            <p:nvPr/>
          </p:nvSpPr>
          <p:spPr>
            <a:xfrm>
              <a:off x="4962" y="7088"/>
              <a:ext cx="1629"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120</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2" name="组合 21"/>
          <p:cNvGrpSpPr/>
          <p:nvPr/>
        </p:nvGrpSpPr>
        <p:grpSpPr>
          <a:xfrm>
            <a:off x="3040380" y="3736340"/>
            <a:ext cx="2280738" cy="717550"/>
            <a:chOff x="4863" y="8003"/>
            <a:chExt cx="3592" cy="1130"/>
          </a:xfrm>
        </p:grpSpPr>
        <p:grpSp>
          <p:nvGrpSpPr>
            <p:cNvPr id="23" name="Group 6"/>
            <p:cNvGrpSpPr/>
            <p:nvPr/>
          </p:nvGrpSpPr>
          <p:grpSpPr>
            <a:xfrm rot="0">
              <a:off x="7547" y="8003"/>
              <a:ext cx="908" cy="1130"/>
              <a:chOff x="5031" y="2840"/>
              <a:chExt cx="363" cy="452"/>
            </a:xfrm>
          </p:grpSpPr>
          <p:sp>
            <p:nvSpPr>
              <p:cNvPr id="24" name="Text Box 7"/>
              <p:cNvSpPr txBox="1"/>
              <p:nvPr/>
            </p:nvSpPr>
            <p:spPr>
              <a:xfrm>
                <a:off x="5031"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5" name="Line 8"/>
              <p:cNvSpPr/>
              <p:nvPr/>
            </p:nvSpPr>
            <p:spPr>
              <a:xfrm>
                <a:off x="5031" y="3030"/>
                <a:ext cx="227" cy="0"/>
              </a:xfrm>
              <a:prstGeom prst="line">
                <a:avLst/>
              </a:prstGeom>
              <a:ln w="22225" cap="flat" cmpd="sng">
                <a:solidFill>
                  <a:schemeClr val="tx1"/>
                </a:solidFill>
                <a:prstDash val="solid"/>
                <a:headEnd type="none" w="med" len="med"/>
                <a:tailEnd type="none" w="med" len="med"/>
              </a:ln>
            </p:spPr>
          </p:sp>
        </p:grpSp>
        <p:sp>
          <p:nvSpPr>
            <p:cNvPr id="26" name="文本框 25"/>
            <p:cNvSpPr txBox="1"/>
            <p:nvPr/>
          </p:nvSpPr>
          <p:spPr>
            <a:xfrm>
              <a:off x="4863" y="800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pitchFamily="49" charset="-122"/>
                  <a:cs typeface="Times New Roman" panose="02020603050405020304" pitchFamily="18" charset="0"/>
                  <a:sym typeface="+mn-ea"/>
                </a:rPr>
                <a:t>x </a:t>
              </a:r>
              <a:endParaRPr lang="zh-CN" altLang="en-US" sz="2800"/>
            </a:p>
          </p:txBody>
        </p:sp>
        <p:sp>
          <p:nvSpPr>
            <p:cNvPr id="27" name="文本框 26"/>
            <p:cNvSpPr txBox="1"/>
            <p:nvPr/>
          </p:nvSpPr>
          <p:spPr>
            <a:xfrm>
              <a:off x="5313" y="8089"/>
              <a:ext cx="2127"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120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grpSp>
        <p:nvGrpSpPr>
          <p:cNvPr id="36" name="组合 35"/>
          <p:cNvGrpSpPr/>
          <p:nvPr/>
        </p:nvGrpSpPr>
        <p:grpSpPr>
          <a:xfrm>
            <a:off x="3090545" y="5001895"/>
            <a:ext cx="1320165" cy="521970"/>
            <a:chOff x="13615" y="8293"/>
            <a:chExt cx="2079" cy="822"/>
          </a:xfrm>
        </p:grpSpPr>
        <p:sp>
          <p:nvSpPr>
            <p:cNvPr id="34" name="文本框 33"/>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pitchFamily="49" charset="-122"/>
                  <a:cs typeface="Times New Roman" panose="02020603050405020304" pitchFamily="18" charset="0"/>
                  <a:sym typeface="+mn-ea"/>
                </a:rPr>
                <a:t>x </a:t>
              </a:r>
              <a:endParaRPr lang="zh-CN" altLang="en-US" sz="2800"/>
            </a:p>
          </p:txBody>
        </p:sp>
        <p:sp>
          <p:nvSpPr>
            <p:cNvPr id="35" name="文本框 34"/>
            <p:cNvSpPr txBox="1"/>
            <p:nvPr/>
          </p:nvSpPr>
          <p:spPr>
            <a:xfrm>
              <a:off x="14065" y="8379"/>
              <a:ext cx="1629"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200</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0" name="文本框 39"/>
          <p:cNvSpPr txBox="1"/>
          <p:nvPr/>
        </p:nvSpPr>
        <p:spPr>
          <a:xfrm>
            <a:off x="1972310" y="5690235"/>
            <a:ext cx="3537585" cy="460375"/>
          </a:xfrm>
          <a:prstGeom prst="rect">
            <a:avLst/>
          </a:prstGeom>
          <a:noFill/>
        </p:spPr>
        <p:txBody>
          <a:bodyPr wrap="none" rtlCol="0" anchor="t">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答：两地相距</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en-US" altLang="zh-CN" sz="2400" b="1" i="1" dirty="0" err="1">
                <a:ln w="0"/>
                <a:effectLst/>
                <a:latin typeface="Times New Roman" panose="02020603050405020304" pitchFamily="18" charset="0"/>
                <a:ea typeface="楷体" panose="02010609060101010101" pitchFamily="49" charset="-122"/>
                <a:cs typeface="Times New Roman" panose="02020603050405020304" pitchFamily="18" charset="0"/>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9" name="组合 28"/>
          <p:cNvGrpSpPr/>
          <p:nvPr/>
        </p:nvGrpSpPr>
        <p:grpSpPr>
          <a:xfrm>
            <a:off x="3058160" y="4426585"/>
            <a:ext cx="2148903" cy="717550"/>
            <a:chOff x="5282" y="8767"/>
            <a:chExt cx="3384" cy="1130"/>
          </a:xfrm>
        </p:grpSpPr>
        <p:grpSp>
          <p:nvGrpSpPr>
            <p:cNvPr id="28" name="Group 6"/>
            <p:cNvGrpSpPr/>
            <p:nvPr/>
          </p:nvGrpSpPr>
          <p:grpSpPr>
            <a:xfrm rot="0">
              <a:off x="7758" y="8767"/>
              <a:ext cx="908" cy="1130"/>
              <a:chOff x="4948" y="2840"/>
              <a:chExt cx="363" cy="452"/>
            </a:xfrm>
          </p:grpSpPr>
          <p:sp>
            <p:nvSpPr>
              <p:cNvPr id="30" name="Text Box 7"/>
              <p:cNvSpPr txBox="1"/>
              <p:nvPr/>
            </p:nvSpPr>
            <p:spPr>
              <a:xfrm>
                <a:off x="494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31" name="Line 8"/>
              <p:cNvSpPr/>
              <p:nvPr/>
            </p:nvSpPr>
            <p:spPr>
              <a:xfrm>
                <a:off x="4948" y="3030"/>
                <a:ext cx="227" cy="0"/>
              </a:xfrm>
              <a:prstGeom prst="line">
                <a:avLst/>
              </a:prstGeom>
              <a:ln w="22225" cap="flat" cmpd="sng">
                <a:solidFill>
                  <a:schemeClr val="tx1"/>
                </a:solidFill>
                <a:prstDash val="solid"/>
                <a:headEnd type="none" w="med" len="med"/>
                <a:tailEnd type="none" w="med" len="med"/>
              </a:ln>
            </p:spPr>
          </p:sp>
        </p:grpSp>
        <p:sp>
          <p:nvSpPr>
            <p:cNvPr id="32" name="文本框 31"/>
            <p:cNvSpPr txBox="1"/>
            <p:nvPr/>
          </p:nvSpPr>
          <p:spPr>
            <a:xfrm>
              <a:off x="5282" y="8767"/>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pitchFamily="49" charset="-122"/>
                  <a:cs typeface="Times New Roman" panose="02020603050405020304" pitchFamily="18" charset="0"/>
                  <a:sym typeface="+mn-ea"/>
                </a:rPr>
                <a:t>x </a:t>
              </a:r>
              <a:endParaRPr lang="zh-CN" altLang="en-US" sz="2800"/>
            </a:p>
          </p:txBody>
        </p:sp>
        <p:sp>
          <p:nvSpPr>
            <p:cNvPr id="33" name="文本框 32"/>
            <p:cNvSpPr txBox="1"/>
            <p:nvPr/>
          </p:nvSpPr>
          <p:spPr>
            <a:xfrm>
              <a:off x="5732" y="8853"/>
              <a:ext cx="2127"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120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grpSp>
        <p:nvGrpSpPr>
          <p:cNvPr id="11" name="组合 10"/>
          <p:cNvGrpSpPr/>
          <p:nvPr/>
        </p:nvGrpSpPr>
        <p:grpSpPr>
          <a:xfrm>
            <a:off x="6734175" y="3446145"/>
            <a:ext cx="2065020" cy="717550"/>
            <a:chOff x="10605" y="5427"/>
            <a:chExt cx="3252" cy="1130"/>
          </a:xfrm>
        </p:grpSpPr>
        <p:sp>
          <p:nvSpPr>
            <p:cNvPr id="7" name="文本框 6"/>
            <p:cNvSpPr txBox="1"/>
            <p:nvPr/>
          </p:nvSpPr>
          <p:spPr>
            <a:xfrm>
              <a:off x="10605" y="5513"/>
              <a:ext cx="1629"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120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13071" y="5529"/>
              <a:ext cx="786" cy="725"/>
            </a:xfrm>
            <a:prstGeom prst="rect">
              <a:avLst/>
            </a:prstGeom>
            <a:noFill/>
          </p:spPr>
          <p:txBody>
            <a:bodyPr wrap="none" rtlCol="0">
              <a:spAutoFit/>
            </a:bodyPr>
            <a:p>
              <a:pPr algn="l"/>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nvGrpSpPr>
            <p:cNvPr id="10" name="组合 9"/>
            <p:cNvGrpSpPr/>
            <p:nvPr/>
          </p:nvGrpSpPr>
          <p:grpSpPr>
            <a:xfrm>
              <a:off x="12371" y="5427"/>
              <a:ext cx="908" cy="1130"/>
              <a:chOff x="12839" y="5427"/>
              <a:chExt cx="908" cy="1130"/>
            </a:xfrm>
          </p:grpSpPr>
          <p:sp>
            <p:nvSpPr>
              <p:cNvPr id="6" name="Text Box 7"/>
              <p:cNvSpPr txBox="1"/>
              <p:nvPr/>
            </p:nvSpPr>
            <p:spPr>
              <a:xfrm>
                <a:off x="12839" y="5427"/>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9" name="Line 8"/>
              <p:cNvSpPr/>
              <p:nvPr/>
            </p:nvSpPr>
            <p:spPr>
              <a:xfrm>
                <a:off x="12839" y="5909"/>
                <a:ext cx="568" cy="0"/>
              </a:xfrm>
              <a:prstGeom prst="line">
                <a:avLst/>
              </a:prstGeom>
              <a:ln w="28575" cap="flat" cmpd="sng">
                <a:solidFill>
                  <a:schemeClr val="tx1"/>
                </a:solidFill>
                <a:prstDash val="solid"/>
                <a:headEnd type="none" w="med" len="med"/>
                <a:tailEnd type="none" w="med" len="med"/>
              </a:ln>
            </p:spPr>
          </p:sp>
        </p:grpSp>
      </p:grpSp>
      <p:sp>
        <p:nvSpPr>
          <p:cNvPr id="13" name="文本框 12"/>
          <p:cNvSpPr txBox="1"/>
          <p:nvPr/>
        </p:nvSpPr>
        <p:spPr>
          <a:xfrm>
            <a:off x="8698230" y="3521710"/>
            <a:ext cx="1875790" cy="460375"/>
          </a:xfrm>
          <a:prstGeom prst="rect">
            <a:avLst/>
          </a:prstGeom>
          <a:noFill/>
        </p:spPr>
        <p:txBody>
          <a:bodyPr wrap="squar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文本框 13"/>
          <p:cNvSpPr txBox="1"/>
          <p:nvPr/>
        </p:nvSpPr>
        <p:spPr>
          <a:xfrm>
            <a:off x="6880225" y="4541520"/>
            <a:ext cx="3537585" cy="460375"/>
          </a:xfrm>
          <a:prstGeom prst="rect">
            <a:avLst/>
          </a:prstGeom>
          <a:noFill/>
        </p:spPr>
        <p:txBody>
          <a:bodyPr wrap="none" rtlCol="0" anchor="t">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答：两地相距</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en-US" altLang="zh-CN" sz="2400" b="1" i="1" dirty="0" err="1">
                <a:ln w="0"/>
                <a:effectLst/>
                <a:latin typeface="Times New Roman" panose="02020603050405020304" pitchFamily="18" charset="0"/>
                <a:ea typeface="楷体" panose="02010609060101010101" pitchFamily="49" charset="-122"/>
                <a:cs typeface="Times New Roman" panose="02020603050405020304" pitchFamily="18" charset="0"/>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up)">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p:tgtEl>
                                          <p:spTgt spid="29"/>
                                        </p:tgtEl>
                                        <p:attrNameLst>
                                          <p:attrName>ppt_y</p:attrName>
                                        </p:attrNameLst>
                                      </p:cBhvr>
                                      <p:tavLst>
                                        <p:tav tm="0">
                                          <p:val>
                                            <p:strVal val="#ppt_y+#ppt_h*1.125000"/>
                                          </p:val>
                                        </p:tav>
                                        <p:tav tm="100000">
                                          <p:val>
                                            <p:strVal val="#ppt_y"/>
                                          </p:val>
                                        </p:tav>
                                      </p:tavLst>
                                    </p:anim>
                                    <p:animEffect transition="in" filter="wipe(up)">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p:tgtEl>
                                          <p:spTgt spid="36"/>
                                        </p:tgtEl>
                                        <p:attrNameLst>
                                          <p:attrName>ppt_y</p:attrName>
                                        </p:attrNameLst>
                                      </p:cBhvr>
                                      <p:tavLst>
                                        <p:tav tm="0">
                                          <p:val>
                                            <p:strVal val="#ppt_y+#ppt_h*1.125000"/>
                                          </p:val>
                                        </p:tav>
                                        <p:tav tm="100000">
                                          <p:val>
                                            <p:strVal val="#ppt_y"/>
                                          </p:val>
                                        </p:tav>
                                      </p:tavLst>
                                    </p:anim>
                                    <p:animEffect transition="in" filter="wipe(up)">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p:tgtEl>
                                          <p:spTgt spid="40"/>
                                        </p:tgtEl>
                                        <p:attrNameLst>
                                          <p:attrName>ppt_y</p:attrName>
                                        </p:attrNameLst>
                                      </p:cBhvr>
                                      <p:tavLst>
                                        <p:tav tm="0">
                                          <p:val>
                                            <p:strVal val="#ppt_y+#ppt_h*1.125000"/>
                                          </p:val>
                                        </p:tav>
                                        <p:tav tm="100000">
                                          <p:val>
                                            <p:strVal val="#ppt_y"/>
                                          </p:val>
                                        </p:tav>
                                      </p:tavLst>
                                    </p:anim>
                                    <p:animEffect transition="in" filter="wipe(up)">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p:tgtEl>
                                          <p:spTgt spid="11"/>
                                        </p:tgtEl>
                                        <p:attrNameLst>
                                          <p:attrName>ppt_y</p:attrName>
                                        </p:attrNameLst>
                                      </p:cBhvr>
                                      <p:tavLst>
                                        <p:tav tm="0">
                                          <p:val>
                                            <p:strVal val="#ppt_y+#ppt_h*1.125000"/>
                                          </p:val>
                                        </p:tav>
                                        <p:tav tm="100000">
                                          <p:val>
                                            <p:strVal val="#ppt_y"/>
                                          </p:val>
                                        </p:tav>
                                      </p:tavLst>
                                    </p:anim>
                                    <p:animEffect transition="in" filter="wipe(up)">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ppt_y</p:attrName>
                                        </p:attrNameLst>
                                      </p:cBhvr>
                                      <p:tavLst>
                                        <p:tav tm="0">
                                          <p:val>
                                            <p:strVal val="#ppt_y+#ppt_h*1.125000"/>
                                          </p:val>
                                        </p:tav>
                                        <p:tav tm="100000">
                                          <p:val>
                                            <p:strVal val="#ppt_y"/>
                                          </p:val>
                                        </p:tav>
                                      </p:tavLst>
                                    </p:anim>
                                    <p:animEffect transition="in" filter="wipe(up)">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ppt_y</p:attrName>
                                        </p:attrNameLst>
                                      </p:cBhvr>
                                      <p:tavLst>
                                        <p:tav tm="0">
                                          <p:val>
                                            <p:strVal val="#ppt_y+#ppt_h*1.125000"/>
                                          </p:val>
                                        </p:tav>
                                        <p:tav tm="100000">
                                          <p:val>
                                            <p:strVal val="#ppt_y"/>
                                          </p:val>
                                        </p:tav>
                                      </p:tavLst>
                                    </p:anim>
                                    <p:animEffect transition="in" filter="wipe(up)">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0" grpId="0"/>
      <p:bldP spid="14"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8" name="TextBox 17"/>
          <p:cNvSpPr txBox="1"/>
          <p:nvPr/>
        </p:nvSpPr>
        <p:spPr>
          <a:xfrm>
            <a:off x="6141085" y="4636770"/>
            <a:ext cx="1820545"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 50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TextBox 1"/>
          <p:cNvSpPr txBox="1"/>
          <p:nvPr/>
        </p:nvSpPr>
        <p:spPr>
          <a:xfrm>
            <a:off x="4210685" y="5608320"/>
            <a:ext cx="3712210" cy="539750"/>
          </a:xfrm>
          <a:prstGeom prst="rect">
            <a:avLst/>
          </a:prstGeom>
          <a:noFill/>
        </p:spPr>
        <p:txBody>
          <a:bodyPr wrap="square" rtlCol="0">
            <a:spAutoFit/>
          </a:bodyPr>
          <a:p>
            <a:pPr>
              <a:lnSpc>
                <a:spcPts val="35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答：小亮跳了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2243455" y="1108075"/>
            <a:ext cx="8378190" cy="1358900"/>
            <a:chOff x="3533" y="1745"/>
            <a:chExt cx="13194" cy="2140"/>
          </a:xfrm>
        </p:grpSpPr>
        <mc:AlternateContent xmlns:mc="http://schemas.openxmlformats.org/markup-compatibility/2006">
          <mc:Choice xmlns:a14="http://schemas.microsoft.com/office/drawing/2010/main" Requires="a14">
            <p:sp>
              <p:nvSpPr>
                <p:cNvPr id="3" name="TextBox 1"/>
                <p:cNvSpPr txBox="1"/>
                <p:nvPr/>
              </p:nvSpPr>
              <p:spPr>
                <a:xfrm>
                  <a:off x="3533" y="1745"/>
                  <a:ext cx="13195" cy="1888"/>
                </a:xfrm>
                <a:prstGeom prst="rect">
                  <a:avLst/>
                </a:prstGeom>
                <a:noFill/>
              </p:spPr>
              <p:txBody>
                <a:bodyPr wrap="square" rtlCol="0">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三个同学跳绳。小明跳了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个，小强跳的是小明跳的</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，小亮跳的是小强跳的</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。小亮跳了多少个？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3" name="TextBox 1"/>
                <p:cNvSpPr txBox="1">
                  <a:spLocks noRot="1" noChangeAspect="1" noMove="1" noResize="1" noEditPoints="1" noAdjustHandles="1" noChangeArrowheads="1" noChangeShapeType="1" noTextEdit="1"/>
                </p:cNvSpPr>
                <p:nvPr/>
              </p:nvSpPr>
              <p:spPr>
                <a:xfrm>
                  <a:off x="3533" y="1745"/>
                  <a:ext cx="13195" cy="1888"/>
                </a:xfrm>
                <a:prstGeom prst="rect">
                  <a:avLst/>
                </a:prstGeom>
                <a:blipFill rotWithShape="1">
                  <a:blip r:embed="rId2"/>
                </a:blipFill>
              </p:spPr>
              <p:txBody>
                <a:bodyPr/>
                <a:lstStyle/>
                <a:p>
                  <a:r>
                    <a:rPr lang="zh-CN" altLang="en-US">
                      <a:noFill/>
                    </a:rPr>
                    <a:t> </a:t>
                  </a:r>
                </a:p>
              </p:txBody>
            </p:sp>
          </mc:Fallback>
        </mc:AlternateContent>
        <p:grpSp>
          <p:nvGrpSpPr>
            <p:cNvPr id="5" name="Group 6"/>
            <p:cNvGrpSpPr/>
            <p:nvPr/>
          </p:nvGrpSpPr>
          <p:grpSpPr>
            <a:xfrm>
              <a:off x="15083" y="1875"/>
              <a:ext cx="908" cy="1130"/>
              <a:chOff x="4876" y="2840"/>
              <a:chExt cx="363" cy="449"/>
            </a:xfrm>
          </p:grpSpPr>
          <p:sp>
            <p:nvSpPr>
              <p:cNvPr id="15"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4" name="Group 6"/>
            <p:cNvGrpSpPr/>
            <p:nvPr/>
          </p:nvGrpSpPr>
          <p:grpSpPr>
            <a:xfrm>
              <a:off x="8067" y="2755"/>
              <a:ext cx="908" cy="1130"/>
              <a:chOff x="4876" y="2840"/>
              <a:chExt cx="363" cy="449"/>
            </a:xfrm>
          </p:grpSpPr>
          <p:sp>
            <p:nvSpPr>
              <p:cNvPr id="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27" name="组合 26"/>
          <p:cNvGrpSpPr/>
          <p:nvPr/>
        </p:nvGrpSpPr>
        <p:grpSpPr>
          <a:xfrm>
            <a:off x="2689860" y="2762250"/>
            <a:ext cx="6965950" cy="1324610"/>
            <a:chOff x="3211" y="4100"/>
            <a:chExt cx="10970" cy="2086"/>
          </a:xfrm>
        </p:grpSpPr>
        <p:sp>
          <p:nvSpPr>
            <p:cNvPr id="23" name="矩形 22"/>
            <p:cNvSpPr/>
            <p:nvPr/>
          </p:nvSpPr>
          <p:spPr>
            <a:xfrm>
              <a:off x="3211" y="4100"/>
              <a:ext cx="10970" cy="2087"/>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3533" y="4260"/>
              <a:ext cx="10649" cy="1888"/>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求连续一个数的几分之几是多少的分数乘法应</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用题的解题关键是弄清每一步中谁是单位“</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谁是谁的几分之几，同时找准中间量。</a:t>
              </a:r>
              <a:endParaRPr lang="zh-CN" altLang="en-US" sz="2400"/>
            </a:p>
          </p:txBody>
        </p:sp>
      </p:grpSp>
      <p:grpSp>
        <p:nvGrpSpPr>
          <p:cNvPr id="22" name="组合 21"/>
          <p:cNvGrpSpPr/>
          <p:nvPr/>
        </p:nvGrpSpPr>
        <p:grpSpPr>
          <a:xfrm>
            <a:off x="4045585" y="4556125"/>
            <a:ext cx="2574290" cy="733425"/>
            <a:chOff x="4451" y="7042"/>
            <a:chExt cx="4054" cy="1155"/>
          </a:xfrm>
        </p:grpSpPr>
        <mc:AlternateContent xmlns:mc="http://schemas.openxmlformats.org/markup-compatibility/2006">
          <mc:Choice xmlns:a14="http://schemas.microsoft.com/office/drawing/2010/main" Requires="a14">
            <p:sp>
              <p:nvSpPr>
                <p:cNvPr id="12" name="TextBox 11"/>
                <p:cNvSpPr txBox="1"/>
                <p:nvPr/>
              </p:nvSpPr>
              <p:spPr>
                <a:xfrm>
                  <a:off x="4451" y="7098"/>
                  <a:ext cx="4055"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120 ×      </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endParaRPr lang="en-US" altLang="zh-CN" sz="2400" i="1" dirty="0">
                    <a:solidFill>
                      <a:schemeClr val="tx1"/>
                    </a:solidFill>
                    <a:latin typeface="Cambria Math" panose="02040503050406030204" charset="0"/>
                    <a:ea typeface="MS Mincho" panose="02020609040205080304" charset="-128"/>
                    <a:cs typeface="Cambria Math" panose="02040503050406030204"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4451" y="7098"/>
                  <a:ext cx="4055" cy="725"/>
                </a:xfrm>
                <a:prstGeom prst="rect">
                  <a:avLst/>
                </a:prstGeom>
                <a:blipFill rotWithShape="1">
                  <a:blip r:embed="rId3"/>
                </a:blipFill>
              </p:spPr>
              <p:txBody>
                <a:bodyPr/>
                <a:lstStyle/>
                <a:p>
                  <a:r>
                    <a:rPr lang="zh-CN" altLang="en-US">
                      <a:noFill/>
                    </a:rPr>
                    <a:t> </a:t>
                  </a:r>
                </a:p>
              </p:txBody>
            </p:sp>
          </mc:Fallback>
        </mc:AlternateContent>
        <p:grpSp>
          <p:nvGrpSpPr>
            <p:cNvPr id="10" name="Group 6"/>
            <p:cNvGrpSpPr/>
            <p:nvPr/>
          </p:nvGrpSpPr>
          <p:grpSpPr>
            <a:xfrm>
              <a:off x="6024" y="7042"/>
              <a:ext cx="908" cy="1130"/>
              <a:chOff x="4876" y="2840"/>
              <a:chExt cx="363" cy="449"/>
            </a:xfrm>
          </p:grpSpPr>
          <p:sp>
            <p:nvSpPr>
              <p:cNvPr id="1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9" name="Group 6"/>
            <p:cNvGrpSpPr/>
            <p:nvPr/>
          </p:nvGrpSpPr>
          <p:grpSpPr>
            <a:xfrm>
              <a:off x="7408" y="7067"/>
              <a:ext cx="908" cy="1130"/>
              <a:chOff x="4876" y="2840"/>
              <a:chExt cx="363" cy="449"/>
            </a:xfrm>
          </p:grpSpPr>
          <p:sp>
            <p:nvSpPr>
              <p:cNvPr id="2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2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ppt_y</p:attrName>
                                        </p:attrNameLst>
                                      </p:cBhvr>
                                      <p:tavLst>
                                        <p:tav tm="0">
                                          <p:val>
                                            <p:strVal val="#ppt_y+#ppt_h*1.125000"/>
                                          </p:val>
                                        </p:tav>
                                        <p:tav tm="100000">
                                          <p:val>
                                            <p:strVal val="#ppt_y"/>
                                          </p:val>
                                        </p:tav>
                                      </p:tavLst>
                                    </p:anim>
                                    <p:animEffect transition="in" filter="wipe(up)">
                                      <p:cBhvr>
                                        <p:cTn id="8" dur="5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p:tgtEl>
                                          <p:spTgt spid="22"/>
                                        </p:tgtEl>
                                        <p:attrNameLst>
                                          <p:attrName>ppt_y</p:attrName>
                                        </p:attrNameLst>
                                      </p:cBhvr>
                                      <p:tavLst>
                                        <p:tav tm="0">
                                          <p:val>
                                            <p:strVal val="#ppt_y+#ppt_h*1.125000"/>
                                          </p:val>
                                        </p:tav>
                                        <p:tav tm="100000">
                                          <p:val>
                                            <p:strVal val="#ppt_y"/>
                                          </p:val>
                                        </p:tav>
                                      </p:tavLst>
                                    </p:anim>
                                    <p:animEffect transition="in" filter="wipe(up)">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ppt_y</p:attrName>
                                        </p:attrNameLst>
                                      </p:cBhvr>
                                      <p:tavLst>
                                        <p:tav tm="0">
                                          <p:val>
                                            <p:strVal val="#ppt_y+#ppt_h*1.125000"/>
                                          </p:val>
                                        </p:tav>
                                        <p:tav tm="100000">
                                          <p:val>
                                            <p:strVal val="#ppt_y"/>
                                          </p:val>
                                        </p:tav>
                                      </p:tavLst>
                                    </p:anim>
                                    <p:animEffect transition="in" filter="wipe(up)">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12" name="组合 11"/>
          <p:cNvGrpSpPr/>
          <p:nvPr/>
        </p:nvGrpSpPr>
        <p:grpSpPr>
          <a:xfrm>
            <a:off x="1028065" y="3845560"/>
            <a:ext cx="2677160" cy="1207770"/>
            <a:chOff x="4063" y="7281"/>
            <a:chExt cx="4216" cy="1902"/>
          </a:xfrm>
        </p:grpSpPr>
        <p:sp>
          <p:nvSpPr>
            <p:cNvPr id="40" name="Folded Corner 39"/>
            <p:cNvSpPr/>
            <p:nvPr/>
          </p:nvSpPr>
          <p:spPr>
            <a:xfrm>
              <a:off x="4063" y="7281"/>
              <a:ext cx="4216" cy="1902"/>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6" name="文本框 5"/>
            <p:cNvSpPr txBox="1"/>
            <p:nvPr/>
          </p:nvSpPr>
          <p:spPr>
            <a:xfrm>
              <a:off x="4639" y="7898"/>
              <a:ext cx="2906" cy="725"/>
            </a:xfrm>
            <a:prstGeom prst="rect">
              <a:avLst/>
            </a:prstGeom>
            <a:noFill/>
          </p:spPr>
          <p:txBody>
            <a:bodyPr wrap="square" rtlCol="0" anchor="t">
              <a:spAutoFit/>
            </a:bodyPr>
            <a:p>
              <a:pPr algn="ctr"/>
              <a:r>
                <a:rPr lang="zh-CN" altLang="en-US" sz="2400" dirty="0">
                  <a:latin typeface="微软雅黑" panose="020B0503020204020204" pitchFamily="34" charset="-122"/>
                  <a:ea typeface="微软雅黑" panose="020B0503020204020204" pitchFamily="34" charset="-122"/>
                  <a:sym typeface="+mn-ea"/>
                </a:rPr>
                <a:t>分数乘法</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11" name="组合 10"/>
          <p:cNvGrpSpPr/>
          <p:nvPr/>
        </p:nvGrpSpPr>
        <p:grpSpPr>
          <a:xfrm>
            <a:off x="4648200" y="3845560"/>
            <a:ext cx="2677160" cy="1207770"/>
            <a:chOff x="8542" y="7281"/>
            <a:chExt cx="4216" cy="1902"/>
          </a:xfrm>
        </p:grpSpPr>
        <p:sp>
          <p:nvSpPr>
            <p:cNvPr id="43" name="Folded Corner 42"/>
            <p:cNvSpPr/>
            <p:nvPr/>
          </p:nvSpPr>
          <p:spPr>
            <a:xfrm>
              <a:off x="8542" y="7281"/>
              <a:ext cx="4216" cy="1902"/>
            </a:xfrm>
            <a:prstGeom prst="foldedCorne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7" name="文本框 6"/>
            <p:cNvSpPr txBox="1"/>
            <p:nvPr/>
          </p:nvSpPr>
          <p:spPr>
            <a:xfrm>
              <a:off x="9028" y="7870"/>
              <a:ext cx="2906" cy="725"/>
            </a:xfrm>
            <a:prstGeom prst="rect">
              <a:avLst/>
            </a:prstGeom>
            <a:noFill/>
          </p:spPr>
          <p:txBody>
            <a:bodyPr wrap="square" rtlCol="0" anchor="t">
              <a:spAutoFit/>
            </a:bodyPr>
            <a:p>
              <a:pPr algn="ctr"/>
              <a:r>
                <a:rPr lang="zh-CN" altLang="en-US" sz="2400">
                  <a:latin typeface="微软雅黑" panose="020B0503020204020204" pitchFamily="34" charset="-122"/>
                  <a:ea typeface="微软雅黑" panose="020B0503020204020204" pitchFamily="34" charset="-122"/>
                  <a:sym typeface="+mn-ea"/>
                </a:rPr>
                <a:t>分数除法</a:t>
              </a:r>
              <a:endParaRPr lang="zh-CN" altLang="en-US" sz="2400">
                <a:latin typeface="微软雅黑" panose="020B0503020204020204" pitchFamily="34" charset="-122"/>
                <a:ea typeface="微软雅黑" panose="020B0503020204020204" pitchFamily="34" charset="-122"/>
                <a:sym typeface="+mn-ea"/>
              </a:endParaRPr>
            </a:p>
          </p:txBody>
        </p:sp>
      </p:grpSp>
      <p:grpSp>
        <p:nvGrpSpPr>
          <p:cNvPr id="10" name="组合 9"/>
          <p:cNvGrpSpPr/>
          <p:nvPr/>
        </p:nvGrpSpPr>
        <p:grpSpPr>
          <a:xfrm>
            <a:off x="4648200" y="1999615"/>
            <a:ext cx="2677160" cy="1207770"/>
            <a:chOff x="8542" y="4374"/>
            <a:chExt cx="4216" cy="1902"/>
          </a:xfrm>
        </p:grpSpPr>
        <p:sp>
          <p:nvSpPr>
            <p:cNvPr id="29" name="Folded Corner 28"/>
            <p:cNvSpPr/>
            <p:nvPr/>
          </p:nvSpPr>
          <p:spPr>
            <a:xfrm>
              <a:off x="8542" y="4374"/>
              <a:ext cx="4216" cy="1902"/>
            </a:xfrm>
            <a:prstGeom prst="foldedCorner">
              <a:avLst/>
            </a:prstGeom>
            <a:solidFill>
              <a:srgbClr val="57C4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8" name="文本框 7"/>
            <p:cNvSpPr txBox="1"/>
            <p:nvPr/>
          </p:nvSpPr>
          <p:spPr>
            <a:xfrm>
              <a:off x="9028" y="4987"/>
              <a:ext cx="2906" cy="725"/>
            </a:xfrm>
            <a:prstGeom prst="rect">
              <a:avLst/>
            </a:prstGeom>
            <a:noFill/>
          </p:spPr>
          <p:txBody>
            <a:bodyPr wrap="square" rtlCol="0" anchor="t">
              <a:spAutoFit/>
            </a:bodyPr>
            <a:p>
              <a:pPr algn="ctr"/>
              <a:r>
                <a:rPr lang="zh-CN" altLang="en-US" sz="2400">
                  <a:latin typeface="微软雅黑" panose="020B0503020204020204" pitchFamily="34" charset="-122"/>
                  <a:ea typeface="微软雅黑" panose="020B0503020204020204" pitchFamily="34" charset="-122"/>
                  <a:sym typeface="+mn-ea"/>
                </a:rPr>
                <a:t>解决问题</a:t>
              </a:r>
              <a:endParaRPr lang="zh-CN" altLang="en-US" sz="2400">
                <a:latin typeface="微软雅黑" panose="020B0503020204020204" pitchFamily="34" charset="-122"/>
                <a:ea typeface="微软雅黑" panose="020B0503020204020204" pitchFamily="34" charset="-122"/>
                <a:sym typeface="+mn-ea"/>
              </a:endParaRPr>
            </a:p>
          </p:txBody>
        </p:sp>
      </p:grpSp>
      <p:grpSp>
        <p:nvGrpSpPr>
          <p:cNvPr id="9" name="组合 8"/>
          <p:cNvGrpSpPr/>
          <p:nvPr/>
        </p:nvGrpSpPr>
        <p:grpSpPr>
          <a:xfrm>
            <a:off x="1028065" y="1999615"/>
            <a:ext cx="2677160" cy="1207770"/>
            <a:chOff x="4063" y="4374"/>
            <a:chExt cx="4216" cy="1902"/>
          </a:xfrm>
        </p:grpSpPr>
        <p:sp>
          <p:nvSpPr>
            <p:cNvPr id="16" name="Folded Corner 15"/>
            <p:cNvSpPr/>
            <p:nvPr/>
          </p:nvSpPr>
          <p:spPr>
            <a:xfrm>
              <a:off x="4063" y="4374"/>
              <a:ext cx="4216" cy="1902"/>
            </a:xfrm>
            <a:prstGeom prst="foldedCorne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13" name="文本框 12"/>
            <p:cNvSpPr txBox="1"/>
            <p:nvPr/>
          </p:nvSpPr>
          <p:spPr>
            <a:xfrm>
              <a:off x="4642" y="4963"/>
              <a:ext cx="3059" cy="725"/>
            </a:xfrm>
            <a:prstGeom prst="rect">
              <a:avLst/>
            </a:prstGeom>
            <a:noFill/>
          </p:spPr>
          <p:txBody>
            <a:bodyPr wrap="square" rtlCol="0" anchor="t">
              <a:spAutoFit/>
            </a:bodyPr>
            <a:p>
              <a:pPr algn="l"/>
              <a:r>
                <a:rPr lang="zh-CN" altLang="en-US" sz="2400" dirty="0">
                  <a:latin typeface="微软雅黑" panose="020B0503020204020204" pitchFamily="34" charset="-122"/>
                  <a:ea typeface="微软雅黑" panose="020B0503020204020204" pitchFamily="34" charset="-122"/>
                  <a:sym typeface="+mn-ea"/>
                </a:rPr>
                <a:t>倒数的意义</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15" name="组合 14"/>
          <p:cNvGrpSpPr/>
          <p:nvPr/>
        </p:nvGrpSpPr>
        <p:grpSpPr>
          <a:xfrm>
            <a:off x="8326755" y="3829685"/>
            <a:ext cx="2677160" cy="1207770"/>
            <a:chOff x="8542" y="7281"/>
            <a:chExt cx="4216" cy="1902"/>
          </a:xfrm>
        </p:grpSpPr>
        <p:sp>
          <p:nvSpPr>
            <p:cNvPr id="17" name="Folded Corner 42"/>
            <p:cNvSpPr/>
            <p:nvPr/>
          </p:nvSpPr>
          <p:spPr>
            <a:xfrm>
              <a:off x="8542" y="7281"/>
              <a:ext cx="4216" cy="1902"/>
            </a:xfrm>
            <a:prstGeom prst="foldedCorner">
              <a:avLst/>
            </a:prstGeom>
            <a:solidFill>
              <a:srgbClr val="CE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19" name="文本框 18"/>
            <p:cNvSpPr txBox="1"/>
            <p:nvPr/>
          </p:nvSpPr>
          <p:spPr>
            <a:xfrm>
              <a:off x="8950" y="7870"/>
              <a:ext cx="3413" cy="725"/>
            </a:xfrm>
            <a:prstGeom prst="rect">
              <a:avLst/>
            </a:prstGeom>
            <a:noFill/>
          </p:spPr>
          <p:txBody>
            <a:bodyPr wrap="square" rtlCol="0" anchor="t">
              <a:spAutoFit/>
            </a:bodyPr>
            <a:p>
              <a:pPr algn="ctr"/>
              <a:r>
                <a:rPr lang="zh-CN" altLang="en-US" sz="2400">
                  <a:latin typeface="微软雅黑" panose="020B0503020204020204" pitchFamily="34" charset="-122"/>
                  <a:ea typeface="微软雅黑" panose="020B0503020204020204" pitchFamily="34" charset="-122"/>
                  <a:sym typeface="+mn-ea"/>
                </a:rPr>
                <a:t>比的基本性质</a:t>
              </a:r>
              <a:endParaRPr lang="zh-CN" altLang="en-US" sz="2400">
                <a:latin typeface="微软雅黑" panose="020B0503020204020204" pitchFamily="34" charset="-122"/>
                <a:ea typeface="微软雅黑" panose="020B0503020204020204" pitchFamily="34" charset="-122"/>
                <a:sym typeface="+mn-ea"/>
              </a:endParaRPr>
            </a:p>
          </p:txBody>
        </p:sp>
      </p:grpSp>
      <p:grpSp>
        <p:nvGrpSpPr>
          <p:cNvPr id="20" name="组合 19"/>
          <p:cNvGrpSpPr/>
          <p:nvPr/>
        </p:nvGrpSpPr>
        <p:grpSpPr>
          <a:xfrm>
            <a:off x="8326755" y="1983740"/>
            <a:ext cx="2677160" cy="1207770"/>
            <a:chOff x="8542" y="4374"/>
            <a:chExt cx="4216" cy="1902"/>
          </a:xfrm>
        </p:grpSpPr>
        <p:sp>
          <p:nvSpPr>
            <p:cNvPr id="21" name="Folded Corner 28"/>
            <p:cNvSpPr/>
            <p:nvPr/>
          </p:nvSpPr>
          <p:spPr>
            <a:xfrm>
              <a:off x="8542" y="4374"/>
              <a:ext cx="4216" cy="1902"/>
            </a:xfrm>
            <a:prstGeom prst="foldedCorner">
              <a:avLst/>
            </a:prstGeom>
            <a:solidFill>
              <a:srgbClr val="9B5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22" name="文本框 21"/>
            <p:cNvSpPr txBox="1"/>
            <p:nvPr/>
          </p:nvSpPr>
          <p:spPr>
            <a:xfrm>
              <a:off x="9028" y="4987"/>
              <a:ext cx="2906" cy="725"/>
            </a:xfrm>
            <a:prstGeom prst="rect">
              <a:avLst/>
            </a:prstGeom>
            <a:noFill/>
          </p:spPr>
          <p:txBody>
            <a:bodyPr wrap="square" rtlCol="0" anchor="t">
              <a:spAutoFit/>
            </a:bodyPr>
            <a:p>
              <a:pPr algn="ctr"/>
              <a:r>
                <a:rPr lang="zh-CN" altLang="en-US" sz="2400">
                  <a:latin typeface="微软雅黑" panose="020B0503020204020204" pitchFamily="34" charset="-122"/>
                  <a:ea typeface="微软雅黑" panose="020B0503020204020204" pitchFamily="34" charset="-122"/>
                  <a:sym typeface="+mn-ea"/>
                </a:rPr>
                <a:t>比的意义</a:t>
              </a:r>
              <a:endParaRPr lang="zh-CN" altLang="en-US" sz="2400">
                <a:latin typeface="微软雅黑" panose="020B0503020204020204" pitchFamily="34" charset="-122"/>
                <a:ea typeface="微软雅黑" panose="020B0503020204020204" pitchFamily="34" charset="-122"/>
                <a:sym typeface="+mn-ea"/>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14" name="组合 13"/>
          <p:cNvGrpSpPr/>
          <p:nvPr/>
        </p:nvGrpSpPr>
        <p:grpSpPr>
          <a:xfrm>
            <a:off x="2945765" y="1242060"/>
            <a:ext cx="6449060" cy="927100"/>
            <a:chOff x="4639" y="1956"/>
            <a:chExt cx="10156" cy="1460"/>
          </a:xfrm>
        </p:grpSpPr>
        <p:sp>
          <p:nvSpPr>
            <p:cNvPr id="3" name="文本框 2"/>
            <p:cNvSpPr txBox="1"/>
            <p:nvPr/>
          </p:nvSpPr>
          <p:spPr>
            <a:xfrm>
              <a:off x="5015" y="2324"/>
              <a:ext cx="9408" cy="725"/>
            </a:xfrm>
            <a:prstGeom prst="rect">
              <a:avLst/>
            </a:prstGeom>
            <a:noFill/>
          </p:spPr>
          <p:txBody>
            <a:bodyPr wrap="none" rtlCol="0" anchor="t">
              <a:spAutoFit/>
            </a:bodyPr>
            <a:p>
              <a:pPr>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sym typeface="+mn-ea"/>
                </a:rPr>
                <a:t>关于分数乘、除法和比你学到了哪些知识？</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nvGrpSpPr>
            <p:cNvPr id="4" name="组合 3"/>
            <p:cNvGrpSpPr/>
            <p:nvPr/>
          </p:nvGrpSpPr>
          <p:grpSpPr>
            <a:xfrm rot="0">
              <a:off x="4639" y="1956"/>
              <a:ext cx="10156" cy="1461"/>
              <a:chOff x="3459" y="7322"/>
              <a:chExt cx="6180" cy="3005"/>
            </a:xfrm>
          </p:grpSpPr>
          <p:sp>
            <p:nvSpPr>
              <p:cNvPr id="18" name="流程图: 可选过程 17"/>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3459" y="7322"/>
                <a:ext cx="6180" cy="3005"/>
                <a:chOff x="-157" y="3633"/>
                <a:chExt cx="6180" cy="3005"/>
              </a:xfrm>
            </p:grpSpPr>
            <p:sp>
              <p:nvSpPr>
                <p:cNvPr id="27" name="流程图: 可选过程 26"/>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grpSp>
        <p:nvGrpSpPr>
          <p:cNvPr id="12" name="组合 11"/>
          <p:cNvGrpSpPr/>
          <p:nvPr/>
        </p:nvGrpSpPr>
        <p:grpSpPr>
          <a:xfrm>
            <a:off x="1028065" y="4623435"/>
            <a:ext cx="2677160" cy="1207770"/>
            <a:chOff x="4063" y="7281"/>
            <a:chExt cx="4216" cy="1902"/>
          </a:xfrm>
        </p:grpSpPr>
        <p:sp>
          <p:nvSpPr>
            <p:cNvPr id="40" name="Folded Corner 39"/>
            <p:cNvSpPr/>
            <p:nvPr/>
          </p:nvSpPr>
          <p:spPr>
            <a:xfrm>
              <a:off x="4063" y="7281"/>
              <a:ext cx="4216" cy="1902"/>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6" name="文本框 5"/>
            <p:cNvSpPr txBox="1"/>
            <p:nvPr/>
          </p:nvSpPr>
          <p:spPr>
            <a:xfrm>
              <a:off x="4639" y="7898"/>
              <a:ext cx="2906" cy="725"/>
            </a:xfrm>
            <a:prstGeom prst="rect">
              <a:avLst/>
            </a:prstGeom>
            <a:noFill/>
          </p:spPr>
          <p:txBody>
            <a:bodyPr wrap="square" rtlCol="0" anchor="t">
              <a:spAutoFit/>
            </a:bodyPr>
            <a:p>
              <a:pPr algn="ctr"/>
              <a:r>
                <a:rPr lang="zh-CN" altLang="en-US" sz="2400" dirty="0">
                  <a:latin typeface="微软雅黑" panose="020B0503020204020204" pitchFamily="34" charset="-122"/>
                  <a:ea typeface="微软雅黑" panose="020B0503020204020204" pitchFamily="34" charset="-122"/>
                  <a:sym typeface="+mn-ea"/>
                </a:rPr>
                <a:t>分数乘法</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11" name="组合 10"/>
          <p:cNvGrpSpPr/>
          <p:nvPr/>
        </p:nvGrpSpPr>
        <p:grpSpPr>
          <a:xfrm>
            <a:off x="4648200" y="4623435"/>
            <a:ext cx="2677160" cy="1207770"/>
            <a:chOff x="8542" y="7281"/>
            <a:chExt cx="4216" cy="1902"/>
          </a:xfrm>
        </p:grpSpPr>
        <p:sp>
          <p:nvSpPr>
            <p:cNvPr id="43" name="Folded Corner 42"/>
            <p:cNvSpPr/>
            <p:nvPr/>
          </p:nvSpPr>
          <p:spPr>
            <a:xfrm>
              <a:off x="8542" y="7281"/>
              <a:ext cx="4216" cy="1902"/>
            </a:xfrm>
            <a:prstGeom prst="foldedCorne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7" name="文本框 6"/>
            <p:cNvSpPr txBox="1"/>
            <p:nvPr/>
          </p:nvSpPr>
          <p:spPr>
            <a:xfrm>
              <a:off x="9028" y="7870"/>
              <a:ext cx="2906" cy="725"/>
            </a:xfrm>
            <a:prstGeom prst="rect">
              <a:avLst/>
            </a:prstGeom>
            <a:noFill/>
          </p:spPr>
          <p:txBody>
            <a:bodyPr wrap="square" rtlCol="0" anchor="t">
              <a:spAutoFit/>
            </a:bodyPr>
            <a:p>
              <a:pPr algn="ctr"/>
              <a:r>
                <a:rPr lang="zh-CN" altLang="en-US" sz="2400">
                  <a:latin typeface="微软雅黑" panose="020B0503020204020204" pitchFamily="34" charset="-122"/>
                  <a:ea typeface="微软雅黑" panose="020B0503020204020204" pitchFamily="34" charset="-122"/>
                  <a:sym typeface="+mn-ea"/>
                </a:rPr>
                <a:t>分数除法</a:t>
              </a:r>
              <a:endParaRPr lang="zh-CN" altLang="en-US" sz="2400">
                <a:latin typeface="微软雅黑" panose="020B0503020204020204" pitchFamily="34" charset="-122"/>
                <a:ea typeface="微软雅黑" panose="020B0503020204020204" pitchFamily="34" charset="-122"/>
                <a:sym typeface="+mn-ea"/>
              </a:endParaRPr>
            </a:p>
          </p:txBody>
        </p:sp>
      </p:grpSp>
      <p:grpSp>
        <p:nvGrpSpPr>
          <p:cNvPr id="10" name="组合 9"/>
          <p:cNvGrpSpPr/>
          <p:nvPr/>
        </p:nvGrpSpPr>
        <p:grpSpPr>
          <a:xfrm>
            <a:off x="4648200" y="2777490"/>
            <a:ext cx="2677160" cy="1207770"/>
            <a:chOff x="8542" y="4374"/>
            <a:chExt cx="4216" cy="1902"/>
          </a:xfrm>
        </p:grpSpPr>
        <p:sp>
          <p:nvSpPr>
            <p:cNvPr id="29" name="Folded Corner 28"/>
            <p:cNvSpPr/>
            <p:nvPr/>
          </p:nvSpPr>
          <p:spPr>
            <a:xfrm>
              <a:off x="8542" y="4374"/>
              <a:ext cx="4216" cy="1902"/>
            </a:xfrm>
            <a:prstGeom prst="foldedCorner">
              <a:avLst/>
            </a:prstGeom>
            <a:solidFill>
              <a:srgbClr val="57C4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8" name="文本框 7"/>
            <p:cNvSpPr txBox="1"/>
            <p:nvPr/>
          </p:nvSpPr>
          <p:spPr>
            <a:xfrm>
              <a:off x="9028" y="4987"/>
              <a:ext cx="2906" cy="725"/>
            </a:xfrm>
            <a:prstGeom prst="rect">
              <a:avLst/>
            </a:prstGeom>
            <a:noFill/>
          </p:spPr>
          <p:txBody>
            <a:bodyPr wrap="square" rtlCol="0" anchor="t">
              <a:spAutoFit/>
            </a:bodyPr>
            <a:p>
              <a:pPr algn="ctr"/>
              <a:r>
                <a:rPr lang="zh-CN" altLang="en-US" sz="2400">
                  <a:latin typeface="微软雅黑" panose="020B0503020204020204" pitchFamily="34" charset="-122"/>
                  <a:ea typeface="微软雅黑" panose="020B0503020204020204" pitchFamily="34" charset="-122"/>
                  <a:sym typeface="+mn-ea"/>
                </a:rPr>
                <a:t>解决问题</a:t>
              </a:r>
              <a:endParaRPr lang="zh-CN" altLang="en-US" sz="2400">
                <a:latin typeface="微软雅黑" panose="020B0503020204020204" pitchFamily="34" charset="-122"/>
                <a:ea typeface="微软雅黑" panose="020B0503020204020204" pitchFamily="34" charset="-122"/>
                <a:sym typeface="+mn-ea"/>
              </a:endParaRPr>
            </a:p>
          </p:txBody>
        </p:sp>
      </p:grpSp>
      <p:grpSp>
        <p:nvGrpSpPr>
          <p:cNvPr id="9" name="组合 8"/>
          <p:cNvGrpSpPr/>
          <p:nvPr/>
        </p:nvGrpSpPr>
        <p:grpSpPr>
          <a:xfrm>
            <a:off x="1028065" y="2777490"/>
            <a:ext cx="2677160" cy="1207770"/>
            <a:chOff x="4063" y="4374"/>
            <a:chExt cx="4216" cy="1902"/>
          </a:xfrm>
        </p:grpSpPr>
        <p:sp>
          <p:nvSpPr>
            <p:cNvPr id="16" name="Folded Corner 15"/>
            <p:cNvSpPr/>
            <p:nvPr/>
          </p:nvSpPr>
          <p:spPr>
            <a:xfrm>
              <a:off x="4063" y="4374"/>
              <a:ext cx="4216" cy="1902"/>
            </a:xfrm>
            <a:prstGeom prst="foldedCorne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13" name="文本框 12"/>
            <p:cNvSpPr txBox="1"/>
            <p:nvPr/>
          </p:nvSpPr>
          <p:spPr>
            <a:xfrm>
              <a:off x="4642" y="4963"/>
              <a:ext cx="3059" cy="725"/>
            </a:xfrm>
            <a:prstGeom prst="rect">
              <a:avLst/>
            </a:prstGeom>
            <a:noFill/>
          </p:spPr>
          <p:txBody>
            <a:bodyPr wrap="square" rtlCol="0" anchor="t">
              <a:spAutoFit/>
            </a:bodyPr>
            <a:p>
              <a:pPr algn="l"/>
              <a:r>
                <a:rPr lang="zh-CN" altLang="en-US" sz="2400" dirty="0">
                  <a:latin typeface="微软雅黑" panose="020B0503020204020204" pitchFamily="34" charset="-122"/>
                  <a:ea typeface="微软雅黑" panose="020B0503020204020204" pitchFamily="34" charset="-122"/>
                  <a:sym typeface="+mn-ea"/>
                </a:rPr>
                <a:t>倒数的意义</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15" name="组合 14"/>
          <p:cNvGrpSpPr/>
          <p:nvPr/>
        </p:nvGrpSpPr>
        <p:grpSpPr>
          <a:xfrm>
            <a:off x="8326755" y="4607560"/>
            <a:ext cx="2677160" cy="1207770"/>
            <a:chOff x="8542" y="7281"/>
            <a:chExt cx="4216" cy="1902"/>
          </a:xfrm>
        </p:grpSpPr>
        <p:sp>
          <p:nvSpPr>
            <p:cNvPr id="17" name="Folded Corner 42"/>
            <p:cNvSpPr/>
            <p:nvPr/>
          </p:nvSpPr>
          <p:spPr>
            <a:xfrm>
              <a:off x="8542" y="7281"/>
              <a:ext cx="4216" cy="1902"/>
            </a:xfrm>
            <a:prstGeom prst="foldedCorner">
              <a:avLst/>
            </a:prstGeom>
            <a:solidFill>
              <a:srgbClr val="CE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19" name="文本框 18"/>
            <p:cNvSpPr txBox="1"/>
            <p:nvPr/>
          </p:nvSpPr>
          <p:spPr>
            <a:xfrm>
              <a:off x="8950" y="7870"/>
              <a:ext cx="3413" cy="725"/>
            </a:xfrm>
            <a:prstGeom prst="rect">
              <a:avLst/>
            </a:prstGeom>
            <a:noFill/>
          </p:spPr>
          <p:txBody>
            <a:bodyPr wrap="square" rtlCol="0" anchor="t">
              <a:spAutoFit/>
            </a:bodyPr>
            <a:p>
              <a:pPr algn="ctr"/>
              <a:r>
                <a:rPr lang="zh-CN" altLang="en-US" sz="2400">
                  <a:latin typeface="微软雅黑" panose="020B0503020204020204" pitchFamily="34" charset="-122"/>
                  <a:ea typeface="微软雅黑" panose="020B0503020204020204" pitchFamily="34" charset="-122"/>
                  <a:sym typeface="+mn-ea"/>
                </a:rPr>
                <a:t>比的基本性质</a:t>
              </a:r>
              <a:endParaRPr lang="zh-CN" altLang="en-US" sz="2400">
                <a:latin typeface="微软雅黑" panose="020B0503020204020204" pitchFamily="34" charset="-122"/>
                <a:ea typeface="微软雅黑" panose="020B0503020204020204" pitchFamily="34" charset="-122"/>
                <a:sym typeface="+mn-ea"/>
              </a:endParaRPr>
            </a:p>
          </p:txBody>
        </p:sp>
      </p:grpSp>
      <p:grpSp>
        <p:nvGrpSpPr>
          <p:cNvPr id="20" name="组合 19"/>
          <p:cNvGrpSpPr/>
          <p:nvPr/>
        </p:nvGrpSpPr>
        <p:grpSpPr>
          <a:xfrm>
            <a:off x="8326755" y="2761615"/>
            <a:ext cx="2677160" cy="1207770"/>
            <a:chOff x="8542" y="4374"/>
            <a:chExt cx="4216" cy="1902"/>
          </a:xfrm>
        </p:grpSpPr>
        <p:sp>
          <p:nvSpPr>
            <p:cNvPr id="21" name="Folded Corner 28"/>
            <p:cNvSpPr/>
            <p:nvPr/>
          </p:nvSpPr>
          <p:spPr>
            <a:xfrm>
              <a:off x="8542" y="4374"/>
              <a:ext cx="4216" cy="1902"/>
            </a:xfrm>
            <a:prstGeom prst="foldedCorner">
              <a:avLst/>
            </a:prstGeom>
            <a:solidFill>
              <a:srgbClr val="9B5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22" name="文本框 21"/>
            <p:cNvSpPr txBox="1"/>
            <p:nvPr/>
          </p:nvSpPr>
          <p:spPr>
            <a:xfrm>
              <a:off x="9028" y="4987"/>
              <a:ext cx="2906" cy="725"/>
            </a:xfrm>
            <a:prstGeom prst="rect">
              <a:avLst/>
            </a:prstGeom>
            <a:noFill/>
          </p:spPr>
          <p:txBody>
            <a:bodyPr wrap="square" rtlCol="0" anchor="t">
              <a:spAutoFit/>
            </a:bodyPr>
            <a:p>
              <a:pPr algn="ctr"/>
              <a:r>
                <a:rPr lang="zh-CN" altLang="en-US" sz="2400">
                  <a:latin typeface="微软雅黑" panose="020B0503020204020204" pitchFamily="34" charset="-122"/>
                  <a:ea typeface="微软雅黑" panose="020B0503020204020204" pitchFamily="34" charset="-122"/>
                  <a:sym typeface="+mn-ea"/>
                </a:rPr>
                <a:t>比的意义</a:t>
              </a:r>
              <a:endParaRPr lang="zh-CN" altLang="en-US" sz="2400">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500"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ppt_x</p:attrName>
                                        </p:attrNameLst>
                                      </p:cBhvr>
                                      <p:tavLst>
                                        <p:tav tm="0">
                                          <p:val>
                                            <p:fltVal val="0.5"/>
                                          </p:val>
                                        </p:tav>
                                        <p:tav tm="100000">
                                          <p:val>
                                            <p:strVal val="#ppt_x"/>
                                          </p:val>
                                        </p:tav>
                                      </p:tavLst>
                                    </p:anim>
                                    <p:anim calcmode="lin" valueType="num">
                                      <p:cBhvr>
                                        <p:cTn id="16" dur="500" fill="hold"/>
                                        <p:tgtEl>
                                          <p:spTgt spid="11"/>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500"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 calcmode="lin" valueType="num">
                                      <p:cBhvr>
                                        <p:cTn id="21" dur="500" fill="hold"/>
                                        <p:tgtEl>
                                          <p:spTgt spid="10"/>
                                        </p:tgtEl>
                                        <p:attrNameLst>
                                          <p:attrName>ppt_x</p:attrName>
                                        </p:attrNameLst>
                                      </p:cBhvr>
                                      <p:tavLst>
                                        <p:tav tm="0">
                                          <p:val>
                                            <p:fltVal val="0.5"/>
                                          </p:val>
                                        </p:tav>
                                        <p:tav tm="100000">
                                          <p:val>
                                            <p:strVal val="#ppt_x"/>
                                          </p:val>
                                        </p:tav>
                                      </p:tavLst>
                                    </p:anim>
                                    <p:anim calcmode="lin" valueType="num">
                                      <p:cBhvr>
                                        <p:cTn id="22" dur="500" fill="hold"/>
                                        <p:tgtEl>
                                          <p:spTgt spid="10"/>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500"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 calcmode="lin" valueType="num">
                                      <p:cBhvr>
                                        <p:cTn id="27" dur="500" fill="hold"/>
                                        <p:tgtEl>
                                          <p:spTgt spid="9"/>
                                        </p:tgtEl>
                                        <p:attrNameLst>
                                          <p:attrName>ppt_x</p:attrName>
                                        </p:attrNameLst>
                                      </p:cBhvr>
                                      <p:tavLst>
                                        <p:tav tm="0">
                                          <p:val>
                                            <p:fltVal val="0.5"/>
                                          </p:val>
                                        </p:tav>
                                        <p:tav tm="100000">
                                          <p:val>
                                            <p:strVal val="#ppt_x"/>
                                          </p:val>
                                        </p:tav>
                                      </p:tavLst>
                                    </p:anim>
                                    <p:anim calcmode="lin" valueType="num">
                                      <p:cBhvr>
                                        <p:cTn id="28" dur="500" fill="hold"/>
                                        <p:tgtEl>
                                          <p:spTgt spid="9"/>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0"/>
                                  </p:stCondLst>
                                  <p:childTnLst>
                                    <p:set>
                                      <p:cBhvr>
                                        <p:cTn id="30" dur="500"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 calcmode="lin" valueType="num">
                                      <p:cBhvr>
                                        <p:cTn id="33" dur="500" fill="hold"/>
                                        <p:tgtEl>
                                          <p:spTgt spid="15"/>
                                        </p:tgtEl>
                                        <p:attrNameLst>
                                          <p:attrName>ppt_x</p:attrName>
                                        </p:attrNameLst>
                                      </p:cBhvr>
                                      <p:tavLst>
                                        <p:tav tm="0">
                                          <p:val>
                                            <p:fltVal val="0.5"/>
                                          </p:val>
                                        </p:tav>
                                        <p:tav tm="100000">
                                          <p:val>
                                            <p:strVal val="#ppt_x"/>
                                          </p:val>
                                        </p:tav>
                                      </p:tavLst>
                                    </p:anim>
                                    <p:anim calcmode="lin" valueType="num">
                                      <p:cBhvr>
                                        <p:cTn id="34" dur="500" fill="hold"/>
                                        <p:tgtEl>
                                          <p:spTgt spid="15"/>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0"/>
                                  </p:stCondLst>
                                  <p:childTnLst>
                                    <p:set>
                                      <p:cBhvr>
                                        <p:cTn id="36" dur="500"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4" name="组合 13"/>
          <p:cNvGrpSpPr/>
          <p:nvPr/>
        </p:nvGrpSpPr>
        <p:grpSpPr>
          <a:xfrm>
            <a:off x="921385" y="2845435"/>
            <a:ext cx="773430" cy="1828800"/>
            <a:chOff x="1856" y="4165"/>
            <a:chExt cx="1218" cy="2880"/>
          </a:xfrm>
        </p:grpSpPr>
        <p:sp>
          <p:nvSpPr>
            <p:cNvPr id="13" name="圆角矩形 12"/>
            <p:cNvSpPr/>
            <p:nvPr/>
          </p:nvSpPr>
          <p:spPr>
            <a:xfrm>
              <a:off x="1856" y="4165"/>
              <a:ext cx="1219" cy="2881"/>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3" name="矩形 2"/>
            <p:cNvSpPr/>
            <p:nvPr/>
          </p:nvSpPr>
          <p:spPr>
            <a:xfrm>
              <a:off x="2069" y="4335"/>
              <a:ext cx="794" cy="2470"/>
            </a:xfrm>
            <a:prstGeom prst="rect">
              <a:avLst/>
            </a:prstGeom>
            <a:noFill/>
            <a:effectLst>
              <a:softEdge rad="63500"/>
            </a:effectLst>
          </p:spPr>
          <p:txBody>
            <a:bodyPr>
              <a:spAutoFit/>
            </a:bodyPr>
            <a:lstStyle/>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分数乘法</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5761355" y="2581275"/>
            <a:ext cx="5680710" cy="1016000"/>
            <a:chOff x="8423" y="3890"/>
            <a:chExt cx="8946" cy="1600"/>
          </a:xfrm>
        </p:grpSpPr>
        <p:grpSp>
          <p:nvGrpSpPr>
            <p:cNvPr id="40" name="组合 39"/>
            <p:cNvGrpSpPr/>
            <p:nvPr/>
          </p:nvGrpSpPr>
          <p:grpSpPr>
            <a:xfrm>
              <a:off x="8423" y="3890"/>
              <a:ext cx="8947" cy="1601"/>
              <a:chOff x="1679" y="4601"/>
              <a:chExt cx="14558" cy="4426"/>
            </a:xfrm>
            <a:solidFill>
              <a:srgbClr val="FFC000"/>
            </a:solidFill>
            <a:effectLst>
              <a:outerShdw blurRad="76200" dir="13500000" sy="23000" kx="1200000" algn="br" rotWithShape="0">
                <a:prstClr val="black">
                  <a:alpha val="20000"/>
                </a:prstClr>
              </a:outerShdw>
            </a:effectLst>
          </p:grpSpPr>
          <p:sp>
            <p:nvSpPr>
              <p:cNvPr id="41" name="圆角矩形 40"/>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矩形 3"/>
            <p:cNvSpPr/>
            <p:nvPr/>
          </p:nvSpPr>
          <p:spPr>
            <a:xfrm>
              <a:off x="8719" y="4095"/>
              <a:ext cx="8550" cy="1307"/>
            </a:xfrm>
            <a:prstGeom prst="rect">
              <a:avLst/>
            </a:prstGeom>
            <a:noFill/>
            <a:effectLst>
              <a:softEdge rad="63500"/>
            </a:effectLst>
          </p:spPr>
          <p:txBody>
            <a:bodyPr>
              <a:spAutoFit/>
            </a:bodyPr>
            <a:lstStyle/>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分子相乘的积作分子，分母相乘的积作分</a:t>
              </a:r>
              <a:r>
                <a:rPr lang="zh-CN" altLang="en-US" sz="2400" dirty="0">
                  <a:solidFill>
                    <a:schemeClr val="tx1"/>
                  </a:solidFill>
                  <a:latin typeface="微软雅黑" panose="020B0503020204020204" pitchFamily="34" charset="-122"/>
                  <a:ea typeface="微软雅黑" panose="020B0503020204020204" pitchFamily="34" charset="-122"/>
                </a:rPr>
                <a:t>母</a:t>
              </a:r>
              <a:r>
                <a:rPr lang="zh-CN" altLang="zh-CN" sz="2400" dirty="0">
                  <a:solidFill>
                    <a:schemeClr val="tx1"/>
                  </a:solidFill>
                  <a:latin typeface="微软雅黑" panose="020B0503020204020204" pitchFamily="34" charset="-122"/>
                  <a:ea typeface="微软雅黑" panose="020B0503020204020204" pitchFamily="34" charset="-122"/>
                </a:rPr>
                <a:t>。能约分的要先约分，再计算。</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2442210" y="2727960"/>
            <a:ext cx="2544445" cy="709930"/>
            <a:chOff x="3846" y="4296"/>
            <a:chExt cx="4007" cy="1118"/>
          </a:xfrm>
        </p:grpSpPr>
        <p:grpSp>
          <p:nvGrpSpPr>
            <p:cNvPr id="15" name="组合 14"/>
            <p:cNvGrpSpPr/>
            <p:nvPr/>
          </p:nvGrpSpPr>
          <p:grpSpPr>
            <a:xfrm>
              <a:off x="3846" y="4296"/>
              <a:ext cx="4007" cy="1118"/>
              <a:chOff x="1679" y="4601"/>
              <a:chExt cx="14558" cy="4426"/>
            </a:xfrm>
            <a:solidFill>
              <a:srgbClr val="FFC000"/>
            </a:solidFill>
            <a:effectLst>
              <a:outerShdw blurRad="76200" dir="13500000" sy="23000" kx="1200000" algn="br" rotWithShape="0">
                <a:prstClr val="black">
                  <a:alpha val="20000"/>
                </a:prstClr>
              </a:outerShdw>
            </a:effectLst>
          </p:grpSpPr>
          <p:sp>
            <p:nvSpPr>
              <p:cNvPr id="16" name="圆角矩形 15"/>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nvSpPr>
          <p:spPr>
            <a:xfrm>
              <a:off x="4654" y="4502"/>
              <a:ext cx="2238" cy="725"/>
            </a:xfrm>
            <a:prstGeom prst="rect">
              <a:avLst/>
            </a:prstGeom>
            <a:noFill/>
            <a:effectLst>
              <a:softEdge rad="63500"/>
            </a:effectLst>
          </p:spPr>
          <p:txBody>
            <a:bodyPr>
              <a:spAutoFit/>
            </a:bodyPr>
            <a:lstStyle/>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计算</a:t>
              </a:r>
              <a:r>
                <a:rPr lang="zh-CN" altLang="en-US" sz="2400" dirty="0">
                  <a:solidFill>
                    <a:schemeClr val="tx1"/>
                  </a:solidFill>
                  <a:latin typeface="微软雅黑" panose="020B0503020204020204" pitchFamily="34" charset="-122"/>
                  <a:ea typeface="微软雅黑" panose="020B0503020204020204" pitchFamily="34" charset="-122"/>
                </a:rPr>
                <a:t>方法</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2442210" y="1428115"/>
            <a:ext cx="2543810" cy="709930"/>
            <a:chOff x="3846" y="2249"/>
            <a:chExt cx="4006" cy="1118"/>
          </a:xfrm>
        </p:grpSpPr>
        <p:grpSp>
          <p:nvGrpSpPr>
            <p:cNvPr id="19" name="组合 18"/>
            <p:cNvGrpSpPr/>
            <p:nvPr/>
          </p:nvGrpSpPr>
          <p:grpSpPr>
            <a:xfrm>
              <a:off x="3846" y="2249"/>
              <a:ext cx="4007" cy="1118"/>
              <a:chOff x="1679" y="4601"/>
              <a:chExt cx="14558" cy="4426"/>
            </a:xfrm>
            <a:effectLst>
              <a:outerShdw blurRad="76200" dir="13500000" sy="23000" kx="1200000" algn="br" rotWithShape="0">
                <a:prstClr val="black">
                  <a:alpha val="20000"/>
                </a:prstClr>
              </a:outerShdw>
            </a:effectLst>
          </p:grpSpPr>
          <p:sp>
            <p:nvSpPr>
              <p:cNvPr id="20" name="圆角矩形 19"/>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圆角矩形 30"/>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Text Box 2"/>
            <p:cNvSpPr txBox="1">
              <a:spLocks noChangeArrowheads="1"/>
            </p:cNvSpPr>
            <p:nvPr/>
          </p:nvSpPr>
          <p:spPr bwMode="auto">
            <a:xfrm>
              <a:off x="3965" y="2485"/>
              <a:ext cx="3670" cy="725"/>
            </a:xfrm>
            <a:prstGeom prst="rect">
              <a:avLst/>
            </a:prstGeom>
            <a:noFill/>
            <a:ln>
              <a:noFill/>
            </a:ln>
            <a:effectLst>
              <a:softEdge rad="63500"/>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defRPr/>
              </a:pPr>
              <a:r>
                <a:rPr lang="zh-CN" sz="2400" dirty="0">
                  <a:solidFill>
                    <a:schemeClr val="tx1"/>
                  </a:solidFill>
                  <a:latin typeface="微软雅黑" panose="020B0503020204020204" pitchFamily="34" charset="-122"/>
                  <a:ea typeface="微软雅黑" panose="020B0503020204020204" pitchFamily="34" charset="-122"/>
                </a:rPr>
                <a:t>分数乘法的意义</a:t>
              </a:r>
              <a:endParaRPr 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702935" y="1426210"/>
            <a:ext cx="4619625" cy="709930"/>
            <a:chOff x="8981" y="2296"/>
            <a:chExt cx="7275" cy="1118"/>
          </a:xfrm>
        </p:grpSpPr>
        <p:grpSp>
          <p:nvGrpSpPr>
            <p:cNvPr id="35" name="组合 34"/>
            <p:cNvGrpSpPr/>
            <p:nvPr/>
          </p:nvGrpSpPr>
          <p:grpSpPr>
            <a:xfrm>
              <a:off x="8981" y="2296"/>
              <a:ext cx="7274" cy="1118"/>
              <a:chOff x="1679" y="4601"/>
              <a:chExt cx="14558" cy="4426"/>
            </a:xfrm>
            <a:effectLst>
              <a:outerShdw blurRad="76200" dir="13500000" sy="23000" kx="1200000" algn="br" rotWithShape="0">
                <a:prstClr val="black">
                  <a:alpha val="20000"/>
                </a:prstClr>
              </a:outerShdw>
            </a:effectLst>
          </p:grpSpPr>
          <p:sp>
            <p:nvSpPr>
              <p:cNvPr id="36" name="圆角矩形 35"/>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矩形 6"/>
            <p:cNvSpPr/>
            <p:nvPr/>
          </p:nvSpPr>
          <p:spPr>
            <a:xfrm>
              <a:off x="9248" y="2485"/>
              <a:ext cx="7008" cy="725"/>
            </a:xfrm>
            <a:prstGeom prst="rect">
              <a:avLst/>
            </a:prstGeom>
            <a:noFill/>
            <a:effectLst>
              <a:softEdge rad="63500"/>
            </a:effectLst>
          </p:spPr>
          <p:txBody>
            <a:bodyPr wrap="none">
              <a:spAutoFit/>
            </a:bodyPr>
            <a:lstStyle/>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表示一个数的几分之几是多少。</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442210" y="4050030"/>
            <a:ext cx="2543810" cy="709930"/>
            <a:chOff x="3846" y="6003"/>
            <a:chExt cx="4006" cy="1118"/>
          </a:xfrm>
        </p:grpSpPr>
        <p:grpSp>
          <p:nvGrpSpPr>
            <p:cNvPr id="24" name="组合 23"/>
            <p:cNvGrpSpPr/>
            <p:nvPr/>
          </p:nvGrpSpPr>
          <p:grpSpPr>
            <a:xfrm>
              <a:off x="3846" y="6003"/>
              <a:ext cx="4007" cy="1118"/>
              <a:chOff x="1679" y="4601"/>
              <a:chExt cx="14558" cy="4426"/>
            </a:xfrm>
            <a:solidFill>
              <a:srgbClr val="9B59CD"/>
            </a:solidFill>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矩形 7"/>
            <p:cNvSpPr/>
            <p:nvPr/>
          </p:nvSpPr>
          <p:spPr>
            <a:xfrm>
              <a:off x="4631" y="6194"/>
              <a:ext cx="2238" cy="725"/>
            </a:xfrm>
            <a:prstGeom prst="rect">
              <a:avLst/>
            </a:prstGeom>
            <a:noFill/>
            <a:effectLst>
              <a:softEdge rad="63500"/>
            </a:effectLst>
          </p:spPr>
          <p:txBody>
            <a:bodyPr>
              <a:spAutoFit/>
            </a:bodyPr>
            <a:lstStyle/>
            <a:p>
              <a:pPr eaLnBrk="1" latin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混合运算</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740400" y="3953510"/>
            <a:ext cx="5539740" cy="1046480"/>
            <a:chOff x="8624" y="5851"/>
            <a:chExt cx="8724" cy="1648"/>
          </a:xfrm>
        </p:grpSpPr>
        <p:grpSp>
          <p:nvGrpSpPr>
            <p:cNvPr id="45" name="组合 44"/>
            <p:cNvGrpSpPr/>
            <p:nvPr/>
          </p:nvGrpSpPr>
          <p:grpSpPr>
            <a:xfrm>
              <a:off x="8624" y="5851"/>
              <a:ext cx="7502" cy="1649"/>
              <a:chOff x="1679" y="4601"/>
              <a:chExt cx="14558" cy="4426"/>
            </a:xfrm>
            <a:solidFill>
              <a:srgbClr val="9B59CD"/>
            </a:solidFill>
            <a:effectLst>
              <a:outerShdw blurRad="76200" dir="13500000" sy="23000" kx="1200000" algn="br" rotWithShape="0">
                <a:prstClr val="black">
                  <a:alpha val="20000"/>
                </a:prstClr>
              </a:outerShdw>
            </a:effectLst>
          </p:grpSpPr>
          <p:sp>
            <p:nvSpPr>
              <p:cNvPr id="46" name="圆角矩形 45"/>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圆角矩形 48"/>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矩形 8"/>
            <p:cNvSpPr/>
            <p:nvPr/>
          </p:nvSpPr>
          <p:spPr>
            <a:xfrm>
              <a:off x="8834" y="6012"/>
              <a:ext cx="8514" cy="1307"/>
            </a:xfrm>
            <a:prstGeom prst="rect">
              <a:avLst/>
            </a:prstGeom>
            <a:noFill/>
            <a:effectLst>
              <a:softEdge rad="63500"/>
            </a:effectLst>
          </p:spPr>
          <p:txBody>
            <a:bodyPr>
              <a:spAutoFit/>
            </a:bodyPr>
            <a:lstStyle/>
            <a:p>
              <a:pPr eaLnBrk="1" latin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有括号的先算括号里面的，没有</a:t>
              </a:r>
              <a:endParaRPr lang="zh-CN" altLang="en-US" sz="2400" dirty="0">
                <a:solidFill>
                  <a:schemeClr val="tx1"/>
                </a:solidFill>
                <a:latin typeface="微软雅黑" panose="020B0503020204020204" pitchFamily="34" charset="-122"/>
                <a:ea typeface="微软雅黑" panose="020B0503020204020204" pitchFamily="34" charset="-122"/>
              </a:endParaRPr>
            </a:p>
            <a:p>
              <a:pPr eaLnBrk="1" latin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括号的先算乘除法再算加减法。</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2442210" y="5332095"/>
            <a:ext cx="2543810" cy="709930"/>
            <a:chOff x="3846" y="7747"/>
            <a:chExt cx="4006" cy="1118"/>
          </a:xfrm>
        </p:grpSpPr>
        <p:grpSp>
          <p:nvGrpSpPr>
            <p:cNvPr id="29" name="组合 28"/>
            <p:cNvGrpSpPr/>
            <p:nvPr/>
          </p:nvGrpSpPr>
          <p:grpSpPr>
            <a:xfrm>
              <a:off x="3846" y="7747"/>
              <a:ext cx="4007" cy="1118"/>
              <a:chOff x="1679" y="4601"/>
              <a:chExt cx="14558" cy="4426"/>
            </a:xfrm>
            <a:solidFill>
              <a:srgbClr val="00B4FF"/>
            </a:solidFill>
            <a:effectLst>
              <a:outerShdw blurRad="76200" dir="13500000" sy="23000" kx="1200000" algn="br" rotWithShape="0">
                <a:prstClr val="black">
                  <a:alpha val="20000"/>
                </a:prstClr>
              </a:outerShdw>
            </a:effectLst>
          </p:grpSpPr>
          <p:sp>
            <p:nvSpPr>
              <p:cNvPr id="30" name="圆角矩形 29"/>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31"/>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圆角矩形 32"/>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圆角矩形 33"/>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矩形 9"/>
            <p:cNvSpPr/>
            <p:nvPr/>
          </p:nvSpPr>
          <p:spPr>
            <a:xfrm>
              <a:off x="4683" y="7936"/>
              <a:ext cx="2238" cy="725"/>
            </a:xfrm>
            <a:prstGeom prst="rect">
              <a:avLst/>
            </a:prstGeom>
            <a:noFill/>
            <a:effectLst>
              <a:softEdge rad="63500"/>
            </a:effectLst>
          </p:spPr>
          <p:txBody>
            <a:bodyPr>
              <a:spAutoFit/>
            </a:bodyPr>
            <a:lstStyle/>
            <a:p>
              <a:pPr eaLnBrk="1" latin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运算定律</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734685" y="5342890"/>
            <a:ext cx="4104640" cy="709930"/>
            <a:chOff x="8719" y="7689"/>
            <a:chExt cx="6464" cy="1118"/>
          </a:xfrm>
        </p:grpSpPr>
        <p:grpSp>
          <p:nvGrpSpPr>
            <p:cNvPr id="50" name="组合 49"/>
            <p:cNvGrpSpPr/>
            <p:nvPr/>
          </p:nvGrpSpPr>
          <p:grpSpPr>
            <a:xfrm>
              <a:off x="8719" y="7689"/>
              <a:ext cx="6464" cy="1118"/>
              <a:chOff x="1679" y="4601"/>
              <a:chExt cx="14558" cy="4426"/>
            </a:xfrm>
            <a:solidFill>
              <a:srgbClr val="00B4FF"/>
            </a:solidFill>
            <a:effectLst>
              <a:outerShdw blurRad="76200" dir="13500000" sy="23000" kx="1200000" algn="br" rotWithShape="0">
                <a:prstClr val="black">
                  <a:alpha val="20000"/>
                </a:prstClr>
              </a:outerShdw>
            </a:effectLst>
          </p:grpSpPr>
          <p:sp>
            <p:nvSpPr>
              <p:cNvPr id="51" name="圆角矩形 50"/>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圆角矩形 51"/>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圆角矩形 52"/>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TextBox 9"/>
            <p:cNvSpPr txBox="1"/>
            <p:nvPr/>
          </p:nvSpPr>
          <p:spPr>
            <a:xfrm>
              <a:off x="8981" y="7841"/>
              <a:ext cx="5783" cy="725"/>
            </a:xfrm>
            <a:prstGeom prst="rect">
              <a:avLst/>
            </a:prstGeom>
            <a:noFill/>
            <a:effectLst>
              <a:softEdge rad="63500"/>
            </a:effectLst>
          </p:spPr>
          <p:txBody>
            <a:bodyPr>
              <a:spAutoFit/>
            </a:bodyPr>
            <a:lstStyle/>
            <a:p>
              <a:pPr eaLnBrk="1" latin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交换律，结合律，分配律。</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12" name="左大括号 11"/>
          <p:cNvSpPr/>
          <p:nvPr/>
        </p:nvSpPr>
        <p:spPr bwMode="auto">
          <a:xfrm>
            <a:off x="1986571" y="2038447"/>
            <a:ext cx="287338" cy="3168650"/>
          </a:xfrm>
          <a:prstGeom prst="leftBrace">
            <a:avLst>
              <a:gd name="adj1" fmla="val 61367"/>
              <a:gd name="adj2" fmla="val 50000"/>
            </a:avLst>
          </a:prstGeom>
          <a:noFill/>
          <a:ln w="38100">
            <a:solidFill>
              <a:schemeClr val="tx1"/>
            </a:solidFill>
            <a:round/>
          </a:ln>
        </p:spPr>
        <p:txBody>
          <a:bodyPr/>
          <a:lstStyle/>
          <a:p>
            <a:pPr eaLnBrk="1" latin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2" name="右箭头 61"/>
          <p:cNvSpPr/>
          <p:nvPr/>
        </p:nvSpPr>
        <p:spPr>
          <a:xfrm>
            <a:off x="5162550" y="1573530"/>
            <a:ext cx="337820" cy="41846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右箭头 62"/>
          <p:cNvSpPr/>
          <p:nvPr/>
        </p:nvSpPr>
        <p:spPr>
          <a:xfrm>
            <a:off x="5162550" y="2845435"/>
            <a:ext cx="337820" cy="41846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右箭头 63"/>
          <p:cNvSpPr/>
          <p:nvPr/>
        </p:nvSpPr>
        <p:spPr>
          <a:xfrm>
            <a:off x="5162550" y="4213225"/>
            <a:ext cx="337820" cy="41846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右箭头 64"/>
          <p:cNvSpPr/>
          <p:nvPr/>
        </p:nvSpPr>
        <p:spPr>
          <a:xfrm>
            <a:off x="5162550" y="5494020"/>
            <a:ext cx="337820" cy="41846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wipe(left)">
                                      <p:cBhvr>
                                        <p:cTn id="18" dur="500"/>
                                        <p:tgtEl>
                                          <p:spTgt spid="66"/>
                                        </p:tgtEl>
                                      </p:cBhvr>
                                    </p:animEffect>
                                  </p:childTnLst>
                                </p:cTn>
                              </p:par>
                              <p:par>
                                <p:cTn id="19" presetID="22" presetClass="entr" presetSubtype="8"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par>
                                <p:cTn id="22" presetID="22" presetClass="entr" presetSubtype="8"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wipe(left)">
                                      <p:cBhvr>
                                        <p:cTn id="24" dur="500"/>
                                        <p:tgtEl>
                                          <p:spTgt spid="60"/>
                                        </p:tgtEl>
                                      </p:cBhvr>
                                    </p:animEffect>
                                  </p:childTnLst>
                                </p:cTn>
                              </p:par>
                              <p:par>
                                <p:cTn id="25" presetID="22" presetClass="entr" presetSubtype="8" fill="hold"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left)">
                                      <p:cBhvr>
                                        <p:cTn id="27" dur="500"/>
                                        <p:tgtEl>
                                          <p:spTgt spid="6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wipe(left)">
                                      <p:cBhvr>
                                        <p:cTn id="32" dur="500"/>
                                        <p:tgtEl>
                                          <p:spTgt spid="62"/>
                                        </p:tgtEl>
                                      </p:cBhvr>
                                    </p:animEffec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wipe(left)">
                                      <p:cBhvr>
                                        <p:cTn id="41" dur="500"/>
                                        <p:tgtEl>
                                          <p:spTgt spid="63"/>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ipe(left)">
                                      <p:cBhvr>
                                        <p:cTn id="45" dur="500"/>
                                        <p:tgtEl>
                                          <p:spTgt spid="5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left)">
                                      <p:cBhvr>
                                        <p:cTn id="50" dur="500"/>
                                        <p:tgtEl>
                                          <p:spTgt spid="64"/>
                                        </p:tgtEl>
                                      </p:cBhvr>
                                    </p:animEffect>
                                  </p:childTnLst>
                                </p:cTn>
                              </p:par>
                            </p:childTnLst>
                          </p:cTn>
                        </p:par>
                        <p:par>
                          <p:cTn id="51" fill="hold">
                            <p:stCondLst>
                              <p:cond delay="500"/>
                            </p:stCondLst>
                            <p:childTnLst>
                              <p:par>
                                <p:cTn id="52" presetID="22" presetClass="entr" presetSubtype="8" fill="hold"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wipe(left)">
                                      <p:cBhvr>
                                        <p:cTn id="54" dur="500"/>
                                        <p:tgtEl>
                                          <p:spTgt spid="5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wipe(left)">
                                      <p:cBhvr>
                                        <p:cTn id="59" dur="500"/>
                                        <p:tgtEl>
                                          <p:spTgt spid="65"/>
                                        </p:tgtEl>
                                      </p:cBhvr>
                                    </p:animEffect>
                                  </p:childTnLst>
                                </p:cTn>
                              </p:par>
                            </p:childTnLst>
                          </p:cTn>
                        </p:par>
                        <p:par>
                          <p:cTn id="60" fill="hold">
                            <p:stCondLst>
                              <p:cond delay="500"/>
                            </p:stCondLst>
                            <p:childTnLst>
                              <p:par>
                                <p:cTn id="61" presetID="22" presetClass="entr" presetSubtype="8" fill="hold"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wipe(left)">
                                      <p:cBhvr>
                                        <p:cTn id="6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62" grpId="0" animBg="1"/>
      <p:bldP spid="63" grpId="0" animBg="1"/>
      <p:bldP spid="64" grpId="0" animBg="1"/>
      <p:bldP spid="6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9" name="组合 58"/>
          <p:cNvGrpSpPr/>
          <p:nvPr/>
        </p:nvGrpSpPr>
        <p:grpSpPr>
          <a:xfrm>
            <a:off x="2338705" y="1366520"/>
            <a:ext cx="2544445" cy="709930"/>
            <a:chOff x="3846" y="4296"/>
            <a:chExt cx="4007" cy="1118"/>
          </a:xfrm>
        </p:grpSpPr>
        <p:grpSp>
          <p:nvGrpSpPr>
            <p:cNvPr id="19" name="组合 18"/>
            <p:cNvGrpSpPr/>
            <p:nvPr/>
          </p:nvGrpSpPr>
          <p:grpSpPr>
            <a:xfrm>
              <a:off x="3846" y="4296"/>
              <a:ext cx="4007" cy="1118"/>
              <a:chOff x="1679" y="4601"/>
              <a:chExt cx="14558" cy="4426"/>
            </a:xfrm>
            <a:solidFill>
              <a:srgbClr val="FFC000"/>
            </a:solidFill>
            <a:effectLst>
              <a:outerShdw blurRad="76200" dir="13500000" sy="23000" kx="1200000" algn="br" rotWithShape="0">
                <a:prstClr val="black">
                  <a:alpha val="20000"/>
                </a:prstClr>
              </a:outerShdw>
            </a:effectLst>
          </p:grpSpPr>
          <p:sp>
            <p:nvSpPr>
              <p:cNvPr id="20" name="圆角矩形 19"/>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矩形 23"/>
            <p:cNvSpPr/>
            <p:nvPr/>
          </p:nvSpPr>
          <p:spPr>
            <a:xfrm>
              <a:off x="4654" y="4502"/>
              <a:ext cx="2238" cy="725"/>
            </a:xfrm>
            <a:prstGeom prst="rect">
              <a:avLst/>
            </a:prstGeom>
            <a:noFill/>
            <a:effectLst>
              <a:softEdge rad="63500"/>
            </a:effectLst>
          </p:spPr>
          <p:txBody>
            <a:bodyPr>
              <a:spAutoFit/>
            </a:bodyPr>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认识倒数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6" name="左大括号 5"/>
          <p:cNvSpPr/>
          <p:nvPr/>
        </p:nvSpPr>
        <p:spPr bwMode="auto">
          <a:xfrm>
            <a:off x="1873250" y="1774190"/>
            <a:ext cx="287338" cy="3060000"/>
          </a:xfrm>
          <a:prstGeom prst="leftBrace">
            <a:avLst>
              <a:gd name="adj1" fmla="val 61347"/>
              <a:gd name="adj2" fmla="val 50000"/>
            </a:avLst>
          </a:prstGeom>
          <a:noFill/>
          <a:ln w="38100">
            <a:solidFill>
              <a:schemeClr val="tx1"/>
            </a:solidFill>
            <a:round/>
          </a:ln>
        </p:spPr>
        <p:txBody>
          <a:bodyPr/>
          <a:p>
            <a:pPr eaLnBrk="1" latin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5580380" y="910590"/>
            <a:ext cx="4159250" cy="709930"/>
            <a:chOff x="8294" y="2009"/>
            <a:chExt cx="6550" cy="1118"/>
          </a:xfrm>
        </p:grpSpPr>
        <p:sp>
          <p:nvSpPr>
            <p:cNvPr id="39" name="圆角矩形 38"/>
            <p:cNvSpPr/>
            <p:nvPr/>
          </p:nvSpPr>
          <p:spPr>
            <a:xfrm>
              <a:off x="8294" y="2009"/>
              <a:ext cx="6312" cy="1118"/>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8516" y="2234"/>
              <a:ext cx="6329" cy="725"/>
            </a:xfrm>
            <a:prstGeom prst="rect">
              <a:avLst/>
            </a:prstGeom>
            <a:noFill/>
            <a:effectLst>
              <a:softEdge rad="63500"/>
            </a:effectLst>
          </p:spPr>
          <p:txBody>
            <a:bodyPr wrap="none">
              <a:spAutoFit/>
            </a:bodyPr>
            <a:p>
              <a:pPr eaLnBrk="1" latinLnBrk="1" hangingPunct="1">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乘积是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的两个数互为倒数。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1" name="组合 40"/>
          <p:cNvGrpSpPr/>
          <p:nvPr/>
        </p:nvGrpSpPr>
        <p:grpSpPr>
          <a:xfrm>
            <a:off x="5580380" y="1878330"/>
            <a:ext cx="4754880" cy="709930"/>
            <a:chOff x="8294" y="3533"/>
            <a:chExt cx="7488" cy="1118"/>
          </a:xfrm>
        </p:grpSpPr>
        <p:sp>
          <p:nvSpPr>
            <p:cNvPr id="40" name="圆角矩形 39"/>
            <p:cNvSpPr/>
            <p:nvPr/>
          </p:nvSpPr>
          <p:spPr>
            <a:xfrm>
              <a:off x="8294" y="3533"/>
              <a:ext cx="7198" cy="1118"/>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a:spLocks noChangeArrowheads="1"/>
            </p:cNvSpPr>
            <p:nvPr/>
          </p:nvSpPr>
          <p:spPr bwMode="auto">
            <a:xfrm>
              <a:off x="8294" y="3756"/>
              <a:ext cx="7488" cy="725"/>
            </a:xfrm>
            <a:prstGeom prst="rect">
              <a:avLst/>
            </a:prstGeom>
            <a:noFill/>
            <a:ln>
              <a:noFill/>
            </a:ln>
            <a:effectLst>
              <a:softEdge rad="63500"/>
            </a:effectLst>
          </p:spPr>
          <p:txBody>
            <a:bodyPr wrap="none">
              <a:spAutoFit/>
            </a:bodyPr>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将这个数的分子和分母调换位置。</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494020" y="2954655"/>
            <a:ext cx="5722620" cy="709930"/>
            <a:chOff x="8106" y="5728"/>
            <a:chExt cx="9012" cy="1118"/>
          </a:xfrm>
        </p:grpSpPr>
        <p:sp>
          <p:nvSpPr>
            <p:cNvPr id="37" name="圆角矩形 36"/>
            <p:cNvSpPr/>
            <p:nvPr/>
          </p:nvSpPr>
          <p:spPr>
            <a:xfrm>
              <a:off x="8106" y="5728"/>
              <a:ext cx="9013" cy="1118"/>
            </a:xfrm>
            <a:prstGeom prst="roundRect">
              <a:avLst/>
            </a:prstGeom>
            <a:solidFill>
              <a:srgbClr val="9B59CD"/>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a:spLocks noChangeArrowheads="1"/>
            </p:cNvSpPr>
            <p:nvPr/>
          </p:nvSpPr>
          <p:spPr bwMode="auto">
            <a:xfrm>
              <a:off x="8106" y="5931"/>
              <a:ext cx="8837" cy="725"/>
            </a:xfrm>
            <a:prstGeom prst="rect">
              <a:avLst/>
            </a:prstGeom>
            <a:noFill/>
            <a:ln>
              <a:noFill/>
            </a:ln>
            <a:effectLst>
              <a:softEdge rad="63500"/>
            </a:effectLst>
          </p:spPr>
          <p:txBody>
            <a:bodyPr wrap="none">
              <a:spAutoFit/>
            </a:bodyPr>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甲数÷乙数（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除外）</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甲数×乙数的倒数</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5" name="组合 64"/>
          <p:cNvGrpSpPr/>
          <p:nvPr/>
        </p:nvGrpSpPr>
        <p:grpSpPr>
          <a:xfrm>
            <a:off x="5441315" y="3895725"/>
            <a:ext cx="2673350" cy="661670"/>
            <a:chOff x="8569" y="6660"/>
            <a:chExt cx="4210" cy="1042"/>
          </a:xfrm>
        </p:grpSpPr>
        <p:grpSp>
          <p:nvGrpSpPr>
            <p:cNvPr id="44" name="组合 43"/>
            <p:cNvGrpSpPr/>
            <p:nvPr/>
          </p:nvGrpSpPr>
          <p:grpSpPr>
            <a:xfrm rot="0">
              <a:off x="8569" y="6660"/>
              <a:ext cx="4210" cy="1042"/>
              <a:chOff x="1679" y="4601"/>
              <a:chExt cx="14558" cy="4426"/>
            </a:xfrm>
            <a:solidFill>
              <a:srgbClr val="00B4FF"/>
            </a:solidFill>
            <a:effectLst>
              <a:outerShdw blurRad="76200" dir="13500000" sy="23000" kx="1200000" algn="br" rotWithShape="0">
                <a:prstClr val="black">
                  <a:alpha val="20000"/>
                </a:prstClr>
              </a:outerShdw>
            </a:effectLst>
          </p:grpSpPr>
          <p:sp>
            <p:nvSpPr>
              <p:cNvPr id="45" name="圆角矩形 44"/>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圆角矩形 45"/>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1679" y="4601"/>
                <a:ext cx="14557" cy="4426"/>
              </a:xfrm>
              <a:prstGeom prst="roundRect">
                <a:avLst/>
              </a:prstGeom>
              <a:solidFill>
                <a:srgbClr val="BCE2F5"/>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矩形 10"/>
            <p:cNvSpPr>
              <a:spLocks noChangeArrowheads="1"/>
            </p:cNvSpPr>
            <p:nvPr/>
          </p:nvSpPr>
          <p:spPr bwMode="auto">
            <a:xfrm>
              <a:off x="8776" y="6804"/>
              <a:ext cx="3795" cy="725"/>
            </a:xfrm>
            <a:prstGeom prst="rect">
              <a:avLst/>
            </a:prstGeom>
            <a:noFill/>
            <a:ln>
              <a:noFill/>
            </a:ln>
            <a:effectLst>
              <a:softEdge rad="63500"/>
            </a:effectLst>
          </p:spPr>
          <p:txBody>
            <a:bodyPr>
              <a:spAutoFit/>
            </a:bodyPr>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先乘除、后加减</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5455920" y="4794250"/>
            <a:ext cx="3204210" cy="661670"/>
            <a:chOff x="8592" y="8225"/>
            <a:chExt cx="5046" cy="1042"/>
          </a:xfrm>
        </p:grpSpPr>
        <p:grpSp>
          <p:nvGrpSpPr>
            <p:cNvPr id="50" name="组合 49"/>
            <p:cNvGrpSpPr/>
            <p:nvPr/>
          </p:nvGrpSpPr>
          <p:grpSpPr>
            <a:xfrm rot="0">
              <a:off x="8592" y="8225"/>
              <a:ext cx="5046" cy="1042"/>
              <a:chOff x="1679" y="4601"/>
              <a:chExt cx="14558" cy="4426"/>
            </a:xfrm>
            <a:solidFill>
              <a:srgbClr val="00B4FF"/>
            </a:solidFill>
            <a:effectLst>
              <a:outerShdw blurRad="76200" dir="13500000" sy="23000" kx="1200000" algn="br" rotWithShape="0">
                <a:prstClr val="black">
                  <a:alpha val="20000"/>
                </a:prstClr>
              </a:outerShdw>
            </a:effectLst>
          </p:grpSpPr>
          <p:sp>
            <p:nvSpPr>
              <p:cNvPr id="51" name="圆角矩形 50"/>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圆角矩形 51"/>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圆角矩形 52"/>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679" y="4601"/>
                <a:ext cx="14557" cy="4426"/>
              </a:xfrm>
              <a:prstGeom prst="roundRect">
                <a:avLst/>
              </a:prstGeom>
              <a:solidFill>
                <a:schemeClr val="accent2">
                  <a:lumMod val="40000"/>
                  <a:lumOff val="60000"/>
                </a:schemeClr>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矩形 11"/>
            <p:cNvSpPr>
              <a:spLocks noChangeArrowheads="1"/>
            </p:cNvSpPr>
            <p:nvPr/>
          </p:nvSpPr>
          <p:spPr bwMode="auto">
            <a:xfrm>
              <a:off x="8785" y="8378"/>
              <a:ext cx="4823" cy="725"/>
            </a:xfrm>
            <a:prstGeom prst="rect">
              <a:avLst/>
            </a:prstGeom>
            <a:noFill/>
            <a:ln>
              <a:noFill/>
            </a:ln>
            <a:effectLst>
              <a:softEdge rad="63500"/>
            </a:effectLst>
          </p:spPr>
          <p:txBody>
            <a:bodyPr>
              <a:spAutoFit/>
            </a:bodyPr>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有括号先算括号里的</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5454650" y="5721985"/>
            <a:ext cx="4956810" cy="661670"/>
            <a:chOff x="8590" y="9286"/>
            <a:chExt cx="7806" cy="1042"/>
          </a:xfrm>
        </p:grpSpPr>
        <p:grpSp>
          <p:nvGrpSpPr>
            <p:cNvPr id="55" name="组合 54"/>
            <p:cNvGrpSpPr/>
            <p:nvPr/>
          </p:nvGrpSpPr>
          <p:grpSpPr>
            <a:xfrm rot="0">
              <a:off x="8590" y="9286"/>
              <a:ext cx="7806" cy="1042"/>
              <a:chOff x="1679" y="4601"/>
              <a:chExt cx="14558" cy="4426"/>
            </a:xfrm>
            <a:solidFill>
              <a:srgbClr val="00B4FF"/>
            </a:solidFill>
            <a:effectLst>
              <a:outerShdw blurRad="76200" dir="13500000" sy="23000" kx="1200000" algn="br" rotWithShape="0">
                <a:prstClr val="black">
                  <a:alpha val="20000"/>
                </a:prstClr>
              </a:outerShdw>
            </a:effectLst>
          </p:grpSpPr>
          <p:sp>
            <p:nvSpPr>
              <p:cNvPr id="56" name="圆角矩形 55"/>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679" y="4601"/>
                <a:ext cx="14557" cy="4426"/>
              </a:xfrm>
              <a:prstGeom prst="roundRect">
                <a:avLst/>
              </a:prstGeom>
              <a:solidFill>
                <a:schemeClr val="accent2">
                  <a:lumMod val="40000"/>
                  <a:lumOff val="60000"/>
                </a:schemeClr>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矩形 12"/>
            <p:cNvSpPr>
              <a:spLocks noChangeArrowheads="1"/>
            </p:cNvSpPr>
            <p:nvPr/>
          </p:nvSpPr>
          <p:spPr bwMode="auto">
            <a:xfrm>
              <a:off x="8737" y="9438"/>
              <a:ext cx="7575" cy="725"/>
            </a:xfrm>
            <a:prstGeom prst="rect">
              <a:avLst/>
            </a:prstGeom>
            <a:noFill/>
            <a:ln>
              <a:noFill/>
            </a:ln>
            <a:effectLst>
              <a:softEdge rad="63500"/>
            </a:effectLst>
          </p:spPr>
          <p:txBody>
            <a:bodyPr>
              <a:spAutoFit/>
            </a:bodyPr>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只含乘除时，按从左到右顺序计算</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921385" y="2480310"/>
            <a:ext cx="774065" cy="1829435"/>
            <a:chOff x="1856" y="4165"/>
            <a:chExt cx="1219" cy="2881"/>
          </a:xfrm>
        </p:grpSpPr>
        <p:sp>
          <p:nvSpPr>
            <p:cNvPr id="17" name="圆角矩形 16"/>
            <p:cNvSpPr/>
            <p:nvPr/>
          </p:nvSpPr>
          <p:spPr>
            <a:xfrm>
              <a:off x="1856" y="4165"/>
              <a:ext cx="1219" cy="2881"/>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18" name="矩形 17"/>
            <p:cNvSpPr/>
            <p:nvPr/>
          </p:nvSpPr>
          <p:spPr>
            <a:xfrm>
              <a:off x="2069" y="4335"/>
              <a:ext cx="794" cy="2470"/>
            </a:xfrm>
            <a:prstGeom prst="rect">
              <a:avLst/>
            </a:prstGeom>
            <a:noFill/>
            <a:effectLst>
              <a:softEdge rad="63500"/>
            </a:effectLst>
          </p:spPr>
          <p:txBody>
            <a:bodyPr>
              <a:spAutoFit/>
            </a:bodyPr>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分数除法</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338705" y="2942590"/>
            <a:ext cx="2544445" cy="709930"/>
            <a:chOff x="3846" y="6003"/>
            <a:chExt cx="4007" cy="1118"/>
          </a:xfrm>
        </p:grpSpPr>
        <p:grpSp>
          <p:nvGrpSpPr>
            <p:cNvPr id="25" name="组合 24"/>
            <p:cNvGrpSpPr/>
            <p:nvPr/>
          </p:nvGrpSpPr>
          <p:grpSpPr>
            <a:xfrm>
              <a:off x="3846" y="6003"/>
              <a:ext cx="4007" cy="1118"/>
              <a:chOff x="1679" y="4601"/>
              <a:chExt cx="14558" cy="4426"/>
            </a:xfrm>
            <a:solidFill>
              <a:srgbClr val="9B59CD"/>
            </a:solidFill>
            <a:effectLst>
              <a:outerShdw blurRad="76200" dir="13500000" sy="23000" kx="1200000" algn="br" rotWithShape="0">
                <a:prstClr val="black">
                  <a:alpha val="20000"/>
                </a:prstClr>
              </a:outerShdw>
            </a:effectLst>
          </p:grpSpPr>
          <p:sp>
            <p:nvSpPr>
              <p:cNvPr id="26" name="圆角矩形 25"/>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圆角矩形 28"/>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矩形 29"/>
            <p:cNvSpPr/>
            <p:nvPr/>
          </p:nvSpPr>
          <p:spPr>
            <a:xfrm>
              <a:off x="4631" y="6194"/>
              <a:ext cx="2238" cy="725"/>
            </a:xfrm>
            <a:prstGeom prst="rect">
              <a:avLst/>
            </a:prstGeom>
            <a:noFill/>
            <a:effectLst>
              <a:softEdge rad="63500"/>
            </a:effectLst>
          </p:spPr>
          <p:txBody>
            <a:bodyPr>
              <a:spAutoFit/>
            </a:bodyPr>
            <a:p>
              <a:pPr eaLnBrk="1" latin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计算方法</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2338705" y="4700905"/>
            <a:ext cx="2544445" cy="709930"/>
            <a:chOff x="3846" y="7747"/>
            <a:chExt cx="4007" cy="1118"/>
          </a:xfrm>
        </p:grpSpPr>
        <p:grpSp>
          <p:nvGrpSpPr>
            <p:cNvPr id="31" name="组合 30"/>
            <p:cNvGrpSpPr/>
            <p:nvPr/>
          </p:nvGrpSpPr>
          <p:grpSpPr>
            <a:xfrm>
              <a:off x="3846" y="7747"/>
              <a:ext cx="4007" cy="1118"/>
              <a:chOff x="1679" y="4601"/>
              <a:chExt cx="14558" cy="4426"/>
            </a:xfrm>
            <a:solidFill>
              <a:srgbClr val="00B4FF"/>
            </a:solidFill>
            <a:effectLst>
              <a:outerShdw blurRad="76200" dir="13500000" sy="23000" kx="1200000" algn="br" rotWithShape="0">
                <a:prstClr val="black">
                  <a:alpha val="20000"/>
                </a:prstClr>
              </a:outerShdw>
            </a:effectLst>
          </p:grpSpPr>
          <p:sp>
            <p:nvSpPr>
              <p:cNvPr id="32" name="圆角矩形 31"/>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圆角矩形 32"/>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圆角矩形 33"/>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矩形 35"/>
            <p:cNvSpPr/>
            <p:nvPr/>
          </p:nvSpPr>
          <p:spPr>
            <a:xfrm>
              <a:off x="4683" y="7936"/>
              <a:ext cx="2238" cy="725"/>
            </a:xfrm>
            <a:prstGeom prst="rect">
              <a:avLst/>
            </a:prstGeom>
            <a:noFill/>
            <a:effectLst>
              <a:softEdge rad="63500"/>
            </a:effectLst>
          </p:spPr>
          <p:txBody>
            <a:bodyPr>
              <a:spAutoFit/>
            </a:bodyPr>
            <a:p>
              <a:pPr eaLnBrk="1" latin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混合运算</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66" name="左大括号 65"/>
          <p:cNvSpPr/>
          <p:nvPr/>
        </p:nvSpPr>
        <p:spPr bwMode="auto">
          <a:xfrm>
            <a:off x="5018405" y="4094480"/>
            <a:ext cx="287338" cy="1980000"/>
          </a:xfrm>
          <a:prstGeom prst="leftBrace">
            <a:avLst>
              <a:gd name="adj1" fmla="val 61347"/>
              <a:gd name="adj2" fmla="val 50000"/>
            </a:avLst>
          </a:prstGeom>
          <a:noFill/>
          <a:ln w="38100">
            <a:solidFill>
              <a:schemeClr val="tx1"/>
            </a:solidFill>
            <a:round/>
          </a:ln>
        </p:spPr>
        <p:txBody>
          <a:bodyPr/>
          <a:p>
            <a:pPr eaLnBrk="1" latin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7" name="左大括号 66"/>
          <p:cNvSpPr/>
          <p:nvPr/>
        </p:nvSpPr>
        <p:spPr bwMode="auto">
          <a:xfrm>
            <a:off x="5158105" y="1053465"/>
            <a:ext cx="287338" cy="1332000"/>
          </a:xfrm>
          <a:prstGeom prst="leftBrace">
            <a:avLst>
              <a:gd name="adj1" fmla="val 61347"/>
              <a:gd name="adj2" fmla="val 50000"/>
            </a:avLst>
          </a:prstGeom>
          <a:noFill/>
          <a:ln w="38100">
            <a:solidFill>
              <a:schemeClr val="tx1"/>
            </a:solidFill>
            <a:round/>
          </a:ln>
        </p:spPr>
        <p:txBody>
          <a:bodyPr/>
          <a:p>
            <a:pPr eaLnBrk="1" latin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8" name="右箭头 67"/>
          <p:cNvSpPr/>
          <p:nvPr/>
        </p:nvSpPr>
        <p:spPr>
          <a:xfrm>
            <a:off x="5018405" y="3084830"/>
            <a:ext cx="337820" cy="41846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wipe(left)">
                                      <p:cBhvr>
                                        <p:cTn id="18" dur="500"/>
                                        <p:tgtEl>
                                          <p:spTgt spid="59"/>
                                        </p:tgtEl>
                                      </p:cBhvr>
                                    </p:animEffect>
                                  </p:childTnLst>
                                </p:cTn>
                              </p:par>
                              <p:par>
                                <p:cTn id="19" presetID="22" presetClass="entr" presetSubtype="8"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par>
                                <p:cTn id="22" presetID="22" presetClass="entr" presetSubtype="8" fill="hold" nodeType="with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left)">
                                      <p:cBhvr>
                                        <p:cTn id="24" dur="500"/>
                                        <p:tgtEl>
                                          <p:spTgt spid="6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wipe(up)">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left)">
                                      <p:cBhvr>
                                        <p:cTn id="34" dur="500"/>
                                        <p:tgtEl>
                                          <p:spTgt spid="42"/>
                                        </p:tgtEl>
                                      </p:cBhvr>
                                    </p:animEffect>
                                  </p:childTnLst>
                                </p:cTn>
                              </p:par>
                              <p:par>
                                <p:cTn id="35" presetID="22" presetClass="entr" presetSubtype="8"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wipe(left)">
                                      <p:cBhvr>
                                        <p:cTn id="42" dur="500"/>
                                        <p:tgtEl>
                                          <p:spTgt spid="6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left)">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wipe(up)">
                                      <p:cBhvr>
                                        <p:cTn id="52" dur="500"/>
                                        <p:tgtEl>
                                          <p:spTgt spid="6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wipe(left)">
                                      <p:cBhvr>
                                        <p:cTn id="57" dur="500"/>
                                        <p:tgtEl>
                                          <p:spTgt spid="65"/>
                                        </p:tgtEl>
                                      </p:cBhvr>
                                    </p:animEffect>
                                  </p:childTnLst>
                                </p:cTn>
                              </p:par>
                              <p:par>
                                <p:cTn id="58" presetID="22" presetClass="entr" presetSubtype="8" fill="hold"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wipe(left)">
                                      <p:cBhvr>
                                        <p:cTn id="60" dur="500"/>
                                        <p:tgtEl>
                                          <p:spTgt spid="64"/>
                                        </p:tgtEl>
                                      </p:cBhvr>
                                    </p:animEffect>
                                  </p:childTnLst>
                                </p:cTn>
                              </p:par>
                              <p:par>
                                <p:cTn id="61" presetID="22" presetClass="entr" presetSubtype="8" fill="hold" nodeType="with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left)">
                                      <p:cBhvr>
                                        <p:cTn id="6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6" grpId="0" bldLvl="0" animBg="1"/>
      <p:bldP spid="67" grpId="0" bldLvl="0" animBg="1"/>
      <p:bldP spid="6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986155" y="2820035"/>
            <a:ext cx="774065" cy="752475"/>
            <a:chOff x="1856" y="4165"/>
            <a:chExt cx="1219" cy="1185"/>
          </a:xfrm>
        </p:grpSpPr>
        <p:sp>
          <p:nvSpPr>
            <p:cNvPr id="13" name="圆角矩形 12"/>
            <p:cNvSpPr/>
            <p:nvPr/>
          </p:nvSpPr>
          <p:spPr>
            <a:xfrm>
              <a:off x="1856" y="4165"/>
              <a:ext cx="1219" cy="1185"/>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3" name="矩形 2"/>
            <p:cNvSpPr/>
            <p:nvPr/>
          </p:nvSpPr>
          <p:spPr>
            <a:xfrm>
              <a:off x="2069" y="4410"/>
              <a:ext cx="794" cy="725"/>
            </a:xfrm>
            <a:prstGeom prst="rect">
              <a:avLst/>
            </a:prstGeom>
            <a:noFill/>
            <a:effectLst>
              <a:softEdge rad="63500"/>
            </a:effectLst>
          </p:spPr>
          <p:txBody>
            <a:bodyPr>
              <a:spAutoFit/>
            </a:bodyPr>
            <a:lstStyle/>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比</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5761355" y="2200275"/>
            <a:ext cx="4560570" cy="682625"/>
            <a:chOff x="8423" y="3890"/>
            <a:chExt cx="8947" cy="1601"/>
          </a:xfrm>
        </p:grpSpPr>
        <p:grpSp>
          <p:nvGrpSpPr>
            <p:cNvPr id="40" name="组合 39"/>
            <p:cNvGrpSpPr/>
            <p:nvPr/>
          </p:nvGrpSpPr>
          <p:grpSpPr>
            <a:xfrm>
              <a:off x="8423" y="3890"/>
              <a:ext cx="8947" cy="1601"/>
              <a:chOff x="1679" y="4601"/>
              <a:chExt cx="14558" cy="4426"/>
            </a:xfrm>
            <a:solidFill>
              <a:srgbClr val="FFC000"/>
            </a:solidFill>
            <a:effectLst>
              <a:outerShdw blurRad="76200" dir="13500000" sy="23000" kx="1200000" algn="br" rotWithShape="0">
                <a:prstClr val="black">
                  <a:alpha val="20000"/>
                </a:prstClr>
              </a:outerShdw>
            </a:effectLst>
          </p:grpSpPr>
          <p:sp>
            <p:nvSpPr>
              <p:cNvPr id="41" name="圆角矩形 40"/>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矩形 3"/>
            <p:cNvSpPr/>
            <p:nvPr/>
          </p:nvSpPr>
          <p:spPr>
            <a:xfrm>
              <a:off x="8719" y="4095"/>
              <a:ext cx="8550" cy="1080"/>
            </a:xfrm>
            <a:prstGeom prst="rect">
              <a:avLst/>
            </a:prstGeom>
            <a:noFill/>
            <a:effectLst>
              <a:softEdge rad="63500"/>
            </a:effectLst>
          </p:spPr>
          <p:txBody>
            <a:bodyPr>
              <a:spAutoFit/>
            </a:bodyPr>
            <a:lstStyle/>
            <a:p>
              <a:pPr latinLnBrk="1">
                <a:spcBef>
                  <a:spcPct val="50000"/>
                </a:spcBef>
                <a:defRPr/>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“∶”是比号　  读作“比”</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2442210" y="2156460"/>
            <a:ext cx="2544445" cy="709930"/>
            <a:chOff x="3846" y="4296"/>
            <a:chExt cx="4007" cy="1118"/>
          </a:xfrm>
        </p:grpSpPr>
        <p:grpSp>
          <p:nvGrpSpPr>
            <p:cNvPr id="15" name="组合 14"/>
            <p:cNvGrpSpPr/>
            <p:nvPr/>
          </p:nvGrpSpPr>
          <p:grpSpPr>
            <a:xfrm>
              <a:off x="3846" y="4296"/>
              <a:ext cx="4007" cy="1118"/>
              <a:chOff x="1679" y="4601"/>
              <a:chExt cx="14558" cy="4426"/>
            </a:xfrm>
            <a:solidFill>
              <a:srgbClr val="FFC000"/>
            </a:solidFill>
            <a:effectLst>
              <a:outerShdw blurRad="76200" dir="13500000" sy="23000" kx="1200000" algn="br" rotWithShape="0">
                <a:prstClr val="black">
                  <a:alpha val="20000"/>
                </a:prstClr>
              </a:outerShdw>
            </a:effectLst>
          </p:grpSpPr>
          <p:sp>
            <p:nvSpPr>
              <p:cNvPr id="16" name="圆角矩形 15"/>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nvSpPr>
          <p:spPr>
            <a:xfrm>
              <a:off x="4654" y="4502"/>
              <a:ext cx="2238" cy="725"/>
            </a:xfrm>
            <a:prstGeom prst="rect">
              <a:avLst/>
            </a:prstGeom>
            <a:noFill/>
            <a:effectLst>
              <a:softEdge rad="63500"/>
            </a:effectLst>
          </p:spPr>
          <p:txBody>
            <a:bodyPr>
              <a:spAutoFit/>
            </a:bodyPr>
            <a:lstStyle/>
            <a:p>
              <a:pPr eaLnBrk="1" latinLnBrk="1" hangingPunct="1">
                <a:defRPr/>
              </a:pPr>
              <a:r>
                <a:rPr lang="zh-CN" altLang="en-US" sz="2400" dirty="0">
                  <a:latin typeface="微软雅黑" panose="020B0503020204020204" pitchFamily="34" charset="-122"/>
                  <a:ea typeface="微软雅黑" panose="020B0503020204020204" pitchFamily="34" charset="-122"/>
                  <a:sym typeface="+mn-ea"/>
                </a:rPr>
                <a:t>比的读法</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2442210" y="1047115"/>
            <a:ext cx="2544445" cy="709930"/>
            <a:chOff x="3846" y="2249"/>
            <a:chExt cx="4007" cy="1118"/>
          </a:xfrm>
        </p:grpSpPr>
        <p:grpSp>
          <p:nvGrpSpPr>
            <p:cNvPr id="19" name="组合 18"/>
            <p:cNvGrpSpPr/>
            <p:nvPr/>
          </p:nvGrpSpPr>
          <p:grpSpPr>
            <a:xfrm>
              <a:off x="3846" y="2249"/>
              <a:ext cx="4007" cy="1118"/>
              <a:chOff x="1679" y="4601"/>
              <a:chExt cx="14558" cy="4426"/>
            </a:xfrm>
            <a:effectLst>
              <a:outerShdw blurRad="76200" dir="13500000" sy="23000" kx="1200000" algn="br" rotWithShape="0">
                <a:prstClr val="black">
                  <a:alpha val="20000"/>
                </a:prstClr>
              </a:outerShdw>
            </a:effectLst>
          </p:grpSpPr>
          <p:sp>
            <p:nvSpPr>
              <p:cNvPr id="20" name="圆角矩形 19"/>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圆角矩形 30"/>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Text Box 2"/>
            <p:cNvSpPr txBox="1">
              <a:spLocks noChangeArrowheads="1"/>
            </p:cNvSpPr>
            <p:nvPr/>
          </p:nvSpPr>
          <p:spPr bwMode="auto">
            <a:xfrm>
              <a:off x="3965" y="2485"/>
              <a:ext cx="3670" cy="725"/>
            </a:xfrm>
            <a:prstGeom prst="rect">
              <a:avLst/>
            </a:prstGeom>
            <a:noFill/>
            <a:ln>
              <a:noFill/>
            </a:ln>
            <a:effectLst>
              <a:softEdge rad="63500"/>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defRPr/>
              </a:pPr>
              <a:r>
                <a:rPr lang="zh-CN" sz="2400" dirty="0">
                  <a:solidFill>
                    <a:schemeClr val="tx1"/>
                  </a:solidFill>
                  <a:latin typeface="微软雅黑" panose="020B0503020204020204" pitchFamily="34" charset="-122"/>
                  <a:ea typeface="微软雅黑" panose="020B0503020204020204" pitchFamily="34" charset="-122"/>
                </a:rPr>
                <a:t>比的意义</a:t>
              </a:r>
              <a:endParaRPr 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702935" y="1045210"/>
            <a:ext cx="4619625" cy="709930"/>
            <a:chOff x="8981" y="2296"/>
            <a:chExt cx="7275" cy="1118"/>
          </a:xfrm>
        </p:grpSpPr>
        <p:grpSp>
          <p:nvGrpSpPr>
            <p:cNvPr id="35" name="组合 34"/>
            <p:cNvGrpSpPr/>
            <p:nvPr/>
          </p:nvGrpSpPr>
          <p:grpSpPr>
            <a:xfrm>
              <a:off x="8981" y="2296"/>
              <a:ext cx="7274" cy="1118"/>
              <a:chOff x="1679" y="4601"/>
              <a:chExt cx="14558" cy="4426"/>
            </a:xfrm>
            <a:effectLst>
              <a:outerShdw blurRad="76200" dir="13500000" sy="23000" kx="1200000" algn="br" rotWithShape="0">
                <a:prstClr val="black">
                  <a:alpha val="20000"/>
                </a:prstClr>
              </a:outerShdw>
            </a:effectLst>
          </p:grpSpPr>
          <p:sp>
            <p:nvSpPr>
              <p:cNvPr id="36" name="圆角矩形 35"/>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矩形 6"/>
            <p:cNvSpPr/>
            <p:nvPr/>
          </p:nvSpPr>
          <p:spPr>
            <a:xfrm>
              <a:off x="9248" y="2485"/>
              <a:ext cx="7008" cy="725"/>
            </a:xfrm>
            <a:prstGeom prst="rect">
              <a:avLst/>
            </a:prstGeom>
            <a:noFill/>
            <a:effectLst>
              <a:softEdge rad="63500"/>
            </a:effectLst>
          </p:spPr>
          <p:txBody>
            <a:bodyPr wrap="none">
              <a:spAutoFit/>
            </a:bodyPr>
            <a:lstStyle/>
            <a:p>
              <a:pPr algn="l" eaLnBrk="1" latinLnBrk="1" hangingPunct="1">
                <a:defRPr/>
              </a:pPr>
              <a:r>
                <a:rPr lang="zh-CN" altLang="en-US" sz="2400" dirty="0">
                  <a:latin typeface="微软雅黑" panose="020B0503020204020204" pitchFamily="34" charset="-122"/>
                  <a:ea typeface="微软雅黑" panose="020B0503020204020204" pitchFamily="34" charset="-122"/>
                  <a:sym typeface="+mn-ea"/>
                </a:rPr>
                <a:t>两个数相除又叫做两个数的比。</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442210" y="3462655"/>
            <a:ext cx="2544445" cy="709930"/>
            <a:chOff x="3846" y="6003"/>
            <a:chExt cx="4007" cy="1118"/>
          </a:xfrm>
        </p:grpSpPr>
        <p:grpSp>
          <p:nvGrpSpPr>
            <p:cNvPr id="24" name="组合 23"/>
            <p:cNvGrpSpPr/>
            <p:nvPr/>
          </p:nvGrpSpPr>
          <p:grpSpPr>
            <a:xfrm>
              <a:off x="3846" y="6003"/>
              <a:ext cx="4007" cy="1118"/>
              <a:chOff x="1679" y="4601"/>
              <a:chExt cx="14558" cy="4426"/>
            </a:xfrm>
            <a:solidFill>
              <a:srgbClr val="9B59CD"/>
            </a:solidFill>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矩形 7"/>
            <p:cNvSpPr/>
            <p:nvPr/>
          </p:nvSpPr>
          <p:spPr>
            <a:xfrm>
              <a:off x="4449" y="6194"/>
              <a:ext cx="2694" cy="725"/>
            </a:xfrm>
            <a:prstGeom prst="rect">
              <a:avLst/>
            </a:prstGeom>
            <a:noFill/>
            <a:effectLst>
              <a:softEdge rad="63500"/>
            </a:effectLst>
          </p:spPr>
          <p:txBody>
            <a:bodyPr wrap="square">
              <a:spAutoFit/>
            </a:bodyPr>
            <a:lstStyle/>
            <a:p>
              <a:pPr eaLnBrk="1" latinLnBrk="1" hangingPunct="1">
                <a:defRPr/>
              </a:pPr>
              <a:r>
                <a:rPr lang="zh-CN" altLang="en-US" sz="2400" dirty="0">
                  <a:latin typeface="微软雅黑" panose="020B0503020204020204" pitchFamily="34" charset="-122"/>
                  <a:ea typeface="微软雅黑" panose="020B0503020204020204" pitchFamily="34" charset="-122"/>
                  <a:sym typeface="+mn-ea"/>
                </a:rPr>
                <a:t>各部分名称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703022" y="3238996"/>
            <a:ext cx="6365153" cy="1324119"/>
            <a:chOff x="8572" y="5794"/>
            <a:chExt cx="8776" cy="1706"/>
          </a:xfrm>
        </p:grpSpPr>
        <p:grpSp>
          <p:nvGrpSpPr>
            <p:cNvPr id="45" name="组合 44"/>
            <p:cNvGrpSpPr/>
            <p:nvPr/>
          </p:nvGrpSpPr>
          <p:grpSpPr>
            <a:xfrm>
              <a:off x="8572" y="5794"/>
              <a:ext cx="7554" cy="1706"/>
              <a:chOff x="1579" y="4449"/>
              <a:chExt cx="14658" cy="4579"/>
            </a:xfrm>
            <a:solidFill>
              <a:srgbClr val="9B59CD"/>
            </a:solidFill>
            <a:effectLst>
              <a:outerShdw blurRad="76200" dir="13500000" sy="23000" kx="1200000" algn="br" rotWithShape="0">
                <a:prstClr val="black">
                  <a:alpha val="20000"/>
                </a:prstClr>
              </a:outerShdw>
            </a:effectLst>
          </p:grpSpPr>
          <p:sp>
            <p:nvSpPr>
              <p:cNvPr id="46" name="圆角矩形 45"/>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圆角矩形 48"/>
              <p:cNvSpPr/>
              <p:nvPr/>
            </p:nvSpPr>
            <p:spPr>
              <a:xfrm>
                <a:off x="1579" y="4449"/>
                <a:ext cx="14558" cy="4579"/>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矩形 8"/>
            <p:cNvSpPr/>
            <p:nvPr/>
          </p:nvSpPr>
          <p:spPr>
            <a:xfrm>
              <a:off x="8834" y="5892"/>
              <a:ext cx="8514" cy="1545"/>
            </a:xfrm>
            <a:prstGeom prst="rect">
              <a:avLst/>
            </a:prstGeom>
            <a:noFill/>
            <a:effectLst>
              <a:softEdge rad="63500"/>
            </a:effectLst>
          </p:spPr>
          <p:txBody>
            <a:bodyPr>
              <a:spAutoFit/>
            </a:bodyPr>
            <a:lstStyle/>
            <a:p>
              <a:pPr eaLnBrk="1" latinLnBrk="1" hangingPunct="1">
                <a:defRPr/>
              </a:pPr>
              <a:r>
                <a:rPr lang="zh-CN" altLang="en-US" sz="2400" dirty="0">
                  <a:latin typeface="微软雅黑" panose="020B0503020204020204" pitchFamily="34" charset="-122"/>
                  <a:ea typeface="微软雅黑" panose="020B0503020204020204" pitchFamily="34" charset="-122"/>
                  <a:sym typeface="+mn-ea"/>
                </a:rPr>
                <a:t>比号前面的数叫做比的前项，比号后</a:t>
              </a:r>
              <a:endParaRPr lang="zh-CN" altLang="en-US" sz="2400" dirty="0">
                <a:latin typeface="微软雅黑" panose="020B0503020204020204" pitchFamily="34" charset="-122"/>
                <a:ea typeface="微软雅黑" panose="020B0503020204020204" pitchFamily="34" charset="-122"/>
                <a:sym typeface="+mn-ea"/>
              </a:endParaRPr>
            </a:p>
            <a:p>
              <a:pPr eaLnBrk="1" latinLnBrk="1" hangingPunct="1">
                <a:defRPr/>
              </a:pPr>
              <a:r>
                <a:rPr lang="zh-CN" altLang="en-US" sz="2400" dirty="0">
                  <a:latin typeface="微软雅黑" panose="020B0503020204020204" pitchFamily="34" charset="-122"/>
                  <a:ea typeface="微软雅黑" panose="020B0503020204020204" pitchFamily="34" charset="-122"/>
                  <a:sym typeface="+mn-ea"/>
                </a:rPr>
                <a:t>面的数叫做比的后项。比的前项除以</a:t>
              </a:r>
              <a:endParaRPr lang="zh-CN" altLang="en-US" sz="2400" dirty="0">
                <a:latin typeface="微软雅黑" panose="020B0503020204020204" pitchFamily="34" charset="-122"/>
                <a:ea typeface="微软雅黑" panose="020B0503020204020204" pitchFamily="34" charset="-122"/>
                <a:sym typeface="+mn-ea"/>
              </a:endParaRPr>
            </a:p>
            <a:p>
              <a:pPr eaLnBrk="1" latinLnBrk="1" hangingPunct="1">
                <a:defRPr/>
              </a:pPr>
              <a:r>
                <a:rPr lang="zh-CN" altLang="en-US" sz="2400" dirty="0">
                  <a:latin typeface="微软雅黑" panose="020B0503020204020204" pitchFamily="34" charset="-122"/>
                  <a:ea typeface="微软雅黑" panose="020B0503020204020204" pitchFamily="34" charset="-122"/>
                  <a:sym typeface="+mn-ea"/>
                </a:rPr>
                <a:t>后项所得的商，叫做比值。</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2442210" y="5093970"/>
            <a:ext cx="2544445" cy="709930"/>
            <a:chOff x="3846" y="7747"/>
            <a:chExt cx="4007" cy="1118"/>
          </a:xfrm>
        </p:grpSpPr>
        <p:grpSp>
          <p:nvGrpSpPr>
            <p:cNvPr id="29" name="组合 28"/>
            <p:cNvGrpSpPr/>
            <p:nvPr/>
          </p:nvGrpSpPr>
          <p:grpSpPr>
            <a:xfrm>
              <a:off x="3846" y="7747"/>
              <a:ext cx="4007" cy="1118"/>
              <a:chOff x="1679" y="4601"/>
              <a:chExt cx="14558" cy="4426"/>
            </a:xfrm>
            <a:solidFill>
              <a:srgbClr val="00B4FF"/>
            </a:solidFill>
            <a:effectLst>
              <a:outerShdw blurRad="76200" dir="13500000" sy="23000" kx="1200000" algn="br" rotWithShape="0">
                <a:prstClr val="black">
                  <a:alpha val="20000"/>
                </a:prstClr>
              </a:outerShdw>
            </a:effectLst>
          </p:grpSpPr>
          <p:sp>
            <p:nvSpPr>
              <p:cNvPr id="30" name="圆角矩形 29"/>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31"/>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圆角矩形 32"/>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圆角矩形 33"/>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矩形 9"/>
            <p:cNvSpPr/>
            <p:nvPr/>
          </p:nvSpPr>
          <p:spPr>
            <a:xfrm>
              <a:off x="4683" y="7936"/>
              <a:ext cx="2238" cy="725"/>
            </a:xfrm>
            <a:prstGeom prst="rect">
              <a:avLst/>
            </a:prstGeom>
            <a:noFill/>
            <a:effectLst>
              <a:softEdge rad="63500"/>
            </a:effectLst>
          </p:spPr>
          <p:txBody>
            <a:bodyPr>
              <a:spAutoFit/>
            </a:bodyPr>
            <a:lstStyle/>
            <a:p>
              <a:pPr eaLnBrk="1" latinLnBrk="1" hangingPunct="1">
                <a:defRPr/>
              </a:pPr>
              <a:r>
                <a:rPr lang="zh-CN" altLang="en-US" sz="2400" dirty="0">
                  <a:latin typeface="微软雅黑" panose="020B0503020204020204" pitchFamily="34" charset="-122"/>
                  <a:ea typeface="微软雅黑" panose="020B0503020204020204" pitchFamily="34" charset="-122"/>
                  <a:sym typeface="+mn-ea"/>
                </a:rPr>
                <a:t>基本性质</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734685" y="4961890"/>
            <a:ext cx="4957445" cy="1080133"/>
            <a:chOff x="8719" y="7689"/>
            <a:chExt cx="6464" cy="1701"/>
          </a:xfrm>
        </p:grpSpPr>
        <p:grpSp>
          <p:nvGrpSpPr>
            <p:cNvPr id="50" name="组合 49"/>
            <p:cNvGrpSpPr/>
            <p:nvPr/>
          </p:nvGrpSpPr>
          <p:grpSpPr>
            <a:xfrm>
              <a:off x="8719" y="7689"/>
              <a:ext cx="6464" cy="1701"/>
              <a:chOff x="1679" y="4601"/>
              <a:chExt cx="14558" cy="6734"/>
            </a:xfrm>
            <a:solidFill>
              <a:srgbClr val="00B4FF"/>
            </a:solidFill>
            <a:effectLst>
              <a:outerShdw blurRad="76200" dir="13500000" sy="23000" kx="1200000" algn="br" rotWithShape="0">
                <a:prstClr val="black">
                  <a:alpha val="20000"/>
                </a:prstClr>
              </a:outerShdw>
            </a:effectLst>
          </p:grpSpPr>
          <p:sp>
            <p:nvSpPr>
              <p:cNvPr id="51" name="圆角矩形 50"/>
              <p:cNvSpPr/>
              <p:nvPr/>
            </p:nvSpPr>
            <p:spPr>
              <a:xfrm>
                <a:off x="1679" y="4601"/>
                <a:ext cx="14557" cy="4426"/>
              </a:xfrm>
              <a:prstGeom prst="roundRect">
                <a:avLst/>
              </a:prstGeom>
              <a:grp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圆角矩形 51"/>
              <p:cNvSpPr/>
              <p:nvPr/>
            </p:nvSpPr>
            <p:spPr>
              <a:xfrm>
                <a:off x="1680" y="4601"/>
                <a:ext cx="14557" cy="4426"/>
              </a:xfrm>
              <a:prstGeom prst="roundRect">
                <a:avLst/>
              </a:prstGeom>
              <a:grp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圆角矩形 52"/>
              <p:cNvSpPr/>
              <p:nvPr/>
            </p:nvSpPr>
            <p:spPr>
              <a:xfrm>
                <a:off x="1679" y="4601"/>
                <a:ext cx="14557" cy="4426"/>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679" y="4601"/>
                <a:ext cx="14556" cy="6734"/>
              </a:xfrm>
              <a:prstGeom prst="roundRect">
                <a:avLst/>
              </a:prstGeom>
              <a:grp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TextBox 9"/>
            <p:cNvSpPr txBox="1"/>
            <p:nvPr/>
          </p:nvSpPr>
          <p:spPr>
            <a:xfrm>
              <a:off x="8981" y="7966"/>
              <a:ext cx="5783" cy="1307"/>
            </a:xfrm>
            <a:prstGeom prst="rect">
              <a:avLst/>
            </a:prstGeom>
            <a:noFill/>
            <a:effectLst>
              <a:softEdge rad="63500"/>
            </a:effectLst>
          </p:spPr>
          <p:txBody>
            <a:bodyPr>
              <a:spAutoFit/>
            </a:bodyPr>
            <a:lstStyle/>
            <a:p>
              <a:pPr eaLnBrk="1" latinLnBrk="1" hangingPunct="1">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比的前项和后项同时乘或除以相同的数（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除外），比值不变。</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12" name="左大括号 11"/>
          <p:cNvSpPr/>
          <p:nvPr/>
        </p:nvSpPr>
        <p:spPr bwMode="auto">
          <a:xfrm>
            <a:off x="1986571" y="1403447"/>
            <a:ext cx="287338" cy="3960000"/>
          </a:xfrm>
          <a:prstGeom prst="leftBrace">
            <a:avLst>
              <a:gd name="adj1" fmla="val 61367"/>
              <a:gd name="adj2" fmla="val 50000"/>
            </a:avLst>
          </a:prstGeom>
          <a:noFill/>
          <a:ln w="38100">
            <a:solidFill>
              <a:schemeClr val="tx1"/>
            </a:solidFill>
            <a:round/>
          </a:ln>
        </p:spPr>
        <p:txBody>
          <a:bodyPr/>
          <a:lstStyle/>
          <a:p>
            <a:pPr eaLnBrk="1" latin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2" name="右箭头 61"/>
          <p:cNvSpPr/>
          <p:nvPr/>
        </p:nvSpPr>
        <p:spPr>
          <a:xfrm>
            <a:off x="5162550" y="1192530"/>
            <a:ext cx="337820" cy="41846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右箭头 62"/>
          <p:cNvSpPr/>
          <p:nvPr/>
        </p:nvSpPr>
        <p:spPr>
          <a:xfrm>
            <a:off x="5162550" y="2337435"/>
            <a:ext cx="337820" cy="41846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右箭头 63"/>
          <p:cNvSpPr/>
          <p:nvPr/>
        </p:nvSpPr>
        <p:spPr>
          <a:xfrm>
            <a:off x="5162550" y="3578225"/>
            <a:ext cx="337820" cy="41846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右箭头 64"/>
          <p:cNvSpPr/>
          <p:nvPr/>
        </p:nvSpPr>
        <p:spPr>
          <a:xfrm>
            <a:off x="5162550" y="5224145"/>
            <a:ext cx="337820" cy="41846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wipe(left)">
                                      <p:cBhvr>
                                        <p:cTn id="18" dur="500"/>
                                        <p:tgtEl>
                                          <p:spTgt spid="66"/>
                                        </p:tgtEl>
                                      </p:cBhvr>
                                    </p:animEffect>
                                  </p:childTnLst>
                                </p:cTn>
                              </p:par>
                              <p:par>
                                <p:cTn id="19" presetID="22" presetClass="entr" presetSubtype="8"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par>
                                <p:cTn id="22" presetID="22" presetClass="entr" presetSubtype="8"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wipe(left)">
                                      <p:cBhvr>
                                        <p:cTn id="24" dur="500"/>
                                        <p:tgtEl>
                                          <p:spTgt spid="60"/>
                                        </p:tgtEl>
                                      </p:cBhvr>
                                    </p:animEffect>
                                  </p:childTnLst>
                                </p:cTn>
                              </p:par>
                              <p:par>
                                <p:cTn id="25" presetID="22" presetClass="entr" presetSubtype="8" fill="hold"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left)">
                                      <p:cBhvr>
                                        <p:cTn id="27" dur="500"/>
                                        <p:tgtEl>
                                          <p:spTgt spid="6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wipe(left)">
                                      <p:cBhvr>
                                        <p:cTn id="32" dur="500"/>
                                        <p:tgtEl>
                                          <p:spTgt spid="62"/>
                                        </p:tgtEl>
                                      </p:cBhvr>
                                    </p:animEffec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wipe(left)">
                                      <p:cBhvr>
                                        <p:cTn id="41" dur="500"/>
                                        <p:tgtEl>
                                          <p:spTgt spid="63"/>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ipe(left)">
                                      <p:cBhvr>
                                        <p:cTn id="45" dur="500"/>
                                        <p:tgtEl>
                                          <p:spTgt spid="5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left)">
                                      <p:cBhvr>
                                        <p:cTn id="50" dur="500"/>
                                        <p:tgtEl>
                                          <p:spTgt spid="64"/>
                                        </p:tgtEl>
                                      </p:cBhvr>
                                    </p:animEffect>
                                  </p:childTnLst>
                                </p:cTn>
                              </p:par>
                            </p:childTnLst>
                          </p:cTn>
                        </p:par>
                        <p:par>
                          <p:cTn id="51" fill="hold">
                            <p:stCondLst>
                              <p:cond delay="500"/>
                            </p:stCondLst>
                            <p:childTnLst>
                              <p:par>
                                <p:cTn id="52" presetID="22" presetClass="entr" presetSubtype="8" fill="hold"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wipe(left)">
                                      <p:cBhvr>
                                        <p:cTn id="54" dur="500"/>
                                        <p:tgtEl>
                                          <p:spTgt spid="5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wipe(left)">
                                      <p:cBhvr>
                                        <p:cTn id="59" dur="500"/>
                                        <p:tgtEl>
                                          <p:spTgt spid="65"/>
                                        </p:tgtEl>
                                      </p:cBhvr>
                                    </p:animEffect>
                                  </p:childTnLst>
                                </p:cTn>
                              </p:par>
                            </p:childTnLst>
                          </p:cTn>
                        </p:par>
                        <p:par>
                          <p:cTn id="60" fill="hold">
                            <p:stCondLst>
                              <p:cond delay="500"/>
                            </p:stCondLst>
                            <p:childTnLst>
                              <p:par>
                                <p:cTn id="61" presetID="22" presetClass="entr" presetSubtype="8" fill="hold"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wipe(left)">
                                      <p:cBhvr>
                                        <p:cTn id="6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62" grpId="0" bldLvl="0" animBg="1"/>
      <p:bldP spid="63" grpId="0" bldLvl="0" animBg="1"/>
      <p:bldP spid="64" grpId="0" bldLvl="0" animBg="1"/>
      <p:bldP spid="6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3" name="圆角矩形 32"/>
          <p:cNvSpPr/>
          <p:nvPr/>
        </p:nvSpPr>
        <p:spPr>
          <a:xfrm>
            <a:off x="7912735" y="1141095"/>
            <a:ext cx="434340" cy="498475"/>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6" name="Text Box 3"/>
          <p:cNvSpPr txBox="1">
            <a:spLocks noChangeArrowheads="1"/>
          </p:cNvSpPr>
          <p:nvPr/>
        </p:nvSpPr>
        <p:spPr bwMode="auto">
          <a:xfrm>
            <a:off x="1775391" y="1185508"/>
            <a:ext cx="8640960" cy="461645"/>
          </a:xfrm>
          <a:prstGeom prst="rect">
            <a:avLst/>
          </a:prstGeom>
          <a:noFill/>
          <a:ln w="9525" algn="ctr">
            <a:noFill/>
            <a:miter lim="800000"/>
          </a:ln>
          <a:effectLst/>
        </p:spPr>
        <p:txBody>
          <a:bodyPr wrap="square" lIns="90000" tIns="46800" rIns="90000" bIns="46800">
            <a:spAutoFit/>
          </a:bodyPr>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）池塘里有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只鸭和</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只鹅，鹅的只数是鸭的几分之几？</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 Box 4"/>
          <p:cNvSpPr txBox="1">
            <a:spLocks noChangeArrowheads="1"/>
          </p:cNvSpPr>
          <p:nvPr/>
        </p:nvSpPr>
        <p:spPr bwMode="auto">
          <a:xfrm>
            <a:off x="2565684" y="2114447"/>
            <a:ext cx="788670" cy="461645"/>
          </a:xfrm>
          <a:prstGeom prst="rect">
            <a:avLst/>
          </a:prstGeom>
          <a:noFill/>
          <a:ln w="9525" algn="ctr">
            <a:noFill/>
            <a:miter lim="800000"/>
          </a:ln>
          <a:effectLst/>
        </p:spPr>
        <p:txBody>
          <a:bodyPr wrap="none" lIns="90000" tIns="46800" rIns="90000" bIns="46800">
            <a:spAutoFit/>
          </a:bodyPr>
          <a:p>
            <a:pPr algn="ctr"/>
            <a:r>
              <a:rPr lang="zh-CN" altLang="en-US" sz="2400">
                <a:latin typeface="微软雅黑" panose="020B0503020204020204" pitchFamily="34" charset="-122"/>
                <a:ea typeface="微软雅黑" panose="020B0503020204020204" pitchFamily="34" charset="-122"/>
              </a:rPr>
              <a:t>鸭：</a:t>
            </a:r>
            <a:endParaRPr lang="zh-CN" altLang="en-US" sz="2400">
              <a:latin typeface="微软雅黑" panose="020B0503020204020204" pitchFamily="34" charset="-122"/>
              <a:ea typeface="微软雅黑" panose="020B0503020204020204" pitchFamily="34" charset="-122"/>
            </a:endParaRPr>
          </a:p>
        </p:txBody>
      </p:sp>
      <p:sp>
        <p:nvSpPr>
          <p:cNvPr id="8" name="Text Box 5"/>
          <p:cNvSpPr txBox="1">
            <a:spLocks noChangeArrowheads="1"/>
          </p:cNvSpPr>
          <p:nvPr/>
        </p:nvSpPr>
        <p:spPr bwMode="auto">
          <a:xfrm>
            <a:off x="2581559" y="2800247"/>
            <a:ext cx="788670" cy="461645"/>
          </a:xfrm>
          <a:prstGeom prst="rect">
            <a:avLst/>
          </a:prstGeom>
          <a:noFill/>
          <a:ln w="9525" algn="ctr">
            <a:noFill/>
            <a:miter lim="800000"/>
          </a:ln>
          <a:effectLst/>
        </p:spPr>
        <p:txBody>
          <a:bodyPr wrap="none" lIns="90000" tIns="46800" rIns="90000" bIns="46800">
            <a:spAutoFit/>
          </a:bodyPr>
          <a:p>
            <a:pPr algn="ctr"/>
            <a:r>
              <a:rPr lang="zh-CN" altLang="en-US" sz="2400">
                <a:latin typeface="微软雅黑" panose="020B0503020204020204" pitchFamily="34" charset="-122"/>
                <a:ea typeface="微软雅黑" panose="020B0503020204020204" pitchFamily="34" charset="-122"/>
              </a:rPr>
              <a:t>鹅：</a:t>
            </a:r>
            <a:endParaRPr lang="zh-CN" altLang="en-US" sz="2400">
              <a:latin typeface="微软雅黑" panose="020B0503020204020204" pitchFamily="34" charset="-122"/>
              <a:ea typeface="微软雅黑" panose="020B0503020204020204" pitchFamily="34" charset="-122"/>
            </a:endParaRPr>
          </a:p>
        </p:txBody>
      </p:sp>
      <p:sp>
        <p:nvSpPr>
          <p:cNvPr id="9" name="Line 6"/>
          <p:cNvSpPr>
            <a:spLocks noChangeShapeType="1"/>
          </p:cNvSpPr>
          <p:nvPr/>
        </p:nvSpPr>
        <p:spPr bwMode="auto">
          <a:xfrm>
            <a:off x="4904705" y="2311297"/>
            <a:ext cx="0" cy="142875"/>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10" name="Line 7"/>
          <p:cNvSpPr>
            <a:spLocks noChangeShapeType="1"/>
          </p:cNvSpPr>
          <p:nvPr/>
        </p:nvSpPr>
        <p:spPr bwMode="auto">
          <a:xfrm>
            <a:off x="6344568" y="2311297"/>
            <a:ext cx="0" cy="142875"/>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grpSp>
        <p:nvGrpSpPr>
          <p:cNvPr id="11" name="Group 8"/>
          <p:cNvGrpSpPr/>
          <p:nvPr/>
        </p:nvGrpSpPr>
        <p:grpSpPr bwMode="auto">
          <a:xfrm>
            <a:off x="3464843" y="2311297"/>
            <a:ext cx="4319587" cy="142875"/>
            <a:chOff x="975" y="1480"/>
            <a:chExt cx="2721" cy="90"/>
          </a:xfrm>
        </p:grpSpPr>
        <p:sp>
          <p:nvSpPr>
            <p:cNvPr id="12" name="Line 9"/>
            <p:cNvSpPr>
              <a:spLocks noChangeShapeType="1"/>
            </p:cNvSpPr>
            <p:nvPr/>
          </p:nvSpPr>
          <p:spPr bwMode="auto">
            <a:xfrm>
              <a:off x="975" y="1570"/>
              <a:ext cx="2721" cy="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13" name="Line 10"/>
            <p:cNvSpPr>
              <a:spLocks noChangeShapeType="1"/>
            </p:cNvSpPr>
            <p:nvPr/>
          </p:nvSpPr>
          <p:spPr bwMode="auto">
            <a:xfrm>
              <a:off x="975"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14" name="Line 11"/>
            <p:cNvSpPr>
              <a:spLocks noChangeShapeType="1"/>
            </p:cNvSpPr>
            <p:nvPr/>
          </p:nvSpPr>
          <p:spPr bwMode="auto">
            <a:xfrm>
              <a:off x="3696"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grpSp>
      <p:grpSp>
        <p:nvGrpSpPr>
          <p:cNvPr id="15" name="Group 12"/>
          <p:cNvGrpSpPr/>
          <p:nvPr/>
        </p:nvGrpSpPr>
        <p:grpSpPr bwMode="auto">
          <a:xfrm>
            <a:off x="3464843" y="2958997"/>
            <a:ext cx="1439862" cy="142875"/>
            <a:chOff x="975" y="1480"/>
            <a:chExt cx="2721" cy="90"/>
          </a:xfrm>
        </p:grpSpPr>
        <p:sp>
          <p:nvSpPr>
            <p:cNvPr id="16" name="Line 13"/>
            <p:cNvSpPr>
              <a:spLocks noChangeShapeType="1"/>
            </p:cNvSpPr>
            <p:nvPr/>
          </p:nvSpPr>
          <p:spPr bwMode="auto">
            <a:xfrm>
              <a:off x="975" y="1570"/>
              <a:ext cx="2721" cy="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17" name="Line 14"/>
            <p:cNvSpPr>
              <a:spLocks noChangeShapeType="1"/>
            </p:cNvSpPr>
            <p:nvPr/>
          </p:nvSpPr>
          <p:spPr bwMode="auto">
            <a:xfrm>
              <a:off x="975"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18" name="Line 15"/>
            <p:cNvSpPr>
              <a:spLocks noChangeShapeType="1"/>
            </p:cNvSpPr>
            <p:nvPr/>
          </p:nvSpPr>
          <p:spPr bwMode="auto">
            <a:xfrm>
              <a:off x="3696"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grpSp>
      <p:sp>
        <p:nvSpPr>
          <p:cNvPr id="19" name="AutoShape 16"/>
          <p:cNvSpPr/>
          <p:nvPr/>
        </p:nvSpPr>
        <p:spPr bwMode="auto">
          <a:xfrm rot="16200000">
            <a:off x="5553199" y="438841"/>
            <a:ext cx="142875" cy="4319587"/>
          </a:xfrm>
          <a:prstGeom prst="leftBrace">
            <a:avLst>
              <a:gd name="adj1" fmla="val 251944"/>
              <a:gd name="adj2" fmla="val 50000"/>
            </a:avLst>
          </a:prstGeom>
          <a:noFill/>
          <a:ln w="31750">
            <a:solidFill>
              <a:schemeClr val="tx1"/>
            </a:solidFill>
            <a:round/>
          </a:ln>
          <a:effectLst/>
        </p:spPr>
        <p:txBody>
          <a:bodyPr wrap="none" lIns="90000" tIns="46800" rIns="90000" bIns="46800" anchor="ctr"/>
          <a:p>
            <a:endParaRPr lang="zh-CN" altLang="en-US" sz="2400">
              <a:latin typeface="微软雅黑" panose="020B0503020204020204" pitchFamily="34" charset="-122"/>
              <a:ea typeface="微软雅黑" panose="020B0503020204020204" pitchFamily="34" charset="-122"/>
            </a:endParaRPr>
          </a:p>
        </p:txBody>
      </p:sp>
      <p:sp>
        <p:nvSpPr>
          <p:cNvPr id="20" name="AutoShape 17"/>
          <p:cNvSpPr/>
          <p:nvPr/>
        </p:nvSpPr>
        <p:spPr bwMode="auto">
          <a:xfrm rot="16200000">
            <a:off x="4112542" y="2527198"/>
            <a:ext cx="144463" cy="1439862"/>
          </a:xfrm>
          <a:prstGeom prst="leftBrace">
            <a:avLst>
              <a:gd name="adj1" fmla="val 83058"/>
              <a:gd name="adj2" fmla="val 50000"/>
            </a:avLst>
          </a:prstGeom>
          <a:noFill/>
          <a:ln w="34925">
            <a:solidFill>
              <a:schemeClr val="tx1"/>
            </a:solidFill>
            <a:round/>
          </a:ln>
          <a:effectLst/>
        </p:spPr>
        <p:txBody>
          <a:bodyPr wrap="none" lIns="90000" tIns="46800" rIns="90000" bIns="46800" anchor="ctr"/>
          <a:p>
            <a:endParaRPr lang="zh-CN" altLang="en-US" sz="2400">
              <a:latin typeface="微软雅黑" panose="020B0503020204020204" pitchFamily="34" charset="-122"/>
              <a:ea typeface="微软雅黑" panose="020B0503020204020204" pitchFamily="34" charset="-122"/>
            </a:endParaRPr>
          </a:p>
        </p:txBody>
      </p:sp>
      <p:sp>
        <p:nvSpPr>
          <p:cNvPr id="21" name="Line 18"/>
          <p:cNvSpPr>
            <a:spLocks noChangeShapeType="1"/>
          </p:cNvSpPr>
          <p:nvPr/>
        </p:nvSpPr>
        <p:spPr bwMode="auto">
          <a:xfrm>
            <a:off x="4904705" y="2382735"/>
            <a:ext cx="0" cy="720725"/>
          </a:xfrm>
          <a:prstGeom prst="line">
            <a:avLst/>
          </a:prstGeom>
          <a:noFill/>
          <a:ln w="25400" cap="rnd">
            <a:solidFill>
              <a:srgbClr val="FF0000"/>
            </a:solidFill>
            <a:prstDash val="sysDot"/>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22" name="Text Box 19"/>
          <p:cNvSpPr txBox="1">
            <a:spLocks noChangeArrowheads="1"/>
          </p:cNvSpPr>
          <p:nvPr/>
        </p:nvSpPr>
        <p:spPr bwMode="auto">
          <a:xfrm>
            <a:off x="5189979" y="2598635"/>
            <a:ext cx="840740" cy="461645"/>
          </a:xfrm>
          <a:prstGeom prst="rect">
            <a:avLst/>
          </a:prstGeom>
          <a:noFill/>
          <a:ln w="9525" algn="ctr">
            <a:noFill/>
            <a:miter lim="800000"/>
          </a:ln>
          <a:effectLst/>
        </p:spPr>
        <p:txBody>
          <a:bodyPr wrap="none" lIns="90000" tIns="46800" rIns="90000" bIns="46800">
            <a:spAutoFit/>
          </a:bodyPr>
          <a:p>
            <a:pPr algn="ct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只</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 Box 20"/>
          <p:cNvSpPr txBox="1">
            <a:spLocks noChangeArrowheads="1"/>
          </p:cNvSpPr>
          <p:nvPr/>
        </p:nvSpPr>
        <p:spPr bwMode="auto">
          <a:xfrm>
            <a:off x="3853464" y="3391115"/>
            <a:ext cx="662305" cy="461645"/>
          </a:xfrm>
          <a:prstGeom prst="rect">
            <a:avLst/>
          </a:prstGeom>
          <a:noFill/>
          <a:ln w="9525" algn="ctr">
            <a:noFill/>
            <a:miter lim="800000"/>
          </a:ln>
          <a:effectLst/>
        </p:spPr>
        <p:txBody>
          <a:bodyPr wrap="none" lIns="90000" tIns="46800" rIns="90000" bIns="46800">
            <a:spAutoFit/>
          </a:bodyPr>
          <a:p>
            <a:pPr algn="ct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只</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7" name="组合 56"/>
          <p:cNvGrpSpPr/>
          <p:nvPr/>
        </p:nvGrpSpPr>
        <p:grpSpPr>
          <a:xfrm>
            <a:off x="1280795" y="3890010"/>
            <a:ext cx="9437370" cy="709930"/>
            <a:chOff x="2017" y="6126"/>
            <a:chExt cx="14862" cy="1118"/>
          </a:xfrm>
        </p:grpSpPr>
        <p:grpSp>
          <p:nvGrpSpPr>
            <p:cNvPr id="52" name="组合 51"/>
            <p:cNvGrpSpPr/>
            <p:nvPr/>
          </p:nvGrpSpPr>
          <p:grpSpPr>
            <a:xfrm>
              <a:off x="2017" y="6126"/>
              <a:ext cx="14491" cy="1118"/>
              <a:chOff x="1679" y="4601"/>
              <a:chExt cx="14558" cy="4426"/>
            </a:xfrm>
            <a:effectLst>
              <a:outerShdw blurRad="76200" dir="13500000" sy="23000" kx="1200000" algn="br" rotWithShape="0">
                <a:prstClr val="black">
                  <a:alpha val="20000"/>
                </a:prstClr>
              </a:outerShdw>
            </a:effectLst>
          </p:grpSpPr>
          <p:sp>
            <p:nvSpPr>
              <p:cNvPr id="53" name="圆角矩形 52"/>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chemeClr val="accent1">
                  <a:lumMod val="60000"/>
                  <a:lumOff val="4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Text Box 29"/>
            <p:cNvSpPr txBox="1">
              <a:spLocks noChangeArrowheads="1"/>
            </p:cNvSpPr>
            <p:nvPr/>
          </p:nvSpPr>
          <p:spPr bwMode="auto">
            <a:xfrm>
              <a:off x="2321" y="6362"/>
              <a:ext cx="14558" cy="727"/>
            </a:xfrm>
            <a:prstGeom prst="rect">
              <a:avLst/>
            </a:prstGeom>
            <a:noFill/>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txBody>
            <a:bodyPr wrap="square" lIns="90000" tIns="46800" rIns="90000" bIns="46800">
              <a:spAutoFit/>
            </a:bodyPr>
            <a:p>
              <a:r>
                <a:rPr lang="zh-CN" altLang="en-US" sz="2400" dirty="0">
                  <a:solidFill>
                    <a:schemeClr val="tx1"/>
                  </a:solidFill>
                  <a:latin typeface="微软雅黑" panose="020B0503020204020204" pitchFamily="34" charset="-122"/>
                  <a:ea typeface="微软雅黑" panose="020B0503020204020204" pitchFamily="34" charset="-122"/>
                </a:rPr>
                <a:t>求一个数是另一个数的几分之几（或几倍）是多少，用除法计算。</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7967980" y="454025"/>
            <a:ext cx="1629410" cy="523240"/>
            <a:chOff x="8277" y="5046"/>
            <a:chExt cx="2566" cy="824"/>
          </a:xfrm>
        </p:grpSpPr>
        <p:sp>
          <p:nvSpPr>
            <p:cNvPr id="39" name="圆角矩形 38"/>
            <p:cNvSpPr/>
            <p:nvPr/>
          </p:nvSpPr>
          <p:spPr>
            <a:xfrm>
              <a:off x="8277" y="5046"/>
              <a:ext cx="2423" cy="824"/>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nvSpPr>
          <p:spPr>
            <a:xfrm>
              <a:off x="8355" y="5110"/>
              <a:ext cx="2489" cy="725"/>
            </a:xfrm>
            <a:prstGeom prst="rect">
              <a:avLst/>
            </a:prstGeom>
            <a:noFill/>
          </p:spPr>
          <p:txBody>
            <a:bodyPr wrap="none" rtlCol="0" anchor="t">
              <a:spAutoFit/>
            </a:bodyPr>
            <a:p>
              <a:pPr algn="ct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47" name="组合 46"/>
          <p:cNvGrpSpPr/>
          <p:nvPr/>
        </p:nvGrpSpPr>
        <p:grpSpPr>
          <a:xfrm>
            <a:off x="4555490" y="4799330"/>
            <a:ext cx="1828800" cy="717550"/>
            <a:chOff x="7174" y="7558"/>
            <a:chExt cx="2880" cy="1130"/>
          </a:xfrm>
        </p:grpSpPr>
        <p:sp>
          <p:nvSpPr>
            <p:cNvPr id="40" name="Text Box 32"/>
            <p:cNvSpPr txBox="1">
              <a:spLocks noChangeArrowheads="1"/>
            </p:cNvSpPr>
            <p:nvPr/>
          </p:nvSpPr>
          <p:spPr bwMode="auto">
            <a:xfrm>
              <a:off x="7174" y="7633"/>
              <a:ext cx="2102" cy="728"/>
            </a:xfrm>
            <a:prstGeom prst="rect">
              <a:avLst/>
            </a:prstGeom>
            <a:noFill/>
            <a:ln w="9525" algn="ctr">
              <a:noFill/>
              <a:miter lim="800000"/>
            </a:ln>
            <a:effectLst/>
          </p:spPr>
          <p:txBody>
            <a:bodyPr wrap="none" lIns="90000" tIns="46800" rIns="90000" bIns="46800">
              <a:spAutoFit/>
            </a:bodyPr>
            <a:p>
              <a:pPr algn="ct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4" name="Group 6"/>
            <p:cNvGrpSpPr/>
            <p:nvPr/>
          </p:nvGrpSpPr>
          <p:grpSpPr>
            <a:xfrm>
              <a:off x="9146" y="7558"/>
              <a:ext cx="908" cy="1130"/>
              <a:chOff x="4876" y="2840"/>
              <a:chExt cx="363" cy="449"/>
            </a:xfrm>
          </p:grpSpPr>
          <p:sp>
            <p:nvSpPr>
              <p:cNvPr id="45"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46"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51" name="组合 50"/>
          <p:cNvGrpSpPr/>
          <p:nvPr/>
        </p:nvGrpSpPr>
        <p:grpSpPr>
          <a:xfrm>
            <a:off x="3293745" y="5528945"/>
            <a:ext cx="3858260" cy="717550"/>
            <a:chOff x="5187" y="8707"/>
            <a:chExt cx="6076" cy="1130"/>
          </a:xfrm>
        </p:grpSpPr>
        <p:sp>
          <p:nvSpPr>
            <p:cNvPr id="35" name="Text Box 37"/>
            <p:cNvSpPr txBox="1">
              <a:spLocks noChangeArrowheads="1"/>
            </p:cNvSpPr>
            <p:nvPr/>
          </p:nvSpPr>
          <p:spPr bwMode="auto">
            <a:xfrm>
              <a:off x="5187" y="8813"/>
              <a:ext cx="6076" cy="727"/>
            </a:xfrm>
            <a:prstGeom prst="rect">
              <a:avLst/>
            </a:prstGeom>
            <a:noFill/>
            <a:ln w="9525" algn="ctr">
              <a:noFill/>
              <a:miter lim="800000"/>
            </a:ln>
            <a:effectLst/>
          </p:spPr>
          <p:txBody>
            <a:bodyPr wrap="none" lIns="90000" tIns="46800" rIns="90000" bIns="46800">
              <a:spAutoFit/>
            </a:bodyP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答：鹅的只数是鸭的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8" name="Group 6"/>
            <p:cNvGrpSpPr/>
            <p:nvPr/>
          </p:nvGrpSpPr>
          <p:grpSpPr>
            <a:xfrm>
              <a:off x="9714" y="8707"/>
              <a:ext cx="908" cy="1130"/>
              <a:chOff x="4876" y="2840"/>
              <a:chExt cx="363" cy="449"/>
            </a:xfrm>
          </p:grpSpPr>
          <p:sp>
            <p:nvSpPr>
              <p:cNvPr id="4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5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3" name="组合 2"/>
          <p:cNvGrpSpPr/>
          <p:nvPr/>
        </p:nvGrpSpPr>
        <p:grpSpPr>
          <a:xfrm>
            <a:off x="699770" y="1257935"/>
            <a:ext cx="774065" cy="1829435"/>
            <a:chOff x="1856" y="4165"/>
            <a:chExt cx="1219" cy="2881"/>
          </a:xfrm>
        </p:grpSpPr>
        <p:sp>
          <p:nvSpPr>
            <p:cNvPr id="4" name="圆角矩形 3"/>
            <p:cNvSpPr/>
            <p:nvPr/>
          </p:nvSpPr>
          <p:spPr>
            <a:xfrm>
              <a:off x="1856" y="4165"/>
              <a:ext cx="1219" cy="2881"/>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5" name="矩形 4"/>
            <p:cNvSpPr/>
            <p:nvPr/>
          </p:nvSpPr>
          <p:spPr>
            <a:xfrm>
              <a:off x="2069" y="4335"/>
              <a:ext cx="794" cy="2470"/>
            </a:xfrm>
            <a:prstGeom prst="rect">
              <a:avLst/>
            </a:prstGeom>
            <a:noFill/>
            <a:effectLst>
              <a:softEdge rad="63500"/>
            </a:effectLst>
          </p:spPr>
          <p:txBody>
            <a:bodyPr>
              <a:spAutoFit/>
            </a:bodyPr>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解决问题</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1000"/>
                                        <p:tgtEl>
                                          <p:spTgt spid="19"/>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up)">
                                      <p:cBhvr>
                                        <p:cTn id="32" dur="1000"/>
                                        <p:tgtEl>
                                          <p:spTgt spid="20"/>
                                        </p:tgtEl>
                                      </p:cBhvr>
                                    </p:animEffect>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up)">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1" fill="hold" nodeType="click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500"/>
                                        <p:tgtEl>
                                          <p:spTgt spid="42"/>
                                        </p:tgtEl>
                                        <p:attrNameLst>
                                          <p:attrName>ppt_y</p:attrName>
                                        </p:attrNameLst>
                                      </p:cBhvr>
                                      <p:tavLst>
                                        <p:tav tm="0">
                                          <p:val>
                                            <p:strVal val="#ppt_y-#ppt_h*1.125000"/>
                                          </p:val>
                                        </p:tav>
                                        <p:tav tm="100000">
                                          <p:val>
                                            <p:strVal val="#ppt_y"/>
                                          </p:val>
                                        </p:tav>
                                      </p:tavLst>
                                    </p:anim>
                                    <p:animEffect transition="in" filter="wipe(down)">
                                      <p:cBhvr>
                                        <p:cTn id="47" dur="500"/>
                                        <p:tgtEl>
                                          <p:spTgt spid="42"/>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xit" presetSubtype="0" fill="hold" nodeType="clickEffect">
                                  <p:stCondLst>
                                    <p:cond delay="0"/>
                                  </p:stCondLst>
                                  <p:childTnLst>
                                    <p:set>
                                      <p:cBhvr>
                                        <p:cTn id="51" dur="1" fill="hold">
                                          <p:stCondLst>
                                            <p:cond delay="0"/>
                                          </p:stCondLst>
                                        </p:cTn>
                                        <p:tgtEl>
                                          <p:spTgt spid="15"/>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down)">
                                      <p:cBhvr>
                                        <p:cTn id="61" dur="500"/>
                                        <p:tgtEl>
                                          <p:spTgt spid="10"/>
                                        </p:tgtEl>
                                      </p:cBhvr>
                                    </p:animEffect>
                                  </p:childTnLst>
                                </p:cTn>
                              </p:par>
                            </p:childTnLst>
                          </p:cTn>
                        </p:par>
                        <p:par>
                          <p:cTn id="62" fill="hold">
                            <p:stCondLst>
                              <p:cond delay="500"/>
                            </p:stCondLst>
                            <p:childTnLst>
                              <p:par>
                                <p:cTn id="63" presetID="2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up)">
                                      <p:cBhvr>
                                        <p:cTn id="65" dur="500"/>
                                        <p:tgtEl>
                                          <p:spTgt spid="21"/>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nodeType="click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additive="base">
                                        <p:cTn id="70" dur="500"/>
                                        <p:tgtEl>
                                          <p:spTgt spid="47"/>
                                        </p:tgtEl>
                                        <p:attrNameLst>
                                          <p:attrName>ppt_y</p:attrName>
                                        </p:attrNameLst>
                                      </p:cBhvr>
                                      <p:tavLst>
                                        <p:tav tm="0">
                                          <p:val>
                                            <p:strVal val="#ppt_y+#ppt_h*1.125000"/>
                                          </p:val>
                                        </p:tav>
                                        <p:tav tm="100000">
                                          <p:val>
                                            <p:strVal val="#ppt_y"/>
                                          </p:val>
                                        </p:tav>
                                      </p:tavLst>
                                    </p:anim>
                                    <p:animEffect transition="in" filter="wipe(up)">
                                      <p:cBhvr>
                                        <p:cTn id="71" dur="500"/>
                                        <p:tgtEl>
                                          <p:spTgt spid="47"/>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4" fill="hold" nodeType="clickEffect">
                                  <p:stCondLst>
                                    <p:cond delay="0"/>
                                  </p:stCondLst>
                                  <p:childTnLst>
                                    <p:set>
                                      <p:cBhvr>
                                        <p:cTn id="75" dur="1" fill="hold">
                                          <p:stCondLst>
                                            <p:cond delay="0"/>
                                          </p:stCondLst>
                                        </p:cTn>
                                        <p:tgtEl>
                                          <p:spTgt spid="51"/>
                                        </p:tgtEl>
                                        <p:attrNameLst>
                                          <p:attrName>style.visibility</p:attrName>
                                        </p:attrNameLst>
                                      </p:cBhvr>
                                      <p:to>
                                        <p:strVal val="visible"/>
                                      </p:to>
                                    </p:set>
                                    <p:anim calcmode="lin" valueType="num">
                                      <p:cBhvr additive="base">
                                        <p:cTn id="76" dur="500"/>
                                        <p:tgtEl>
                                          <p:spTgt spid="51"/>
                                        </p:tgtEl>
                                        <p:attrNameLst>
                                          <p:attrName>ppt_y</p:attrName>
                                        </p:attrNameLst>
                                      </p:cBhvr>
                                      <p:tavLst>
                                        <p:tav tm="0">
                                          <p:val>
                                            <p:strVal val="#ppt_y+#ppt_h*1.125000"/>
                                          </p:val>
                                        </p:tav>
                                        <p:tav tm="100000">
                                          <p:val>
                                            <p:strVal val="#ppt_y"/>
                                          </p:val>
                                        </p:tav>
                                      </p:tavLst>
                                    </p:anim>
                                    <p:animEffect transition="in" filter="wipe(up)">
                                      <p:cBhvr>
                                        <p:cTn id="77" dur="500"/>
                                        <p:tgtEl>
                                          <p:spTgt spid="51"/>
                                        </p:tgtEl>
                                      </p:cBhvr>
                                    </p:animEffect>
                                  </p:childTnLst>
                                </p:cTn>
                              </p:par>
                            </p:childTnLst>
                          </p:cTn>
                        </p:par>
                      </p:childTnLst>
                    </p:cTn>
                  </p:par>
                  <p:par>
                    <p:cTn id="78" fill="hold">
                      <p:stCondLst>
                        <p:cond delay="indefinite"/>
                      </p:stCondLst>
                      <p:childTnLst>
                        <p:par>
                          <p:cTn id="79" fill="hold">
                            <p:stCondLst>
                              <p:cond delay="0"/>
                            </p:stCondLst>
                            <p:childTnLst>
                              <p:par>
                                <p:cTn id="80" presetID="23" presetClass="entr" presetSubtype="16" fill="hold" nodeType="clickEffect">
                                  <p:stCondLst>
                                    <p:cond delay="0"/>
                                  </p:stCondLst>
                                  <p:childTnLst>
                                    <p:set>
                                      <p:cBhvr>
                                        <p:cTn id="81" dur="1" fill="hold">
                                          <p:stCondLst>
                                            <p:cond delay="0"/>
                                          </p:stCondLst>
                                        </p:cTn>
                                        <p:tgtEl>
                                          <p:spTgt spid="57"/>
                                        </p:tgtEl>
                                        <p:attrNameLst>
                                          <p:attrName>style.visibility</p:attrName>
                                        </p:attrNameLst>
                                      </p:cBhvr>
                                      <p:to>
                                        <p:strVal val="visible"/>
                                      </p:to>
                                    </p:set>
                                    <p:anim calcmode="lin" valueType="num">
                                      <p:cBhvr>
                                        <p:cTn id="82" dur="500" fill="hold"/>
                                        <p:tgtEl>
                                          <p:spTgt spid="57"/>
                                        </p:tgtEl>
                                        <p:attrNameLst>
                                          <p:attrName>ppt_w</p:attrName>
                                        </p:attrNameLst>
                                      </p:cBhvr>
                                      <p:tavLst>
                                        <p:tav tm="0">
                                          <p:val>
                                            <p:fltVal val="0"/>
                                          </p:val>
                                        </p:tav>
                                        <p:tav tm="100000">
                                          <p:val>
                                            <p:strVal val="#ppt_w"/>
                                          </p:val>
                                        </p:tav>
                                      </p:tavLst>
                                    </p:anim>
                                    <p:anim calcmode="lin" valueType="num">
                                      <p:cBhvr>
                                        <p:cTn id="83" dur="500" fill="hold"/>
                                        <p:tgtEl>
                                          <p:spTgt spid="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9" grpId="0" bldLvl="0" animBg="1"/>
      <p:bldP spid="20" grpId="0" bldLvl="0" animBg="1"/>
      <p:bldP spid="21" grpId="0" bldLvl="0" animBg="1"/>
      <p:bldP spid="22" grpId="0" bldLvl="0" animBg="1"/>
      <p:bldP spid="23" grpId="0" bldLvl="0" animBg="1"/>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8" name="圆角矩形 27"/>
          <p:cNvSpPr/>
          <p:nvPr/>
        </p:nvSpPr>
        <p:spPr>
          <a:xfrm>
            <a:off x="5949315" y="964565"/>
            <a:ext cx="434340" cy="498475"/>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Text Box 3"/>
          <p:cNvSpPr txBox="1">
            <a:spLocks noChangeArrowheads="1"/>
          </p:cNvSpPr>
          <p:nvPr/>
        </p:nvSpPr>
        <p:spPr bwMode="auto">
          <a:xfrm>
            <a:off x="2333029" y="1981845"/>
            <a:ext cx="788670" cy="461645"/>
          </a:xfrm>
          <a:prstGeom prst="rect">
            <a:avLst/>
          </a:prstGeom>
          <a:noFill/>
          <a:ln w="9525" algn="ctr">
            <a:noFill/>
            <a:miter lim="800000"/>
          </a:ln>
          <a:effectLst/>
        </p:spPr>
        <p:txBody>
          <a:bodyPr wrap="none" lIns="90000" tIns="46800" rIns="90000" bIns="46800">
            <a:spAutoFit/>
          </a:bodyPr>
          <a:p>
            <a:pPr algn="ctr"/>
            <a:r>
              <a:rPr lang="zh-CN" altLang="en-US" sz="2400">
                <a:solidFill>
                  <a:schemeClr val="tx1"/>
                </a:solidFill>
                <a:latin typeface="微软雅黑" panose="020B0503020204020204" pitchFamily="34" charset="-122"/>
                <a:ea typeface="微软雅黑" panose="020B0503020204020204" pitchFamily="34" charset="-122"/>
              </a:rPr>
              <a:t>鸭：</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4" name="Text Box 4"/>
          <p:cNvSpPr txBox="1">
            <a:spLocks noChangeArrowheads="1"/>
          </p:cNvSpPr>
          <p:nvPr/>
        </p:nvSpPr>
        <p:spPr bwMode="auto">
          <a:xfrm>
            <a:off x="2348904" y="2667645"/>
            <a:ext cx="788670" cy="461645"/>
          </a:xfrm>
          <a:prstGeom prst="rect">
            <a:avLst/>
          </a:prstGeom>
          <a:noFill/>
          <a:ln w="9525" algn="ctr">
            <a:noFill/>
            <a:miter lim="800000"/>
          </a:ln>
          <a:effectLst/>
        </p:spPr>
        <p:txBody>
          <a:bodyPr wrap="none" lIns="90000" tIns="46800" rIns="90000" bIns="46800">
            <a:spAutoFit/>
          </a:bodyPr>
          <a:p>
            <a:pPr algn="ctr"/>
            <a:r>
              <a:rPr lang="zh-CN" altLang="en-US" sz="2400">
                <a:solidFill>
                  <a:schemeClr val="tx1"/>
                </a:solidFill>
                <a:latin typeface="微软雅黑" panose="020B0503020204020204" pitchFamily="34" charset="-122"/>
                <a:ea typeface="微软雅黑" panose="020B0503020204020204" pitchFamily="34" charset="-122"/>
              </a:rPr>
              <a:t>鹅：</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5" name="Line 5"/>
          <p:cNvSpPr>
            <a:spLocks noChangeShapeType="1"/>
          </p:cNvSpPr>
          <p:nvPr/>
        </p:nvSpPr>
        <p:spPr bwMode="auto">
          <a:xfrm>
            <a:off x="4672052" y="2178695"/>
            <a:ext cx="0" cy="142875"/>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6" name="Line 6"/>
          <p:cNvSpPr>
            <a:spLocks noChangeShapeType="1"/>
          </p:cNvSpPr>
          <p:nvPr/>
        </p:nvSpPr>
        <p:spPr bwMode="auto">
          <a:xfrm>
            <a:off x="6111915" y="2178695"/>
            <a:ext cx="0" cy="142875"/>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grpSp>
        <p:nvGrpSpPr>
          <p:cNvPr id="7" name="Group 7"/>
          <p:cNvGrpSpPr/>
          <p:nvPr/>
        </p:nvGrpSpPr>
        <p:grpSpPr bwMode="auto">
          <a:xfrm>
            <a:off x="3232190" y="2178695"/>
            <a:ext cx="4319587" cy="142875"/>
            <a:chOff x="975" y="1480"/>
            <a:chExt cx="2721" cy="90"/>
          </a:xfrm>
        </p:grpSpPr>
        <p:sp>
          <p:nvSpPr>
            <p:cNvPr id="8" name="Line 8"/>
            <p:cNvSpPr>
              <a:spLocks noChangeShapeType="1"/>
            </p:cNvSpPr>
            <p:nvPr/>
          </p:nvSpPr>
          <p:spPr bwMode="auto">
            <a:xfrm>
              <a:off x="975" y="1570"/>
              <a:ext cx="2721" cy="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9" name="Line 9"/>
            <p:cNvSpPr>
              <a:spLocks noChangeShapeType="1"/>
            </p:cNvSpPr>
            <p:nvPr/>
          </p:nvSpPr>
          <p:spPr bwMode="auto">
            <a:xfrm>
              <a:off x="975"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10" name="Line 10"/>
            <p:cNvSpPr>
              <a:spLocks noChangeShapeType="1"/>
            </p:cNvSpPr>
            <p:nvPr/>
          </p:nvSpPr>
          <p:spPr bwMode="auto">
            <a:xfrm>
              <a:off x="3696"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grpSp>
      <p:grpSp>
        <p:nvGrpSpPr>
          <p:cNvPr id="11" name="Group 11"/>
          <p:cNvGrpSpPr/>
          <p:nvPr/>
        </p:nvGrpSpPr>
        <p:grpSpPr bwMode="auto">
          <a:xfrm>
            <a:off x="3232190" y="2826395"/>
            <a:ext cx="1439862" cy="142875"/>
            <a:chOff x="975" y="1480"/>
            <a:chExt cx="2721" cy="90"/>
          </a:xfrm>
        </p:grpSpPr>
        <p:sp>
          <p:nvSpPr>
            <p:cNvPr id="12" name="Line 12"/>
            <p:cNvSpPr>
              <a:spLocks noChangeShapeType="1"/>
            </p:cNvSpPr>
            <p:nvPr/>
          </p:nvSpPr>
          <p:spPr bwMode="auto">
            <a:xfrm>
              <a:off x="975" y="1570"/>
              <a:ext cx="2721" cy="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13" name="Line 13"/>
            <p:cNvSpPr>
              <a:spLocks noChangeShapeType="1"/>
            </p:cNvSpPr>
            <p:nvPr/>
          </p:nvSpPr>
          <p:spPr bwMode="auto">
            <a:xfrm>
              <a:off x="975"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14" name="Line 14"/>
            <p:cNvSpPr>
              <a:spLocks noChangeShapeType="1"/>
            </p:cNvSpPr>
            <p:nvPr/>
          </p:nvSpPr>
          <p:spPr bwMode="auto">
            <a:xfrm>
              <a:off x="3696"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grpSp>
      <p:sp>
        <p:nvSpPr>
          <p:cNvPr id="15" name="AutoShape 15"/>
          <p:cNvSpPr/>
          <p:nvPr/>
        </p:nvSpPr>
        <p:spPr bwMode="auto">
          <a:xfrm rot="16200000">
            <a:off x="5320546" y="306239"/>
            <a:ext cx="142875" cy="4319587"/>
          </a:xfrm>
          <a:prstGeom prst="leftBrace">
            <a:avLst>
              <a:gd name="adj1" fmla="val 251944"/>
              <a:gd name="adj2" fmla="val 50000"/>
            </a:avLst>
          </a:prstGeom>
          <a:noFill/>
          <a:ln w="34925">
            <a:solidFill>
              <a:schemeClr val="tx1"/>
            </a:solidFill>
            <a:round/>
          </a:ln>
          <a:effectLst/>
        </p:spPr>
        <p:txBody>
          <a:bodyPr wrap="none" lIns="90000" tIns="46800" rIns="90000" bIns="46800"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6" name="AutoShape 16"/>
          <p:cNvSpPr/>
          <p:nvPr/>
        </p:nvSpPr>
        <p:spPr bwMode="auto">
          <a:xfrm rot="16200000">
            <a:off x="3879889" y="2394596"/>
            <a:ext cx="144463" cy="1439862"/>
          </a:xfrm>
          <a:prstGeom prst="leftBrace">
            <a:avLst>
              <a:gd name="adj1" fmla="val 83058"/>
              <a:gd name="adj2" fmla="val 50000"/>
            </a:avLst>
          </a:prstGeom>
          <a:noFill/>
          <a:ln w="34925">
            <a:solidFill>
              <a:schemeClr val="tx1"/>
            </a:solidFill>
            <a:round/>
          </a:ln>
          <a:effectLst/>
        </p:spPr>
        <p:txBody>
          <a:bodyPr wrap="none" lIns="90000" tIns="46800" rIns="90000" bIns="46800"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7" name="Line 17"/>
          <p:cNvSpPr>
            <a:spLocks noChangeShapeType="1"/>
          </p:cNvSpPr>
          <p:nvPr/>
        </p:nvSpPr>
        <p:spPr bwMode="auto">
          <a:xfrm>
            <a:off x="4672052" y="2321570"/>
            <a:ext cx="0" cy="649288"/>
          </a:xfrm>
          <a:prstGeom prst="line">
            <a:avLst/>
          </a:prstGeom>
          <a:noFill/>
          <a:ln w="25400" cap="rnd">
            <a:solidFill>
              <a:srgbClr val="FF0000"/>
            </a:solidFill>
            <a:prstDash val="sysDot"/>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18" name="Text Box 18"/>
          <p:cNvSpPr txBox="1">
            <a:spLocks noChangeArrowheads="1"/>
          </p:cNvSpPr>
          <p:nvPr/>
        </p:nvSpPr>
        <p:spPr bwMode="auto">
          <a:xfrm>
            <a:off x="4957326" y="2466033"/>
            <a:ext cx="840740" cy="461645"/>
          </a:xfrm>
          <a:prstGeom prst="rect">
            <a:avLst/>
          </a:prstGeom>
          <a:noFill/>
          <a:ln w="9525" algn="ctr">
            <a:noFill/>
            <a:miter lim="800000"/>
          </a:ln>
          <a:effectLst/>
        </p:spPr>
        <p:txBody>
          <a:bodyPr wrap="none" lIns="90000" tIns="46800" rIns="90000" bIns="46800">
            <a:spAutoFit/>
          </a:bodyPr>
          <a:p>
            <a:pPr algn="ct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只</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Text Box 19"/>
          <p:cNvSpPr txBox="1">
            <a:spLocks noChangeArrowheads="1"/>
          </p:cNvSpPr>
          <p:nvPr/>
        </p:nvSpPr>
        <p:spPr bwMode="auto">
          <a:xfrm>
            <a:off x="3539213" y="3259783"/>
            <a:ext cx="788670" cy="461645"/>
          </a:xfrm>
          <a:prstGeom prst="rect">
            <a:avLst/>
          </a:prstGeom>
          <a:noFill/>
          <a:ln w="9525" algn="ctr">
            <a:noFill/>
            <a:miter lim="800000"/>
          </a:ln>
          <a:effectLst/>
        </p:spPr>
        <p:txBody>
          <a:bodyPr wrap="none" lIns="90000" tIns="46800" rIns="90000" bIns="46800">
            <a:spAutoFit/>
          </a:bodyPr>
          <a:p>
            <a:pPr algn="ctr"/>
            <a:r>
              <a:rPr lang="zh-CN" altLang="en-US" sz="2400">
                <a:solidFill>
                  <a:schemeClr val="tx1"/>
                </a:solidFill>
                <a:latin typeface="微软雅黑" panose="020B0503020204020204" pitchFamily="34" charset="-122"/>
                <a:ea typeface="微软雅黑" panose="020B0503020204020204" pitchFamily="34" charset="-122"/>
              </a:rPr>
              <a:t>？只</a:t>
            </a: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2606675" y="3951605"/>
            <a:ext cx="6555740" cy="709930"/>
            <a:chOff x="4105" y="5948"/>
            <a:chExt cx="10324" cy="1118"/>
          </a:xfrm>
        </p:grpSpPr>
        <p:grpSp>
          <p:nvGrpSpPr>
            <p:cNvPr id="44" name="组合 43"/>
            <p:cNvGrpSpPr/>
            <p:nvPr/>
          </p:nvGrpSpPr>
          <p:grpSpPr>
            <a:xfrm>
              <a:off x="4105" y="5948"/>
              <a:ext cx="10111" cy="1118"/>
              <a:chOff x="1679" y="4601"/>
              <a:chExt cx="14558" cy="4426"/>
            </a:xfrm>
            <a:effectLst>
              <a:outerShdw blurRad="76200" dir="13500000" sy="23000" kx="1200000" algn="br" rotWithShape="0">
                <a:prstClr val="black">
                  <a:alpha val="20000"/>
                </a:prstClr>
              </a:outerShdw>
            </a:effectLst>
          </p:grpSpPr>
          <p:sp>
            <p:nvSpPr>
              <p:cNvPr id="45" name="圆角矩形 44"/>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圆角矩形 45"/>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1679" y="4601"/>
                <a:ext cx="14557" cy="4426"/>
              </a:xfrm>
              <a:prstGeom prst="roundRect">
                <a:avLst/>
              </a:prstGeom>
              <a:solidFill>
                <a:srgbClr val="53C93D"/>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Text Box 20"/>
            <p:cNvSpPr txBox="1">
              <a:spLocks noChangeArrowheads="1"/>
            </p:cNvSpPr>
            <p:nvPr/>
          </p:nvSpPr>
          <p:spPr bwMode="auto">
            <a:xfrm>
              <a:off x="4223" y="6172"/>
              <a:ext cx="10206" cy="727"/>
            </a:xfrm>
            <a:prstGeom prst="rect">
              <a:avLst/>
            </a:prstGeom>
            <a:noFill/>
            <a:effectLst/>
          </p:spPr>
          <p:style>
            <a:lnRef idx="0">
              <a:schemeClr val="accent5"/>
            </a:lnRef>
            <a:fillRef idx="3">
              <a:schemeClr val="accent5"/>
            </a:fillRef>
            <a:effectRef idx="3">
              <a:schemeClr val="accent5"/>
            </a:effectRef>
            <a:fontRef idx="minor">
              <a:schemeClr val="lt1"/>
            </a:fontRef>
          </p:style>
          <p:txBody>
            <a:bodyPr wrap="square" lIns="90000" tIns="46800" rIns="90000" bIns="46800">
              <a:spAutoFit/>
            </a:bodyPr>
            <a:p>
              <a:pPr algn="ctr">
                <a:tabLst>
                  <a:tab pos="3676650" algn="l"/>
                </a:tabLst>
              </a:pPr>
              <a:r>
                <a:rPr lang="zh-CN" altLang="en-US" sz="2400" dirty="0">
                  <a:solidFill>
                    <a:schemeClr val="tx1"/>
                  </a:solidFill>
                  <a:latin typeface="微软雅黑" panose="020B0503020204020204" pitchFamily="34" charset="-122"/>
                  <a:ea typeface="微软雅黑" panose="020B0503020204020204" pitchFamily="34" charset="-122"/>
                </a:rPr>
                <a:t>求一个数的几分之几是多少，用乘法计算。</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23" name="Text Box 27"/>
          <p:cNvSpPr txBox="1">
            <a:spLocks noChangeArrowheads="1"/>
          </p:cNvSpPr>
          <p:nvPr/>
        </p:nvSpPr>
        <p:spPr bwMode="auto">
          <a:xfrm>
            <a:off x="3608735" y="5762362"/>
            <a:ext cx="3100705" cy="461645"/>
          </a:xfrm>
          <a:prstGeom prst="rect">
            <a:avLst/>
          </a:prstGeom>
          <a:noFill/>
          <a:ln w="9525" algn="ctr">
            <a:noFill/>
            <a:miter lim="800000"/>
          </a:ln>
          <a:effectLst/>
        </p:spPr>
        <p:txBody>
          <a:bodyPr wrap="none" lIns="90000" tIns="46800" rIns="90000" bIns="46800">
            <a:spAutoFit/>
          </a:bodyP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答：池塘里有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只鹅。</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6" name="组合 25"/>
          <p:cNvGrpSpPr/>
          <p:nvPr/>
        </p:nvGrpSpPr>
        <p:grpSpPr>
          <a:xfrm>
            <a:off x="1344930" y="934085"/>
            <a:ext cx="9154160" cy="717550"/>
            <a:chOff x="2118" y="1471"/>
            <a:chExt cx="14416" cy="1130"/>
          </a:xfrm>
        </p:grpSpPr>
        <mc:AlternateContent xmlns:mc="http://schemas.openxmlformats.org/markup-compatibility/2006">
          <mc:Choice xmlns:a14="http://schemas.microsoft.com/office/drawing/2010/main" Requires="a14">
            <p:sp>
              <p:nvSpPr>
                <p:cNvPr id="27" name="Text Box 28"/>
                <p:cNvSpPr txBox="1">
                  <a:spLocks noChangeArrowheads="1"/>
                </p:cNvSpPr>
                <p:nvPr/>
              </p:nvSpPr>
              <p:spPr bwMode="auto">
                <a:xfrm>
                  <a:off x="2118" y="1586"/>
                  <a:ext cx="14416" cy="727"/>
                </a:xfrm>
                <a:prstGeom prst="rect">
                  <a:avLst/>
                </a:prstGeom>
                <a:noFill/>
                <a:ln w="9525" algn="ctr">
                  <a:noFill/>
                  <a:miter lim="800000"/>
                </a:ln>
                <a:effectLst/>
              </p:spPr>
              <p:txBody>
                <a:bodyPr wrap="square" lIns="90000" tIns="46800" rIns="90000" bIns="46800">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）池塘里有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只鸭</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鹅的只数是鸭的</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。池塘里有多少只鹅？</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27" name="Text Box 28"/>
                <p:cNvSpPr txBox="1">
                  <a:spLocks noRot="1" noChangeAspect="1" noMove="1" noResize="1" noEditPoints="1" noAdjustHandles="1" noChangeArrowheads="1" noChangeShapeType="1" noTextEdit="1"/>
                </p:cNvSpPr>
                <p:nvPr/>
              </p:nvSpPr>
              <p:spPr bwMode="auto">
                <a:xfrm>
                  <a:off x="2118" y="1586"/>
                  <a:ext cx="14416" cy="727"/>
                </a:xfrm>
                <a:prstGeom prst="rect">
                  <a:avLst/>
                </a:prstGeom>
                <a:blipFill rotWithShape="1">
                  <a:blip r:embed="rId2"/>
                </a:blipFill>
                <a:ln w="9525" algn="ctr">
                  <a:noFill/>
                  <a:miter lim="800000"/>
                </a:ln>
                <a:effectLst/>
              </p:spPr>
              <p:txBody>
                <a:bodyPr/>
                <a:lstStyle/>
                <a:p>
                  <a:r>
                    <a:rPr lang="zh-CN" altLang="en-US">
                      <a:noFill/>
                    </a:rPr>
                    <a:t> </a:t>
                  </a:r>
                </a:p>
              </p:txBody>
            </p:sp>
          </mc:Fallback>
        </mc:AlternateContent>
        <p:grpSp>
          <p:nvGrpSpPr>
            <p:cNvPr id="22" name="Group 6"/>
            <p:cNvGrpSpPr/>
            <p:nvPr/>
          </p:nvGrpSpPr>
          <p:grpSpPr>
            <a:xfrm>
              <a:off x="10522" y="1471"/>
              <a:ext cx="908" cy="1130"/>
              <a:chOff x="4876" y="2840"/>
              <a:chExt cx="363" cy="449"/>
            </a:xfrm>
          </p:grpSpPr>
          <p:sp>
            <p:nvSpPr>
              <p:cNvPr id="2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42" name="组合 41"/>
          <p:cNvGrpSpPr/>
          <p:nvPr/>
        </p:nvGrpSpPr>
        <p:grpSpPr>
          <a:xfrm>
            <a:off x="4319270" y="406400"/>
            <a:ext cx="1629410" cy="523240"/>
            <a:chOff x="8277" y="5046"/>
            <a:chExt cx="2566" cy="824"/>
          </a:xfrm>
        </p:grpSpPr>
        <p:sp>
          <p:nvSpPr>
            <p:cNvPr id="39" name="圆角矩形 38"/>
            <p:cNvSpPr/>
            <p:nvPr/>
          </p:nvSpPr>
          <p:spPr>
            <a:xfrm>
              <a:off x="8277" y="5046"/>
              <a:ext cx="2423" cy="824"/>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nvSpPr>
          <p:spPr>
            <a:xfrm>
              <a:off x="8355" y="5110"/>
              <a:ext cx="2489" cy="725"/>
            </a:xfrm>
            <a:prstGeom prst="rect">
              <a:avLst/>
            </a:prstGeom>
            <a:noFill/>
          </p:spPr>
          <p:txBody>
            <a:bodyPr wrap="none" rtlCol="0" anchor="t">
              <a:spAutoFit/>
            </a:bodyPr>
            <a:p>
              <a:pPr algn="ct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8" name="组合 37"/>
          <p:cNvGrpSpPr/>
          <p:nvPr/>
        </p:nvGrpSpPr>
        <p:grpSpPr>
          <a:xfrm>
            <a:off x="3900170" y="5008880"/>
            <a:ext cx="3081020" cy="717550"/>
            <a:chOff x="6042" y="7622"/>
            <a:chExt cx="4852" cy="1130"/>
          </a:xfrm>
        </p:grpSpPr>
        <mc:AlternateContent xmlns:mc="http://schemas.openxmlformats.org/markup-compatibility/2006">
          <mc:Choice xmlns:a14="http://schemas.microsoft.com/office/drawing/2010/main" Requires="a14">
            <p:sp>
              <p:nvSpPr>
                <p:cNvPr id="21" name="Text Box 22"/>
                <p:cNvSpPr txBox="1">
                  <a:spLocks noChangeArrowheads="1"/>
                </p:cNvSpPr>
                <p:nvPr/>
              </p:nvSpPr>
              <p:spPr bwMode="auto">
                <a:xfrm>
                  <a:off x="6042" y="7698"/>
                  <a:ext cx="4853" cy="727"/>
                </a:xfrm>
                <a:prstGeom prst="rect">
                  <a:avLst/>
                </a:prstGeom>
                <a:noFill/>
                <a:ln w="9525" algn="ctr">
                  <a:noFill/>
                  <a:miter lim="800000"/>
                </a:ln>
                <a:effectLst/>
              </p:spPr>
              <p:txBody>
                <a:bodyPr wrap="none" lIns="90000" tIns="46800" rIns="90000" bIns="46800">
                  <a:spAutoFit/>
                </a:bodyPr>
                <a:p>
                  <a:pPr algn="ct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（只）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21" name="Text Box 22"/>
                <p:cNvSpPr txBox="1">
                  <a:spLocks noRot="1" noChangeAspect="1" noMove="1" noResize="1" noEditPoints="1" noAdjustHandles="1" noChangeArrowheads="1" noChangeShapeType="1" noTextEdit="1"/>
                </p:cNvSpPr>
                <p:nvPr/>
              </p:nvSpPr>
              <p:spPr bwMode="auto">
                <a:xfrm>
                  <a:off x="6042" y="7698"/>
                  <a:ext cx="4853" cy="727"/>
                </a:xfrm>
                <a:prstGeom prst="rect">
                  <a:avLst/>
                </a:prstGeom>
                <a:blipFill rotWithShape="1">
                  <a:blip r:embed="rId3"/>
                </a:blipFill>
                <a:ln w="9525" algn="ctr">
                  <a:noFill/>
                  <a:miter lim="800000"/>
                </a:ln>
                <a:effectLst/>
              </p:spPr>
              <p:txBody>
                <a:bodyPr/>
                <a:lstStyle/>
                <a:p>
                  <a:r>
                    <a:rPr lang="zh-CN" altLang="en-US">
                      <a:noFill/>
                    </a:rPr>
                    <a:t> </a:t>
                  </a:r>
                </a:p>
              </p:txBody>
            </p:sp>
          </mc:Fallback>
        </mc:AlternateContent>
        <p:grpSp>
          <p:nvGrpSpPr>
            <p:cNvPr id="30" name="Group 6"/>
            <p:cNvGrpSpPr/>
            <p:nvPr/>
          </p:nvGrpSpPr>
          <p:grpSpPr>
            <a:xfrm>
              <a:off x="7258" y="7622"/>
              <a:ext cx="908" cy="1130"/>
              <a:chOff x="4876" y="2840"/>
              <a:chExt cx="363" cy="449"/>
            </a:xfrm>
          </p:grpSpPr>
          <p:sp>
            <p:nvSpPr>
              <p:cNvPr id="3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36"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29" name="组合 28"/>
          <p:cNvGrpSpPr/>
          <p:nvPr/>
        </p:nvGrpSpPr>
        <p:grpSpPr>
          <a:xfrm>
            <a:off x="699770" y="1257935"/>
            <a:ext cx="774065" cy="1829435"/>
            <a:chOff x="1856" y="4165"/>
            <a:chExt cx="1219" cy="2881"/>
          </a:xfrm>
        </p:grpSpPr>
        <p:sp>
          <p:nvSpPr>
            <p:cNvPr id="32" name="圆角矩形 31"/>
            <p:cNvSpPr/>
            <p:nvPr/>
          </p:nvSpPr>
          <p:spPr>
            <a:xfrm>
              <a:off x="1856" y="4165"/>
              <a:ext cx="1219" cy="2881"/>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33" name="矩形 32"/>
            <p:cNvSpPr/>
            <p:nvPr/>
          </p:nvSpPr>
          <p:spPr>
            <a:xfrm>
              <a:off x="2069" y="4335"/>
              <a:ext cx="794" cy="2470"/>
            </a:xfrm>
            <a:prstGeom prst="rect">
              <a:avLst/>
            </a:prstGeom>
            <a:noFill/>
            <a:effectLst>
              <a:softEdge rad="63500"/>
            </a:effectLst>
          </p:spPr>
          <p:txBody>
            <a:bodyPr>
              <a:spAutoFit/>
            </a:bodyPr>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解决问题</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1000"/>
                                        <p:tgtEl>
                                          <p:spTgt spid="15"/>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1" fill="hold" nodeType="click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p:tgtEl>
                                          <p:spTgt spid="42"/>
                                        </p:tgtEl>
                                        <p:attrNameLst>
                                          <p:attrName>ppt_y</p:attrName>
                                        </p:attrNameLst>
                                      </p:cBhvr>
                                      <p:tavLst>
                                        <p:tav tm="0">
                                          <p:val>
                                            <p:strVal val="#ppt_y-#ppt_h*1.125000"/>
                                          </p:val>
                                        </p:tav>
                                        <p:tav tm="100000">
                                          <p:val>
                                            <p:strVal val="#ppt_y"/>
                                          </p:val>
                                        </p:tav>
                                      </p:tavLst>
                                    </p:anim>
                                    <p:animEffect transition="in" filter="wipe(down)">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1000"/>
                                        <p:tgtEl>
                                          <p:spTgt spid="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down)">
                                      <p:cBhvr>
                                        <p:cTn id="38" dur="10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42" presetClass="path" presetSubtype="0" accel="50000" decel="50000" fill="hold" nodeType="withEffect">
                                  <p:stCondLst>
                                    <p:cond delay="0"/>
                                  </p:stCondLst>
                                  <p:childTnLst>
                                    <p:animMotion origin="layout" path="M 3.33333E-6 -0.08379 L 3.33333E-6 0.01065 " pathEditMode="relative" rAng="0" ptsTypes="AA">
                                      <p:cBhvr>
                                        <p:cTn id="44" dur="2000" fill="hold"/>
                                        <p:tgtEl>
                                          <p:spTgt spid="11"/>
                                        </p:tgtEl>
                                        <p:attrNameLst>
                                          <p:attrName>ppt_x</p:attrName>
                                          <p:attrName>ppt_y</p:attrName>
                                        </p:attrNameLst>
                                      </p:cBhvr>
                                      <p:rCtr x="0" y="47"/>
                                    </p:animMotion>
                                  </p:childTnLst>
                                </p:cTn>
                              </p:par>
                            </p:childTnLst>
                          </p:cTn>
                        </p:par>
                        <p:par>
                          <p:cTn id="45" fill="hold">
                            <p:stCondLst>
                              <p:cond delay="0"/>
                            </p:stCondLst>
                            <p:childTnLst>
                              <p:par>
                                <p:cTn id="46" presetID="22" presetClass="entr" presetSubtype="4"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down)">
                                      <p:cBhvr>
                                        <p:cTn id="48" dur="10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left)">
                                      <p:cBhvr>
                                        <p:cTn id="53" dur="500"/>
                                        <p:tgtEl>
                                          <p:spTgt spid="4"/>
                                        </p:tgtEl>
                                      </p:cBhvr>
                                    </p:animEffect>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up)">
                                      <p:cBhvr>
                                        <p:cTn id="57" dur="1000"/>
                                        <p:tgtEl>
                                          <p:spTgt spid="16"/>
                                        </p:tgtEl>
                                      </p:cBhvr>
                                    </p:animEffect>
                                  </p:childTnLst>
                                </p:cTn>
                              </p:par>
                            </p:childTnLst>
                          </p:cTn>
                        </p:par>
                        <p:par>
                          <p:cTn id="58" fill="hold">
                            <p:stCondLst>
                              <p:cond delay="1500"/>
                            </p:stCondLst>
                            <p:childTnLst>
                              <p:par>
                                <p:cTn id="59" presetID="22" presetClass="entr" presetSubtype="1"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up)">
                                      <p:cBhvr>
                                        <p:cTn id="61" dur="10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nodeType="click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p:tgtEl>
                                          <p:spTgt spid="38"/>
                                        </p:tgtEl>
                                        <p:attrNameLst>
                                          <p:attrName>ppt_y</p:attrName>
                                        </p:attrNameLst>
                                      </p:cBhvr>
                                      <p:tavLst>
                                        <p:tav tm="0">
                                          <p:val>
                                            <p:strVal val="#ppt_y+#ppt_h*1.125000"/>
                                          </p:val>
                                        </p:tav>
                                        <p:tav tm="100000">
                                          <p:val>
                                            <p:strVal val="#ppt_y"/>
                                          </p:val>
                                        </p:tav>
                                      </p:tavLst>
                                    </p:anim>
                                    <p:animEffect transition="in" filter="wipe(up)">
                                      <p:cBhvr>
                                        <p:cTn id="67" dur="500"/>
                                        <p:tgtEl>
                                          <p:spTgt spid="3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down)">
                                      <p:cBhvr>
                                        <p:cTn id="72" dur="500"/>
                                        <p:tgtEl>
                                          <p:spTgt spid="23"/>
                                        </p:tgtEl>
                                      </p:cBhvr>
                                    </p:animEffect>
                                  </p:childTnLst>
                                </p:cTn>
                              </p:par>
                            </p:childTnLst>
                          </p:cTn>
                        </p:par>
                      </p:childTnLst>
                    </p:cTn>
                  </p:par>
                  <p:par>
                    <p:cTn id="73" fill="hold">
                      <p:stCondLst>
                        <p:cond delay="indefinite"/>
                      </p:stCondLst>
                      <p:childTnLst>
                        <p:par>
                          <p:cTn id="74" fill="hold">
                            <p:stCondLst>
                              <p:cond delay="0"/>
                            </p:stCondLst>
                            <p:childTnLst>
                              <p:par>
                                <p:cTn id="75" presetID="23" presetClass="entr" presetSubtype="16" fill="hold" nodeType="clickEffect">
                                  <p:stCondLst>
                                    <p:cond delay="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15" grpId="0" bldLvl="0" animBg="1"/>
      <p:bldP spid="16" grpId="0" bldLvl="0" animBg="1"/>
      <p:bldP spid="17" grpId="0" bldLvl="0" animBg="1"/>
      <p:bldP spid="18" grpId="0" bldLvl="0" animBg="1"/>
      <p:bldP spid="19" grpId="0" bldLvl="0" animBg="1"/>
      <p:bldP spid="23" grpId="0" bldLvl="0" animBg="1"/>
      <p:bldP spid="2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8" name="圆角矩形 37"/>
          <p:cNvSpPr/>
          <p:nvPr/>
        </p:nvSpPr>
        <p:spPr>
          <a:xfrm>
            <a:off x="5694045" y="1076325"/>
            <a:ext cx="1270000" cy="498475"/>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Text Box 3"/>
          <p:cNvSpPr txBox="1">
            <a:spLocks noChangeArrowheads="1"/>
          </p:cNvSpPr>
          <p:nvPr/>
        </p:nvSpPr>
        <p:spPr bwMode="auto">
          <a:xfrm>
            <a:off x="2636806" y="2142611"/>
            <a:ext cx="788670" cy="461645"/>
          </a:xfrm>
          <a:prstGeom prst="rect">
            <a:avLst/>
          </a:prstGeom>
          <a:noFill/>
          <a:ln w="9525" algn="ctr">
            <a:noFill/>
            <a:miter lim="800000"/>
          </a:ln>
          <a:effectLst/>
        </p:spPr>
        <p:txBody>
          <a:bodyPr wrap="none" lIns="90000" tIns="46800" rIns="90000" bIns="46800">
            <a:spAutoFit/>
          </a:bodyPr>
          <a:p>
            <a:pPr algn="ctr"/>
            <a:r>
              <a:rPr lang="zh-CN" altLang="en-US" sz="2400">
                <a:solidFill>
                  <a:schemeClr val="tx1"/>
                </a:solidFill>
                <a:latin typeface="微软雅黑" panose="020B0503020204020204" pitchFamily="34" charset="-122"/>
                <a:ea typeface="微软雅黑" panose="020B0503020204020204" pitchFamily="34" charset="-122"/>
              </a:rPr>
              <a:t>鸭：</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4" name="Text Box 4"/>
          <p:cNvSpPr txBox="1">
            <a:spLocks noChangeArrowheads="1"/>
          </p:cNvSpPr>
          <p:nvPr/>
        </p:nvSpPr>
        <p:spPr bwMode="auto">
          <a:xfrm>
            <a:off x="2652681" y="2828411"/>
            <a:ext cx="788670" cy="461645"/>
          </a:xfrm>
          <a:prstGeom prst="rect">
            <a:avLst/>
          </a:prstGeom>
          <a:noFill/>
          <a:ln w="9525" algn="ctr">
            <a:noFill/>
            <a:miter lim="800000"/>
          </a:ln>
          <a:effectLst/>
        </p:spPr>
        <p:txBody>
          <a:bodyPr wrap="none" lIns="90000" tIns="46800" rIns="90000" bIns="46800">
            <a:spAutoFit/>
          </a:bodyPr>
          <a:p>
            <a:pPr algn="ctr"/>
            <a:r>
              <a:rPr lang="zh-CN" altLang="en-US" sz="2400">
                <a:solidFill>
                  <a:schemeClr val="tx1"/>
                </a:solidFill>
                <a:latin typeface="微软雅黑" panose="020B0503020204020204" pitchFamily="34" charset="-122"/>
                <a:ea typeface="微软雅黑" panose="020B0503020204020204" pitchFamily="34" charset="-122"/>
              </a:rPr>
              <a:t>鹅：</a:t>
            </a: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5" name="Group 5"/>
          <p:cNvGrpSpPr/>
          <p:nvPr/>
        </p:nvGrpSpPr>
        <p:grpSpPr bwMode="auto">
          <a:xfrm>
            <a:off x="3535966" y="2987161"/>
            <a:ext cx="1439862" cy="142875"/>
            <a:chOff x="975" y="1480"/>
            <a:chExt cx="2721" cy="90"/>
          </a:xfrm>
        </p:grpSpPr>
        <p:sp>
          <p:nvSpPr>
            <p:cNvPr id="6" name="Line 6"/>
            <p:cNvSpPr>
              <a:spLocks noChangeShapeType="1"/>
            </p:cNvSpPr>
            <p:nvPr/>
          </p:nvSpPr>
          <p:spPr bwMode="auto">
            <a:xfrm>
              <a:off x="975" y="1570"/>
              <a:ext cx="2721" cy="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7" name="Line 7"/>
            <p:cNvSpPr>
              <a:spLocks noChangeShapeType="1"/>
            </p:cNvSpPr>
            <p:nvPr/>
          </p:nvSpPr>
          <p:spPr bwMode="auto">
            <a:xfrm>
              <a:off x="975"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8" name="Line 8"/>
            <p:cNvSpPr>
              <a:spLocks noChangeShapeType="1"/>
            </p:cNvSpPr>
            <p:nvPr/>
          </p:nvSpPr>
          <p:spPr bwMode="auto">
            <a:xfrm>
              <a:off x="3696"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grpSp>
      <p:sp>
        <p:nvSpPr>
          <p:cNvPr id="9" name="AutoShape 9"/>
          <p:cNvSpPr/>
          <p:nvPr/>
        </p:nvSpPr>
        <p:spPr bwMode="auto">
          <a:xfrm rot="16200000">
            <a:off x="5624322" y="467005"/>
            <a:ext cx="142875" cy="4319587"/>
          </a:xfrm>
          <a:prstGeom prst="leftBrace">
            <a:avLst>
              <a:gd name="adj1" fmla="val 251944"/>
              <a:gd name="adj2" fmla="val 50000"/>
            </a:avLst>
          </a:prstGeom>
          <a:noFill/>
          <a:ln w="31750">
            <a:solidFill>
              <a:schemeClr val="tx1"/>
            </a:solidFill>
            <a:round/>
          </a:ln>
          <a:effectLst/>
        </p:spPr>
        <p:txBody>
          <a:bodyPr wrap="none" lIns="90000" tIns="46800" rIns="90000" bIns="46800"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0" name="AutoShape 10"/>
          <p:cNvSpPr/>
          <p:nvPr/>
        </p:nvSpPr>
        <p:spPr bwMode="auto">
          <a:xfrm rot="16200000">
            <a:off x="4183665" y="2555362"/>
            <a:ext cx="144463" cy="1439862"/>
          </a:xfrm>
          <a:prstGeom prst="leftBrace">
            <a:avLst>
              <a:gd name="adj1" fmla="val 83058"/>
              <a:gd name="adj2" fmla="val 50000"/>
            </a:avLst>
          </a:prstGeom>
          <a:noFill/>
          <a:ln w="28575">
            <a:solidFill>
              <a:schemeClr val="tx1"/>
            </a:solidFill>
            <a:round/>
          </a:ln>
          <a:effectLst/>
        </p:spPr>
        <p:txBody>
          <a:bodyPr wrap="none" lIns="90000" tIns="46800" rIns="90000" bIns="46800"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1" name="Line 11"/>
          <p:cNvSpPr>
            <a:spLocks noChangeShapeType="1"/>
          </p:cNvSpPr>
          <p:nvPr/>
        </p:nvSpPr>
        <p:spPr bwMode="auto">
          <a:xfrm>
            <a:off x="4975828" y="2266436"/>
            <a:ext cx="0" cy="865188"/>
          </a:xfrm>
          <a:prstGeom prst="line">
            <a:avLst/>
          </a:prstGeom>
          <a:noFill/>
          <a:ln w="25400" cap="rnd">
            <a:solidFill>
              <a:srgbClr val="FF0000"/>
            </a:solidFill>
            <a:prstDash val="sysDot"/>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12" name="Text Box 12"/>
          <p:cNvSpPr txBox="1">
            <a:spLocks noChangeArrowheads="1"/>
          </p:cNvSpPr>
          <p:nvPr/>
        </p:nvSpPr>
        <p:spPr bwMode="auto">
          <a:xfrm>
            <a:off x="5286344" y="2607749"/>
            <a:ext cx="788670" cy="461645"/>
          </a:xfrm>
          <a:prstGeom prst="rect">
            <a:avLst/>
          </a:prstGeom>
          <a:noFill/>
          <a:ln w="9525" algn="ctr">
            <a:noFill/>
            <a:miter lim="800000"/>
          </a:ln>
          <a:effectLst/>
        </p:spPr>
        <p:txBody>
          <a:bodyPr wrap="none" lIns="90000" tIns="46800" rIns="90000" bIns="46800">
            <a:spAutoFit/>
          </a:bodyPr>
          <a:p>
            <a:pPr algn="ctr"/>
            <a:r>
              <a:rPr lang="zh-CN" altLang="en-US" sz="2400">
                <a:solidFill>
                  <a:schemeClr val="tx1"/>
                </a:solidFill>
                <a:latin typeface="微软雅黑" panose="020B0503020204020204" pitchFamily="34" charset="-122"/>
                <a:ea typeface="微软雅黑" panose="020B0503020204020204" pitchFamily="34" charset="-122"/>
              </a:rPr>
              <a:t>？只</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 Box 13"/>
          <p:cNvSpPr txBox="1">
            <a:spLocks noChangeArrowheads="1"/>
          </p:cNvSpPr>
          <p:nvPr/>
        </p:nvSpPr>
        <p:spPr bwMode="auto">
          <a:xfrm>
            <a:off x="3884264" y="3274499"/>
            <a:ext cx="662305" cy="461645"/>
          </a:xfrm>
          <a:prstGeom prst="rect">
            <a:avLst/>
          </a:prstGeom>
          <a:noFill/>
          <a:ln w="9525" algn="ctr">
            <a:noFill/>
            <a:miter lim="800000"/>
          </a:ln>
          <a:effectLst/>
        </p:spPr>
        <p:txBody>
          <a:bodyPr wrap="none" lIns="90000" tIns="46800" rIns="90000" bIns="46800">
            <a:spAutoFit/>
          </a:bodyPr>
          <a:p>
            <a:pPr algn="ct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只</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Text Box 25"/>
          <p:cNvSpPr txBox="1">
            <a:spLocks noChangeArrowheads="1"/>
          </p:cNvSpPr>
          <p:nvPr/>
        </p:nvSpPr>
        <p:spPr bwMode="auto">
          <a:xfrm>
            <a:off x="3865269" y="5951203"/>
            <a:ext cx="3279140" cy="461645"/>
          </a:xfrm>
          <a:prstGeom prst="rect">
            <a:avLst/>
          </a:prstGeom>
          <a:noFill/>
          <a:ln w="9525" algn="ctr">
            <a:noFill/>
            <a:miter lim="800000"/>
          </a:ln>
          <a:effectLst/>
        </p:spPr>
        <p:txBody>
          <a:bodyPr wrap="none" lIns="90000" tIns="46800" rIns="90000" bIns="46800">
            <a:spAutoFit/>
          </a:bodyP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答：池塘里有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只鸭。</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9" name="Group 30"/>
          <p:cNvGrpSpPr/>
          <p:nvPr/>
        </p:nvGrpSpPr>
        <p:grpSpPr bwMode="auto">
          <a:xfrm>
            <a:off x="3535966" y="2194999"/>
            <a:ext cx="1439862" cy="142875"/>
            <a:chOff x="975" y="1480"/>
            <a:chExt cx="2721" cy="90"/>
          </a:xfrm>
        </p:grpSpPr>
        <p:sp>
          <p:nvSpPr>
            <p:cNvPr id="30" name="Line 31"/>
            <p:cNvSpPr>
              <a:spLocks noChangeShapeType="1"/>
            </p:cNvSpPr>
            <p:nvPr/>
          </p:nvSpPr>
          <p:spPr bwMode="auto">
            <a:xfrm>
              <a:off x="975" y="1570"/>
              <a:ext cx="2721" cy="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31" name="Line 32"/>
            <p:cNvSpPr>
              <a:spLocks noChangeShapeType="1"/>
            </p:cNvSpPr>
            <p:nvPr/>
          </p:nvSpPr>
          <p:spPr bwMode="auto">
            <a:xfrm>
              <a:off x="975"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32" name="Line 33"/>
            <p:cNvSpPr>
              <a:spLocks noChangeShapeType="1"/>
            </p:cNvSpPr>
            <p:nvPr/>
          </p:nvSpPr>
          <p:spPr bwMode="auto">
            <a:xfrm>
              <a:off x="3696"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grpSp>
      <p:grpSp>
        <p:nvGrpSpPr>
          <p:cNvPr id="33" name="Group 34"/>
          <p:cNvGrpSpPr/>
          <p:nvPr/>
        </p:nvGrpSpPr>
        <p:grpSpPr bwMode="auto">
          <a:xfrm>
            <a:off x="4975828" y="2194999"/>
            <a:ext cx="1439863" cy="142875"/>
            <a:chOff x="975" y="1480"/>
            <a:chExt cx="2721" cy="90"/>
          </a:xfrm>
        </p:grpSpPr>
        <p:sp>
          <p:nvSpPr>
            <p:cNvPr id="34" name="Line 35"/>
            <p:cNvSpPr>
              <a:spLocks noChangeShapeType="1"/>
            </p:cNvSpPr>
            <p:nvPr/>
          </p:nvSpPr>
          <p:spPr bwMode="auto">
            <a:xfrm>
              <a:off x="975" y="1570"/>
              <a:ext cx="2721" cy="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35" name="Line 36"/>
            <p:cNvSpPr>
              <a:spLocks noChangeShapeType="1"/>
            </p:cNvSpPr>
            <p:nvPr/>
          </p:nvSpPr>
          <p:spPr bwMode="auto">
            <a:xfrm>
              <a:off x="975"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36" name="Line 37"/>
            <p:cNvSpPr>
              <a:spLocks noChangeShapeType="1"/>
            </p:cNvSpPr>
            <p:nvPr/>
          </p:nvSpPr>
          <p:spPr bwMode="auto">
            <a:xfrm>
              <a:off x="3696"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grpSp>
      <p:grpSp>
        <p:nvGrpSpPr>
          <p:cNvPr id="24" name="组合 23"/>
          <p:cNvGrpSpPr/>
          <p:nvPr/>
        </p:nvGrpSpPr>
        <p:grpSpPr>
          <a:xfrm>
            <a:off x="1708150" y="1022350"/>
            <a:ext cx="9401810" cy="717550"/>
            <a:chOff x="2690" y="1610"/>
            <a:chExt cx="14806" cy="1130"/>
          </a:xfrm>
        </p:grpSpPr>
        <mc:AlternateContent xmlns:mc="http://schemas.openxmlformats.org/markup-compatibility/2006">
          <mc:Choice xmlns:a14="http://schemas.microsoft.com/office/drawing/2010/main" Requires="a14">
            <p:sp>
              <p:nvSpPr>
                <p:cNvPr id="49" name="Text Box 50"/>
                <p:cNvSpPr txBox="1">
                  <a:spLocks noChangeArrowheads="1"/>
                </p:cNvSpPr>
                <p:nvPr/>
              </p:nvSpPr>
              <p:spPr bwMode="auto">
                <a:xfrm>
                  <a:off x="2690" y="1685"/>
                  <a:ext cx="14807" cy="727"/>
                </a:xfrm>
                <a:prstGeom prst="rect">
                  <a:avLst/>
                </a:prstGeom>
                <a:noFill/>
                <a:ln w="9525" algn="ctr">
                  <a:noFill/>
                  <a:miter lim="800000"/>
                </a:ln>
                <a:effectLst/>
              </p:spPr>
              <p:txBody>
                <a:bodyPr wrap="square" lIns="90000" tIns="46800" rIns="90000" bIns="46800">
                  <a:spAutoFit/>
                </a:bodyP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）池塘里有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只鹅</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正好是鸭的只数的</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。池塘里有多少只鸭？</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49" name="Text Box 50"/>
                <p:cNvSpPr txBox="1">
                  <a:spLocks noRot="1" noChangeAspect="1" noMove="1" noResize="1" noEditPoints="1" noAdjustHandles="1" noChangeArrowheads="1" noChangeShapeType="1" noTextEdit="1"/>
                </p:cNvSpPr>
                <p:nvPr/>
              </p:nvSpPr>
              <p:spPr bwMode="auto">
                <a:xfrm>
                  <a:off x="2690" y="1685"/>
                  <a:ext cx="14807" cy="727"/>
                </a:xfrm>
                <a:prstGeom prst="rect">
                  <a:avLst/>
                </a:prstGeom>
                <a:blipFill rotWithShape="1">
                  <a:blip r:embed="rId2"/>
                </a:blipFill>
                <a:ln w="9525" algn="ctr">
                  <a:noFill/>
                  <a:miter lim="800000"/>
                </a:ln>
                <a:effectLst/>
              </p:spPr>
              <p:txBody>
                <a:bodyPr/>
                <a:lstStyle/>
                <a:p>
                  <a:r>
                    <a:rPr lang="zh-CN" altLang="en-US">
                      <a:noFill/>
                    </a:rPr>
                    <a:t> </a:t>
                  </a:r>
                </a:p>
              </p:txBody>
            </p:sp>
          </mc:Fallback>
        </mc:AlternateContent>
        <p:grpSp>
          <p:nvGrpSpPr>
            <p:cNvPr id="20" name="Group 6"/>
            <p:cNvGrpSpPr/>
            <p:nvPr/>
          </p:nvGrpSpPr>
          <p:grpSpPr>
            <a:xfrm>
              <a:off x="11487" y="1610"/>
              <a:ext cx="908" cy="1130"/>
              <a:chOff x="4876" y="2840"/>
              <a:chExt cx="363" cy="449"/>
            </a:xfrm>
          </p:grpSpPr>
          <p:sp>
            <p:nvSpPr>
              <p:cNvPr id="22"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23"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42" name="组合 41"/>
          <p:cNvGrpSpPr/>
          <p:nvPr/>
        </p:nvGrpSpPr>
        <p:grpSpPr>
          <a:xfrm>
            <a:off x="4319270" y="406400"/>
            <a:ext cx="1629410" cy="523240"/>
            <a:chOff x="8277" y="5046"/>
            <a:chExt cx="2566" cy="824"/>
          </a:xfrm>
        </p:grpSpPr>
        <p:sp>
          <p:nvSpPr>
            <p:cNvPr id="43" name="圆角矩形 42"/>
            <p:cNvSpPr/>
            <p:nvPr/>
          </p:nvSpPr>
          <p:spPr>
            <a:xfrm>
              <a:off x="8277" y="5046"/>
              <a:ext cx="2423" cy="824"/>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文本框 43"/>
            <p:cNvSpPr txBox="1"/>
            <p:nvPr/>
          </p:nvSpPr>
          <p:spPr>
            <a:xfrm>
              <a:off x="8355" y="5110"/>
              <a:ext cx="2489" cy="725"/>
            </a:xfrm>
            <a:prstGeom prst="rect">
              <a:avLst/>
            </a:prstGeom>
            <a:noFill/>
          </p:spPr>
          <p:txBody>
            <a:bodyPr wrap="none" rtlCol="0" anchor="t">
              <a:spAutoFit/>
            </a:bodyPr>
            <a:p>
              <a:pPr algn="ct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2" name="组合 51"/>
          <p:cNvGrpSpPr/>
          <p:nvPr/>
        </p:nvGrpSpPr>
        <p:grpSpPr>
          <a:xfrm>
            <a:off x="4121150" y="5163820"/>
            <a:ext cx="3148330" cy="717550"/>
            <a:chOff x="6490" y="7732"/>
            <a:chExt cx="4958" cy="1130"/>
          </a:xfrm>
        </p:grpSpPr>
        <mc:AlternateContent xmlns:mc="http://schemas.openxmlformats.org/markup-compatibility/2006">
          <mc:Choice xmlns:a14="http://schemas.microsoft.com/office/drawing/2010/main" Requires="a14">
            <p:sp>
              <p:nvSpPr>
                <p:cNvPr id="19" name="Text Box 20"/>
                <p:cNvSpPr txBox="1">
                  <a:spLocks noChangeArrowheads="1"/>
                </p:cNvSpPr>
                <p:nvPr/>
              </p:nvSpPr>
              <p:spPr bwMode="auto">
                <a:xfrm>
                  <a:off x="6490" y="7782"/>
                  <a:ext cx="4959" cy="727"/>
                </a:xfrm>
                <a:prstGeom prst="rect">
                  <a:avLst/>
                </a:prstGeom>
                <a:noFill/>
                <a:ln w="9525" algn="ctr">
                  <a:noFill/>
                  <a:miter lim="800000"/>
                </a:ln>
                <a:effectLst/>
              </p:spPr>
              <p:txBody>
                <a:bodyPr wrap="none" lIns="90000" tIns="46800" rIns="90000" bIns="46800">
                  <a:spAutoFit/>
                </a:bodyPr>
                <a:p>
                  <a:pPr algn="ct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（只）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19" name="Text Box 20"/>
                <p:cNvSpPr txBox="1">
                  <a:spLocks noRot="1" noChangeAspect="1" noMove="1" noResize="1" noEditPoints="1" noAdjustHandles="1" noChangeArrowheads="1" noChangeShapeType="1" noTextEdit="1"/>
                </p:cNvSpPr>
                <p:nvPr/>
              </p:nvSpPr>
              <p:spPr bwMode="auto">
                <a:xfrm>
                  <a:off x="6490" y="7782"/>
                  <a:ext cx="4959" cy="727"/>
                </a:xfrm>
                <a:prstGeom prst="rect">
                  <a:avLst/>
                </a:prstGeom>
                <a:blipFill rotWithShape="1">
                  <a:blip r:embed="rId3"/>
                </a:blipFill>
                <a:ln w="9525" algn="ctr">
                  <a:noFill/>
                  <a:miter lim="800000"/>
                </a:ln>
                <a:effectLst/>
              </p:spPr>
              <p:txBody>
                <a:bodyPr/>
                <a:lstStyle/>
                <a:p>
                  <a:r>
                    <a:rPr lang="zh-CN" altLang="en-US">
                      <a:noFill/>
                    </a:rPr>
                    <a:t> </a:t>
                  </a:r>
                </a:p>
              </p:txBody>
            </p:sp>
          </mc:Fallback>
        </mc:AlternateContent>
        <p:grpSp>
          <p:nvGrpSpPr>
            <p:cNvPr id="48" name="Group 6"/>
            <p:cNvGrpSpPr/>
            <p:nvPr/>
          </p:nvGrpSpPr>
          <p:grpSpPr>
            <a:xfrm>
              <a:off x="7481" y="7732"/>
              <a:ext cx="908" cy="1130"/>
              <a:chOff x="4876" y="2840"/>
              <a:chExt cx="363" cy="449"/>
            </a:xfrm>
          </p:grpSpPr>
          <p:sp>
            <p:nvSpPr>
              <p:cNvPr id="5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5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54" name="Group 34"/>
          <p:cNvGrpSpPr/>
          <p:nvPr/>
        </p:nvGrpSpPr>
        <p:grpSpPr bwMode="auto">
          <a:xfrm>
            <a:off x="6416008" y="2193094"/>
            <a:ext cx="1439863" cy="142875"/>
            <a:chOff x="975" y="1480"/>
            <a:chExt cx="2721" cy="90"/>
          </a:xfrm>
        </p:grpSpPr>
        <p:sp>
          <p:nvSpPr>
            <p:cNvPr id="55" name="Line 35"/>
            <p:cNvSpPr>
              <a:spLocks noChangeShapeType="1"/>
            </p:cNvSpPr>
            <p:nvPr/>
          </p:nvSpPr>
          <p:spPr bwMode="auto">
            <a:xfrm>
              <a:off x="975" y="1570"/>
              <a:ext cx="2721" cy="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56" name="Line 36"/>
            <p:cNvSpPr>
              <a:spLocks noChangeShapeType="1"/>
            </p:cNvSpPr>
            <p:nvPr/>
          </p:nvSpPr>
          <p:spPr bwMode="auto">
            <a:xfrm>
              <a:off x="975"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sp>
          <p:nvSpPr>
            <p:cNvPr id="57" name="Line 37"/>
            <p:cNvSpPr>
              <a:spLocks noChangeShapeType="1"/>
            </p:cNvSpPr>
            <p:nvPr/>
          </p:nvSpPr>
          <p:spPr bwMode="auto">
            <a:xfrm>
              <a:off x="3696" y="1480"/>
              <a:ext cx="0" cy="90"/>
            </a:xfrm>
            <a:prstGeom prst="line">
              <a:avLst/>
            </a:prstGeom>
            <a:noFill/>
            <a:ln w="25400">
              <a:solidFill>
                <a:srgbClr val="0000FF"/>
              </a:solidFill>
              <a:round/>
            </a:ln>
            <a:effectLst/>
          </p:spPr>
          <p:txBody>
            <a:bodyPr lIns="90000" tIns="46800" rIns="90000" bIns="46800" anchor="ctr"/>
            <a:p>
              <a:endParaRPr lang="zh-CN" altLang="en-US" sz="2400">
                <a:latin typeface="楷体" panose="02010609060101010101" pitchFamily="49" charset="-122"/>
                <a:ea typeface="楷体" panose="02010609060101010101" pitchFamily="49" charset="-122"/>
              </a:endParaRPr>
            </a:p>
          </p:txBody>
        </p:sp>
      </p:grpSp>
      <p:grpSp>
        <p:nvGrpSpPr>
          <p:cNvPr id="61" name="组合 60"/>
          <p:cNvGrpSpPr/>
          <p:nvPr/>
        </p:nvGrpSpPr>
        <p:grpSpPr>
          <a:xfrm>
            <a:off x="1504315" y="4060825"/>
            <a:ext cx="3639820" cy="717550"/>
            <a:chOff x="9696" y="5434"/>
            <a:chExt cx="5732" cy="1130"/>
          </a:xfrm>
        </p:grpSpPr>
        <p:grpSp>
          <p:nvGrpSpPr>
            <p:cNvPr id="37" name="Group 38"/>
            <p:cNvGrpSpPr/>
            <p:nvPr/>
          </p:nvGrpSpPr>
          <p:grpSpPr bwMode="auto">
            <a:xfrm>
              <a:off x="9696" y="5505"/>
              <a:ext cx="5733" cy="793"/>
              <a:chOff x="1934" y="2302"/>
              <a:chExt cx="2293" cy="317"/>
            </a:xfrm>
          </p:grpSpPr>
          <mc:AlternateContent xmlns:mc="http://schemas.openxmlformats.org/markup-compatibility/2006">
            <mc:Choice xmlns:a14="http://schemas.microsoft.com/office/drawing/2010/main" Requires="a14">
              <p:sp>
                <p:nvSpPr>
                  <p:cNvPr id="39" name="Text Box 43"/>
                  <p:cNvSpPr txBox="1">
                    <a:spLocks noChangeArrowheads="1"/>
                  </p:cNvSpPr>
                  <p:nvPr/>
                </p:nvSpPr>
                <p:spPr bwMode="auto">
                  <a:xfrm>
                    <a:off x="2586" y="2302"/>
                    <a:ext cx="953" cy="291"/>
                  </a:xfrm>
                  <a:prstGeom prst="rect">
                    <a:avLst/>
                  </a:prstGeom>
                  <a:noFill/>
                  <a:ln w="9525" algn="ctr">
                    <a:noFill/>
                    <a:miter lim="800000"/>
                  </a:ln>
                  <a:effectLst/>
                </p:spPr>
                <p:txBody>
                  <a:bodyPr wrap="square" lIns="90000" tIns="46800" rIns="90000" bIns="46800">
                    <a:spAutoFit/>
                  </a:bodyPr>
                  <a:p>
                    <a:pPr algn="ct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39" name="Text Box 43"/>
                  <p:cNvSpPr txBox="1">
                    <a:spLocks noRot="1" noChangeAspect="1" noMove="1" noResize="1" noEditPoints="1" noAdjustHandles="1" noChangeArrowheads="1" noChangeShapeType="1" noTextEdit="1"/>
                  </p:cNvSpPr>
                  <p:nvPr/>
                </p:nvSpPr>
                <p:spPr bwMode="auto">
                  <a:xfrm>
                    <a:off x="2586" y="2302"/>
                    <a:ext cx="953" cy="291"/>
                  </a:xfrm>
                  <a:prstGeom prst="rect">
                    <a:avLst/>
                  </a:prstGeom>
                  <a:blipFill rotWithShape="1">
                    <a:blip r:embed="rId4"/>
                  </a:blipFill>
                  <a:ln w="9525" algn="ctr">
                    <a:noFill/>
                    <a:miter lim="800000"/>
                  </a:ln>
                  <a:effectLst/>
                </p:spPr>
                <p:txBody>
                  <a:bodyPr/>
                  <a:lstStyle/>
                  <a:p>
                    <a:r>
                      <a:rPr lang="zh-CN" altLang="en-US">
                        <a:noFill/>
                      </a:rPr>
                      <a:t> </a:t>
                    </a:r>
                  </a:p>
                </p:txBody>
              </p:sp>
            </mc:Fallback>
          </mc:AlternateContent>
          <p:sp>
            <p:nvSpPr>
              <p:cNvPr id="40" name="Text Box 44"/>
              <p:cNvSpPr txBox="1">
                <a:spLocks noChangeArrowheads="1"/>
              </p:cNvSpPr>
              <p:nvPr/>
            </p:nvSpPr>
            <p:spPr bwMode="auto">
              <a:xfrm>
                <a:off x="1934" y="2313"/>
                <a:ext cx="881" cy="291"/>
              </a:xfrm>
              <a:prstGeom prst="rect">
                <a:avLst/>
              </a:prstGeom>
              <a:noFill/>
              <a:ln w="9525" algn="ctr">
                <a:noFill/>
                <a:miter lim="800000"/>
              </a:ln>
              <a:effectLst/>
            </p:spPr>
            <p:txBody>
              <a:bodyPr wrap="none" lIns="90000" tIns="46800" rIns="90000" bIns="46800">
                <a:spAutoFit/>
              </a:bodyPr>
              <a:p>
                <a:pPr algn="ctr"/>
                <a:r>
                  <a:rPr lang="zh-CN" altLang="en-US" sz="2400">
                    <a:solidFill>
                      <a:schemeClr val="tx1"/>
                    </a:solidFill>
                    <a:latin typeface="微软雅黑" panose="020B0503020204020204" pitchFamily="34" charset="-122"/>
                    <a:ea typeface="微软雅黑" panose="020B0503020204020204" pitchFamily="34" charset="-122"/>
                  </a:rPr>
                  <a:t>鸭的只数</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41" name="Text Box 45"/>
              <p:cNvSpPr txBox="1">
                <a:spLocks noChangeArrowheads="1"/>
              </p:cNvSpPr>
              <p:nvPr/>
            </p:nvSpPr>
            <p:spPr bwMode="auto">
              <a:xfrm>
                <a:off x="3346" y="2328"/>
                <a:ext cx="881" cy="291"/>
              </a:xfrm>
              <a:prstGeom prst="rect">
                <a:avLst/>
              </a:prstGeom>
              <a:noFill/>
              <a:ln w="9525" algn="ctr">
                <a:noFill/>
                <a:miter lim="800000"/>
              </a:ln>
              <a:effectLst/>
            </p:spPr>
            <p:txBody>
              <a:bodyPr wrap="none" lIns="90000" tIns="46800" rIns="90000" bIns="46800">
                <a:spAutoFit/>
              </a:bodyPr>
              <a:p>
                <a:pPr algn="ctr"/>
                <a:r>
                  <a:rPr lang="zh-CN" altLang="en-US" sz="2400" dirty="0">
                    <a:solidFill>
                      <a:schemeClr val="tx1"/>
                    </a:solidFill>
                    <a:latin typeface="微软雅黑" panose="020B0503020204020204" pitchFamily="34" charset="-122"/>
                    <a:ea typeface="微软雅黑" panose="020B0503020204020204" pitchFamily="34" charset="-122"/>
                  </a:rPr>
                  <a:t>鹅的只数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58" name="Group 6"/>
            <p:cNvGrpSpPr/>
            <p:nvPr/>
          </p:nvGrpSpPr>
          <p:grpSpPr>
            <a:xfrm>
              <a:off x="12186" y="5434"/>
              <a:ext cx="908" cy="1130"/>
              <a:chOff x="4876" y="2840"/>
              <a:chExt cx="363" cy="449"/>
            </a:xfrm>
          </p:grpSpPr>
          <p:sp>
            <p:nvSpPr>
              <p:cNvPr id="5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6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69" name="组合 68"/>
          <p:cNvGrpSpPr/>
          <p:nvPr/>
        </p:nvGrpSpPr>
        <p:grpSpPr>
          <a:xfrm>
            <a:off x="5575935" y="4067810"/>
            <a:ext cx="5130800" cy="709930"/>
            <a:chOff x="4105" y="6223"/>
            <a:chExt cx="8080" cy="1118"/>
          </a:xfrm>
        </p:grpSpPr>
        <p:grpSp>
          <p:nvGrpSpPr>
            <p:cNvPr id="63" name="组合 62"/>
            <p:cNvGrpSpPr/>
            <p:nvPr/>
          </p:nvGrpSpPr>
          <p:grpSpPr>
            <a:xfrm rot="0">
              <a:off x="4105" y="6223"/>
              <a:ext cx="8081" cy="1118"/>
              <a:chOff x="1679" y="4601"/>
              <a:chExt cx="14558" cy="4426"/>
            </a:xfrm>
            <a:effectLst>
              <a:outerShdw blurRad="76200" dir="13500000" sy="23000" kx="1200000" algn="br" rotWithShape="0">
                <a:prstClr val="black">
                  <a:alpha val="20000"/>
                </a:prstClr>
              </a:outerShdw>
            </a:effectLst>
          </p:grpSpPr>
          <p:sp>
            <p:nvSpPr>
              <p:cNvPr id="64" name="圆角矩形 63"/>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圆角矩形 64"/>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6" name="圆角矩形 65"/>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圆角矩形 66"/>
              <p:cNvSpPr/>
              <p:nvPr/>
            </p:nvSpPr>
            <p:spPr>
              <a:xfrm>
                <a:off x="1679" y="4601"/>
                <a:ext cx="14557" cy="4426"/>
              </a:xfrm>
              <a:prstGeom prst="roundRect">
                <a:avLst/>
              </a:prstGeom>
              <a:solidFill>
                <a:srgbClr val="FFC00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Text Box 18"/>
            <p:cNvSpPr txBox="1">
              <a:spLocks noChangeArrowheads="1"/>
            </p:cNvSpPr>
            <p:nvPr/>
          </p:nvSpPr>
          <p:spPr bwMode="auto">
            <a:xfrm>
              <a:off x="4343" y="6367"/>
              <a:ext cx="7711" cy="727"/>
            </a:xfrm>
            <a:prstGeom prst="rect">
              <a:avLst/>
            </a:prstGeom>
            <a:noFill/>
            <a:effectLst/>
          </p:spPr>
          <p:style>
            <a:lnRef idx="0">
              <a:schemeClr val="accent4"/>
            </a:lnRef>
            <a:fillRef idx="3">
              <a:schemeClr val="accent4"/>
            </a:fillRef>
            <a:effectRef idx="3">
              <a:schemeClr val="accent4"/>
            </a:effectRef>
            <a:fontRef idx="minor">
              <a:schemeClr val="lt1"/>
            </a:fontRef>
          </p:style>
          <p:txBody>
            <a:bodyPr wrap="square" lIns="90000" tIns="46800" rIns="90000" bIns="46800">
              <a:spAutoFit/>
            </a:bodyPr>
            <a:p>
              <a:pPr>
                <a:tabLst>
                  <a:tab pos="3676650" algn="l"/>
                </a:tabLst>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的量未知，用除法计算。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 name="组合 13"/>
          <p:cNvGrpSpPr/>
          <p:nvPr/>
        </p:nvGrpSpPr>
        <p:grpSpPr>
          <a:xfrm>
            <a:off x="699770" y="1257935"/>
            <a:ext cx="774065" cy="1829435"/>
            <a:chOff x="1856" y="4165"/>
            <a:chExt cx="1219" cy="2881"/>
          </a:xfrm>
        </p:grpSpPr>
        <p:sp>
          <p:nvSpPr>
            <p:cNvPr id="15" name="圆角矩形 14"/>
            <p:cNvSpPr/>
            <p:nvPr/>
          </p:nvSpPr>
          <p:spPr>
            <a:xfrm>
              <a:off x="1856" y="4165"/>
              <a:ext cx="1219" cy="2881"/>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16" name="矩形 15"/>
            <p:cNvSpPr/>
            <p:nvPr/>
          </p:nvSpPr>
          <p:spPr>
            <a:xfrm>
              <a:off x="2069" y="4335"/>
              <a:ext cx="794" cy="2470"/>
            </a:xfrm>
            <a:prstGeom prst="rect">
              <a:avLst/>
            </a:prstGeom>
            <a:noFill/>
            <a:effectLst>
              <a:softEdge rad="63500"/>
            </a:effectLst>
          </p:spPr>
          <p:txBody>
            <a:bodyPr>
              <a:spAutoFit/>
            </a:bodyPr>
            <a:p>
              <a:pPr eaLnBrk="1" latinLnBrk="1" hangingPunct="1">
                <a:defRPr/>
              </a:pPr>
              <a:r>
                <a:rPr lang="zh-CN" altLang="zh-CN" sz="2400" dirty="0">
                  <a:solidFill>
                    <a:schemeClr val="tx1"/>
                  </a:solidFill>
                  <a:latin typeface="微软雅黑" panose="020B0503020204020204" pitchFamily="34" charset="-122"/>
                  <a:ea typeface="微软雅黑" panose="020B0503020204020204" pitchFamily="34" charset="-122"/>
                </a:rPr>
                <a:t>解决问题</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p:tgtEl>
                                          <p:spTgt spid="42"/>
                                        </p:tgtEl>
                                        <p:attrNameLst>
                                          <p:attrName>ppt_y</p:attrName>
                                        </p:attrNameLst>
                                      </p:cBhvr>
                                      <p:tavLst>
                                        <p:tav tm="0">
                                          <p:val>
                                            <p:strVal val="#ppt_y-#ppt_h*1.125000"/>
                                          </p:val>
                                        </p:tav>
                                        <p:tav tm="100000">
                                          <p:val>
                                            <p:strVal val="#ppt_y"/>
                                          </p:val>
                                        </p:tav>
                                      </p:tavLst>
                                    </p:anim>
                                    <p:animEffect transition="in" filter="wipe(down)">
                                      <p:cBhvr>
                                        <p:cTn id="13" dur="500"/>
                                        <p:tgtEl>
                                          <p:spTgt spid="4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1000"/>
                            </p:stCondLst>
                            <p:childTnLst>
                              <p:par>
                                <p:cTn id="29" presetID="22" presetClass="entr" presetSubtype="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500"/>
                                        <p:tgtEl>
                                          <p:spTgt spid="10"/>
                                        </p:tgtEl>
                                      </p:cBhvr>
                                    </p:animEffect>
                                  </p:childTnLst>
                                </p:cTn>
                              </p:par>
                            </p:childTnLst>
                          </p:cTn>
                        </p:par>
                        <p:par>
                          <p:cTn id="32" fill="hold">
                            <p:stCondLst>
                              <p:cond delay="1500"/>
                            </p:stCondLst>
                            <p:childTnLst>
                              <p:par>
                                <p:cTn id="33" presetID="22" presetClass="entr" presetSubtype="1"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1000"/>
                                        <p:tgtEl>
                                          <p:spTgt spid="29"/>
                                        </p:tgtEl>
                                      </p:cBhvr>
                                    </p:animEffect>
                                    <p:anim calcmode="lin" valueType="num">
                                      <p:cBhvr>
                                        <p:cTn id="41" dur="1000" fill="hold"/>
                                        <p:tgtEl>
                                          <p:spTgt spid="29"/>
                                        </p:tgtEl>
                                        <p:attrNameLst>
                                          <p:attrName>ppt_x</p:attrName>
                                        </p:attrNameLst>
                                      </p:cBhvr>
                                      <p:tavLst>
                                        <p:tav tm="0">
                                          <p:val>
                                            <p:strVal val="#ppt_x"/>
                                          </p:val>
                                        </p:tav>
                                        <p:tav tm="100000">
                                          <p:val>
                                            <p:strVal val="#ppt_x"/>
                                          </p:val>
                                        </p:tav>
                                      </p:tavLst>
                                    </p:anim>
                                    <p:anim calcmode="lin" valueType="num">
                                      <p:cBhvr>
                                        <p:cTn id="4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wipe(left)">
                                      <p:cBhvr>
                                        <p:cTn id="52" dur="500"/>
                                        <p:tgtEl>
                                          <p:spTgt spid="5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up)">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up)">
                                      <p:cBhvr>
                                        <p:cTn id="62" dur="1000"/>
                                        <p:tgtEl>
                                          <p:spTgt spid="9"/>
                                        </p:tgtEl>
                                      </p:cBhvr>
                                    </p:animEffect>
                                  </p:childTnLst>
                                </p:cTn>
                              </p:par>
                            </p:childTnLst>
                          </p:cTn>
                        </p:par>
                        <p:par>
                          <p:cTn id="63" fill="hold">
                            <p:stCondLst>
                              <p:cond delay="10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nodeType="clickEffect">
                                  <p:stCondLst>
                                    <p:cond delay="0"/>
                                  </p:stCondLst>
                                  <p:childTnLst>
                                    <p:set>
                                      <p:cBhvr>
                                        <p:cTn id="70" dur="1" fill="hold">
                                          <p:stCondLst>
                                            <p:cond delay="0"/>
                                          </p:stCondLst>
                                        </p:cTn>
                                        <p:tgtEl>
                                          <p:spTgt spid="61"/>
                                        </p:tgtEl>
                                        <p:attrNameLst>
                                          <p:attrName>style.visibility</p:attrName>
                                        </p:attrNameLst>
                                      </p:cBhvr>
                                      <p:to>
                                        <p:strVal val="visible"/>
                                      </p:to>
                                    </p:set>
                                    <p:anim calcmode="lin" valueType="num">
                                      <p:cBhvr additive="base">
                                        <p:cTn id="71" dur="500"/>
                                        <p:tgtEl>
                                          <p:spTgt spid="61"/>
                                        </p:tgtEl>
                                        <p:attrNameLst>
                                          <p:attrName>ppt_y</p:attrName>
                                        </p:attrNameLst>
                                      </p:cBhvr>
                                      <p:tavLst>
                                        <p:tav tm="0">
                                          <p:val>
                                            <p:strVal val="#ppt_y+#ppt_h*1.125000"/>
                                          </p:val>
                                        </p:tav>
                                        <p:tav tm="100000">
                                          <p:val>
                                            <p:strVal val="#ppt_y"/>
                                          </p:val>
                                        </p:tav>
                                      </p:tavLst>
                                    </p:anim>
                                    <p:animEffect transition="in" filter="wipe(up)">
                                      <p:cBhvr>
                                        <p:cTn id="72" dur="500"/>
                                        <p:tgtEl>
                                          <p:spTgt spid="61"/>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nodeType="clickEffect">
                                  <p:stCondLst>
                                    <p:cond delay="0"/>
                                  </p:stCondLst>
                                  <p:childTnLst>
                                    <p:set>
                                      <p:cBhvr>
                                        <p:cTn id="76" dur="1" fill="hold">
                                          <p:stCondLst>
                                            <p:cond delay="0"/>
                                          </p:stCondLst>
                                        </p:cTn>
                                        <p:tgtEl>
                                          <p:spTgt spid="52"/>
                                        </p:tgtEl>
                                        <p:attrNameLst>
                                          <p:attrName>style.visibility</p:attrName>
                                        </p:attrNameLst>
                                      </p:cBhvr>
                                      <p:to>
                                        <p:strVal val="visible"/>
                                      </p:to>
                                    </p:set>
                                    <p:anim calcmode="lin" valueType="num">
                                      <p:cBhvr additive="base">
                                        <p:cTn id="77" dur="500"/>
                                        <p:tgtEl>
                                          <p:spTgt spid="52"/>
                                        </p:tgtEl>
                                        <p:attrNameLst>
                                          <p:attrName>ppt_y</p:attrName>
                                        </p:attrNameLst>
                                      </p:cBhvr>
                                      <p:tavLst>
                                        <p:tav tm="0">
                                          <p:val>
                                            <p:strVal val="#ppt_y+#ppt_h*1.125000"/>
                                          </p:val>
                                        </p:tav>
                                        <p:tav tm="100000">
                                          <p:val>
                                            <p:strVal val="#ppt_y"/>
                                          </p:val>
                                        </p:tav>
                                      </p:tavLst>
                                    </p:anim>
                                    <p:animEffect transition="in" filter="wipe(up)">
                                      <p:cBhvr>
                                        <p:cTn id="78" dur="500"/>
                                        <p:tgtEl>
                                          <p:spTgt spid="5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down)">
                                      <p:cBhvr>
                                        <p:cTn id="83" dur="500"/>
                                        <p:tgtEl>
                                          <p:spTgt spid="21"/>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4" fill="hold" nodeType="clickEffect">
                                  <p:stCondLst>
                                    <p:cond delay="0"/>
                                  </p:stCondLst>
                                  <p:childTnLst>
                                    <p:set>
                                      <p:cBhvr>
                                        <p:cTn id="87" dur="1" fill="hold">
                                          <p:stCondLst>
                                            <p:cond delay="0"/>
                                          </p:stCondLst>
                                        </p:cTn>
                                        <p:tgtEl>
                                          <p:spTgt spid="69"/>
                                        </p:tgtEl>
                                        <p:attrNameLst>
                                          <p:attrName>style.visibility</p:attrName>
                                        </p:attrNameLst>
                                      </p:cBhvr>
                                      <p:to>
                                        <p:strVal val="visible"/>
                                      </p:to>
                                    </p:set>
                                    <p:anim calcmode="lin" valueType="num">
                                      <p:cBhvr additive="base">
                                        <p:cTn id="88" dur="500"/>
                                        <p:tgtEl>
                                          <p:spTgt spid="69"/>
                                        </p:tgtEl>
                                        <p:attrNameLst>
                                          <p:attrName>ppt_y</p:attrName>
                                        </p:attrNameLst>
                                      </p:cBhvr>
                                      <p:tavLst>
                                        <p:tav tm="0">
                                          <p:val>
                                            <p:strVal val="#ppt_y+#ppt_h*1.125000"/>
                                          </p:val>
                                        </p:tav>
                                        <p:tav tm="100000">
                                          <p:val>
                                            <p:strVal val="#ppt_y"/>
                                          </p:val>
                                        </p:tav>
                                      </p:tavLst>
                                    </p:anim>
                                    <p:animEffect transition="in" filter="wipe(up)">
                                      <p:cBhvr>
                                        <p:cTn id="8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9" grpId="0" bldLvl="0" animBg="1"/>
      <p:bldP spid="10" grpId="0" bldLvl="0" animBg="1"/>
      <p:bldP spid="11" grpId="0" bldLvl="0" animBg="1"/>
      <p:bldP spid="12" grpId="0" bldLvl="0" animBg="1"/>
      <p:bldP spid="13" grpId="0" bldLvl="0" animBg="1"/>
      <p:bldP spid="21" grpId="0" bldLvl="0" animBg="1"/>
      <p:bldP spid="3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079115" y="811530"/>
            <a:ext cx="5227320" cy="1177290"/>
            <a:chOff x="4829" y="1656"/>
            <a:chExt cx="8232" cy="1854"/>
          </a:xfrm>
        </p:grpSpPr>
        <p:pic>
          <p:nvPicPr>
            <p:cNvPr id="4" name="图片 3" descr="t01ee3703a08c94e376"/>
            <p:cNvPicPr>
              <a:picLocks noChangeAspect="1"/>
            </p:cNvPicPr>
            <p:nvPr/>
          </p:nvPicPr>
          <p:blipFill>
            <a:blip r:embed="rId2"/>
            <a:srcRect l="14750" t="33883" r="13417" b="35217"/>
            <a:stretch>
              <a:fillRect/>
            </a:stretch>
          </p:blipFill>
          <p:spPr>
            <a:xfrm>
              <a:off x="4829" y="1656"/>
              <a:ext cx="8232" cy="1854"/>
            </a:xfrm>
            <a:prstGeom prst="rect">
              <a:avLst/>
            </a:prstGeom>
          </p:spPr>
        </p:pic>
        <p:sp>
          <p:nvSpPr>
            <p:cNvPr id="5" name="文本框 4"/>
            <p:cNvSpPr txBox="1"/>
            <p:nvPr/>
          </p:nvSpPr>
          <p:spPr>
            <a:xfrm>
              <a:off x="5855" y="2220"/>
              <a:ext cx="5568" cy="725"/>
            </a:xfrm>
            <a:prstGeom prst="rect">
              <a:avLst/>
            </a:prstGeom>
            <a:noFill/>
          </p:spPr>
          <p:txBody>
            <a:bodyPr wrap="none" rtlCol="0">
              <a:spAutoFit/>
            </a:bodyPr>
            <a:p>
              <a:r>
                <a:rPr lang="zh-CN" altLang="en-US" sz="2400"/>
                <a:t>用简便算法计算下面各题</a:t>
              </a:r>
              <a:endParaRPr lang="zh-CN" altLang="en-US" sz="2400"/>
            </a:p>
          </p:txBody>
        </p:sp>
      </p:grpSp>
      <p:grpSp>
        <p:nvGrpSpPr>
          <p:cNvPr id="20" name="组合 19"/>
          <p:cNvGrpSpPr/>
          <p:nvPr/>
        </p:nvGrpSpPr>
        <p:grpSpPr>
          <a:xfrm>
            <a:off x="1268730" y="2331085"/>
            <a:ext cx="2429510" cy="727710"/>
            <a:chOff x="2518" y="3671"/>
            <a:chExt cx="3826" cy="1146"/>
          </a:xfrm>
        </p:grpSpPr>
        <p:grpSp>
          <p:nvGrpSpPr>
            <p:cNvPr id="19" name="组合 18"/>
            <p:cNvGrpSpPr/>
            <p:nvPr/>
          </p:nvGrpSpPr>
          <p:grpSpPr>
            <a:xfrm>
              <a:off x="2518" y="3671"/>
              <a:ext cx="3827" cy="1146"/>
              <a:chOff x="2518" y="3671"/>
              <a:chExt cx="3827" cy="1146"/>
            </a:xfrm>
          </p:grpSpPr>
          <p:grpSp>
            <p:nvGrpSpPr>
              <p:cNvPr id="71" name="组合 70"/>
              <p:cNvGrpSpPr/>
              <p:nvPr/>
            </p:nvGrpSpPr>
            <p:grpSpPr>
              <a:xfrm rot="0">
                <a:off x="2518" y="3671"/>
                <a:ext cx="3341" cy="1146"/>
                <a:chOff x="5506" y="6473"/>
                <a:chExt cx="3340" cy="1146"/>
              </a:xfrm>
            </p:grpSpPr>
            <p:grpSp>
              <p:nvGrpSpPr>
                <p:cNvPr id="72" name="组合 71"/>
                <p:cNvGrpSpPr/>
                <p:nvPr/>
              </p:nvGrpSpPr>
              <p:grpSpPr>
                <a:xfrm>
                  <a:off x="5506" y="6489"/>
                  <a:ext cx="3340" cy="1130"/>
                  <a:chOff x="10274" y="3922"/>
                  <a:chExt cx="3340" cy="1130"/>
                </a:xfrm>
              </p:grpSpPr>
              <p:sp>
                <p:nvSpPr>
                  <p:cNvPr id="73" name="文本框 72"/>
                  <p:cNvSpPr txBox="1"/>
                  <p:nvPr/>
                </p:nvSpPr>
                <p:spPr>
                  <a:xfrm>
                    <a:off x="10274" y="4045"/>
                    <a:ext cx="3340"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a:t>
                    </a:r>
                    <a:r>
                      <a:rPr lang="zh-CN" altLang="en-US" sz="2400" b="1">
                        <a:latin typeface="宋体" panose="02010600030101010101" pitchFamily="2" charset="-122"/>
                        <a:ea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74" name="Group 6"/>
                  <p:cNvGrpSpPr/>
                  <p:nvPr/>
                </p:nvGrpSpPr>
                <p:grpSpPr>
                  <a:xfrm>
                    <a:off x="10536" y="3922"/>
                    <a:ext cx="928" cy="1130"/>
                    <a:chOff x="4868" y="2856"/>
                    <a:chExt cx="371" cy="452"/>
                  </a:xfrm>
                </p:grpSpPr>
                <p:sp>
                  <p:nvSpPr>
                    <p:cNvPr id="75" name="Text Box 7"/>
                    <p:cNvSpPr txBox="1"/>
                    <p:nvPr/>
                  </p:nvSpPr>
                  <p:spPr>
                    <a:xfrm>
                      <a:off x="4876" y="2856"/>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76"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77" name="Group 6"/>
                <p:cNvGrpSpPr/>
                <p:nvPr/>
              </p:nvGrpSpPr>
              <p:grpSpPr>
                <a:xfrm rot="0">
                  <a:off x="7066" y="6473"/>
                  <a:ext cx="948" cy="1130"/>
                  <a:chOff x="4860" y="2824"/>
                  <a:chExt cx="379" cy="452"/>
                </a:xfrm>
              </p:grpSpPr>
              <p:sp>
                <p:nvSpPr>
                  <p:cNvPr id="78"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79"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8" name="Text Box 7"/>
              <p:cNvSpPr txBox="1"/>
              <p:nvPr/>
            </p:nvSpPr>
            <p:spPr>
              <a:xfrm>
                <a:off x="5437" y="3687"/>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grpSp>
        <p:sp>
          <p:nvSpPr>
            <p:cNvPr id="9" name="Line 8"/>
            <p:cNvSpPr/>
            <p:nvPr/>
          </p:nvSpPr>
          <p:spPr>
            <a:xfrm>
              <a:off x="5417" y="4162"/>
              <a:ext cx="681" cy="0"/>
            </a:xfrm>
            <a:prstGeom prst="line">
              <a:avLst/>
            </a:prstGeom>
            <a:ln w="22225" cap="flat" cmpd="sng">
              <a:solidFill>
                <a:schemeClr val="tx1"/>
              </a:solidFill>
              <a:prstDash val="solid"/>
              <a:headEnd type="none" w="med" len="med"/>
              <a:tailEnd type="none" w="med" len="med"/>
            </a:ln>
          </p:spPr>
        </p:sp>
      </p:grpSp>
      <p:grpSp>
        <p:nvGrpSpPr>
          <p:cNvPr id="10" name="组合 9"/>
          <p:cNvGrpSpPr/>
          <p:nvPr/>
        </p:nvGrpSpPr>
        <p:grpSpPr>
          <a:xfrm rot="0">
            <a:off x="4657090" y="2279650"/>
            <a:ext cx="2953385" cy="729615"/>
            <a:chOff x="5223" y="6449"/>
            <a:chExt cx="4651" cy="1149"/>
          </a:xfrm>
        </p:grpSpPr>
        <p:grpSp>
          <p:nvGrpSpPr>
            <p:cNvPr id="11" name="组合 10"/>
            <p:cNvGrpSpPr/>
            <p:nvPr/>
          </p:nvGrpSpPr>
          <p:grpSpPr>
            <a:xfrm>
              <a:off x="5223" y="6449"/>
              <a:ext cx="4651" cy="1130"/>
              <a:chOff x="9991" y="3882"/>
              <a:chExt cx="4651" cy="1130"/>
            </a:xfrm>
          </p:grpSpPr>
          <p:sp>
            <p:nvSpPr>
              <p:cNvPr id="12" name="文本框 11"/>
              <p:cNvSpPr txBox="1"/>
              <p:nvPr/>
            </p:nvSpPr>
            <p:spPr>
              <a:xfrm>
                <a:off x="9991" y="4006"/>
                <a:ext cx="4651"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4</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13" name="Group 6"/>
              <p:cNvGrpSpPr/>
              <p:nvPr/>
            </p:nvGrpSpPr>
            <p:grpSpPr>
              <a:xfrm>
                <a:off x="10421" y="3882"/>
                <a:ext cx="948" cy="1130"/>
                <a:chOff x="4822" y="2840"/>
                <a:chExt cx="379" cy="452"/>
              </a:xfrm>
            </p:grpSpPr>
            <p:sp>
              <p:nvSpPr>
                <p:cNvPr id="14"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5" name="Line 8"/>
                <p:cNvSpPr/>
                <p:nvPr/>
              </p:nvSpPr>
              <p:spPr>
                <a:xfrm>
                  <a:off x="4822" y="3046"/>
                  <a:ext cx="272" cy="0"/>
                </a:xfrm>
                <a:prstGeom prst="line">
                  <a:avLst/>
                </a:prstGeom>
                <a:ln w="22225" cap="flat" cmpd="sng">
                  <a:solidFill>
                    <a:schemeClr val="tx1"/>
                  </a:solidFill>
                  <a:prstDash val="solid"/>
                  <a:headEnd type="none" w="med" len="med"/>
                  <a:tailEnd type="none" w="med" len="med"/>
                </a:ln>
              </p:spPr>
            </p:sp>
          </p:grpSp>
        </p:grpSp>
        <p:grpSp>
          <p:nvGrpSpPr>
            <p:cNvPr id="16" name="Group 6"/>
            <p:cNvGrpSpPr/>
            <p:nvPr/>
          </p:nvGrpSpPr>
          <p:grpSpPr>
            <a:xfrm rot="0">
              <a:off x="7529" y="6468"/>
              <a:ext cx="973" cy="1130"/>
              <a:chOff x="5045" y="2822"/>
              <a:chExt cx="389" cy="452"/>
            </a:xfrm>
          </p:grpSpPr>
          <p:sp>
            <p:nvSpPr>
              <p:cNvPr id="17" name="Text Box 7"/>
              <p:cNvSpPr txBox="1"/>
              <p:nvPr/>
            </p:nvSpPr>
            <p:spPr>
              <a:xfrm>
                <a:off x="5071" y="282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8" name="Line 8"/>
              <p:cNvSpPr/>
              <p:nvPr/>
            </p:nvSpPr>
            <p:spPr>
              <a:xfrm>
                <a:off x="5045" y="3012"/>
                <a:ext cx="272" cy="0"/>
              </a:xfrm>
              <a:prstGeom prst="line">
                <a:avLst/>
              </a:prstGeom>
              <a:ln w="22225" cap="flat" cmpd="sng">
                <a:solidFill>
                  <a:schemeClr val="tx1"/>
                </a:solidFill>
                <a:prstDash val="solid"/>
                <a:headEnd type="none" w="med" len="med"/>
                <a:tailEnd type="none" w="med" len="med"/>
              </a:ln>
            </p:spPr>
          </p:sp>
        </p:grpSp>
      </p:grpSp>
      <p:grpSp>
        <p:nvGrpSpPr>
          <p:cNvPr id="23" name="组合 22"/>
          <p:cNvGrpSpPr/>
          <p:nvPr/>
        </p:nvGrpSpPr>
        <p:grpSpPr>
          <a:xfrm>
            <a:off x="8035925" y="2278380"/>
            <a:ext cx="3311525" cy="742950"/>
            <a:chOff x="2696" y="6844"/>
            <a:chExt cx="5215" cy="1170"/>
          </a:xfrm>
        </p:grpSpPr>
        <p:sp>
          <p:nvSpPr>
            <p:cNvPr id="86" name="文本框 85"/>
            <p:cNvSpPr txBox="1"/>
            <p:nvPr/>
          </p:nvSpPr>
          <p:spPr>
            <a:xfrm>
              <a:off x="2696" y="6984"/>
              <a:ext cx="298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 </a:t>
              </a:r>
              <a:endParaRPr lang="en-US" altLang="zh-CN" sz="2400">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934" y="6844"/>
              <a:ext cx="4977" cy="1170"/>
              <a:chOff x="2934" y="6844"/>
              <a:chExt cx="4977" cy="1170"/>
            </a:xfrm>
          </p:grpSpPr>
          <p:grpSp>
            <p:nvGrpSpPr>
              <p:cNvPr id="21" name="组合 20"/>
              <p:cNvGrpSpPr/>
              <p:nvPr/>
            </p:nvGrpSpPr>
            <p:grpSpPr>
              <a:xfrm>
                <a:off x="4122" y="6844"/>
                <a:ext cx="908" cy="1131"/>
                <a:chOff x="4122" y="6844"/>
                <a:chExt cx="908" cy="1131"/>
              </a:xfrm>
            </p:grpSpPr>
            <p:sp>
              <p:nvSpPr>
                <p:cNvPr id="24" name="Text Box 7"/>
                <p:cNvSpPr txBox="1"/>
                <p:nvPr/>
              </p:nvSpPr>
              <p:spPr>
                <a:xfrm>
                  <a:off x="4122" y="6844"/>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25" name="Line 8"/>
                <p:cNvSpPr/>
                <p:nvPr/>
              </p:nvSpPr>
              <p:spPr>
                <a:xfrm>
                  <a:off x="4202" y="7359"/>
                  <a:ext cx="680" cy="0"/>
                </a:xfrm>
                <a:prstGeom prst="line">
                  <a:avLst/>
                </a:prstGeom>
                <a:ln w="22225" cap="flat" cmpd="sng">
                  <a:solidFill>
                    <a:schemeClr val="tx1"/>
                  </a:solidFill>
                  <a:prstDash val="solid"/>
                  <a:headEnd type="none" w="med" len="med"/>
                  <a:tailEnd type="none" w="med" len="med"/>
                </a:ln>
              </p:spPr>
            </p:sp>
          </p:grpSp>
          <p:grpSp>
            <p:nvGrpSpPr>
              <p:cNvPr id="89" name="Group 6"/>
              <p:cNvGrpSpPr/>
              <p:nvPr/>
            </p:nvGrpSpPr>
            <p:grpSpPr>
              <a:xfrm rot="0">
                <a:off x="2934" y="6860"/>
                <a:ext cx="908" cy="1130"/>
                <a:chOff x="4804" y="2840"/>
                <a:chExt cx="363" cy="452"/>
              </a:xfrm>
            </p:grpSpPr>
            <p:sp>
              <p:nvSpPr>
                <p:cNvPr id="90" name="Text Box 7"/>
                <p:cNvSpPr txBox="1"/>
                <p:nvPr/>
              </p:nvSpPr>
              <p:spPr>
                <a:xfrm>
                  <a:off x="4804"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91" name="Line 8"/>
                <p:cNvSpPr/>
                <p:nvPr/>
              </p:nvSpPr>
              <p:spPr>
                <a:xfrm>
                  <a:off x="4836" y="3046"/>
                  <a:ext cx="272" cy="0"/>
                </a:xfrm>
                <a:prstGeom prst="line">
                  <a:avLst/>
                </a:prstGeom>
                <a:ln w="22225" cap="flat" cmpd="sng">
                  <a:solidFill>
                    <a:schemeClr val="tx1"/>
                  </a:solidFill>
                  <a:prstDash val="solid"/>
                  <a:headEnd type="none" w="med" len="med"/>
                  <a:tailEnd type="none" w="med" len="med"/>
                </a:ln>
              </p:spPr>
            </p:sp>
          </p:grpSp>
          <p:grpSp>
            <p:nvGrpSpPr>
              <p:cNvPr id="96" name="组合 95"/>
              <p:cNvGrpSpPr/>
              <p:nvPr/>
            </p:nvGrpSpPr>
            <p:grpSpPr>
              <a:xfrm rot="0">
                <a:off x="5484" y="6844"/>
                <a:ext cx="2427" cy="1130"/>
                <a:chOff x="10338" y="3882"/>
                <a:chExt cx="2427" cy="1130"/>
              </a:xfrm>
            </p:grpSpPr>
            <p:sp>
              <p:nvSpPr>
                <p:cNvPr id="97" name="文本框 96"/>
                <p:cNvSpPr txBox="1"/>
                <p:nvPr/>
              </p:nvSpPr>
              <p:spPr>
                <a:xfrm>
                  <a:off x="10338" y="4006"/>
                  <a:ext cx="2427"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98" name="Group 6"/>
                <p:cNvGrpSpPr/>
                <p:nvPr/>
              </p:nvGrpSpPr>
              <p:grpSpPr>
                <a:xfrm>
                  <a:off x="10436" y="3882"/>
                  <a:ext cx="908" cy="1130"/>
                  <a:chOff x="4828" y="2840"/>
                  <a:chExt cx="363" cy="452"/>
                </a:xfrm>
              </p:grpSpPr>
              <p:sp>
                <p:nvSpPr>
                  <p:cNvPr id="99"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100"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26" name="组合 25"/>
              <p:cNvGrpSpPr/>
              <p:nvPr/>
            </p:nvGrpSpPr>
            <p:grpSpPr>
              <a:xfrm>
                <a:off x="6872" y="6883"/>
                <a:ext cx="908" cy="1131"/>
                <a:chOff x="6872" y="6883"/>
                <a:chExt cx="908" cy="1131"/>
              </a:xfrm>
            </p:grpSpPr>
            <p:sp>
              <p:nvSpPr>
                <p:cNvPr id="27" name="Text Box 7"/>
                <p:cNvSpPr txBox="1"/>
                <p:nvPr/>
              </p:nvSpPr>
              <p:spPr>
                <a:xfrm>
                  <a:off x="6872" y="688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28" name="Line 8"/>
                <p:cNvSpPr/>
                <p:nvPr/>
              </p:nvSpPr>
              <p:spPr>
                <a:xfrm>
                  <a:off x="6952" y="7398"/>
                  <a:ext cx="680" cy="0"/>
                </a:xfrm>
                <a:prstGeom prst="line">
                  <a:avLst/>
                </a:prstGeom>
                <a:ln w="22225" cap="flat" cmpd="sng">
                  <a:solidFill>
                    <a:schemeClr val="tx1"/>
                  </a:solidFill>
                  <a:prstDash val="solid"/>
                  <a:headEnd type="none" w="med" len="med"/>
                  <a:tailEnd type="none" w="med" len="med"/>
                </a:ln>
              </p:spPr>
            </p:sp>
          </p:grpSp>
        </p:grpSp>
      </p:grpSp>
      <p:grpSp>
        <p:nvGrpSpPr>
          <p:cNvPr id="29" name="组合 28"/>
          <p:cNvGrpSpPr/>
          <p:nvPr/>
        </p:nvGrpSpPr>
        <p:grpSpPr>
          <a:xfrm>
            <a:off x="1012772" y="3263265"/>
            <a:ext cx="2849463" cy="727710"/>
            <a:chOff x="2238" y="3671"/>
            <a:chExt cx="4487" cy="1146"/>
          </a:xfrm>
        </p:grpSpPr>
        <p:grpSp>
          <p:nvGrpSpPr>
            <p:cNvPr id="30" name="组合 29"/>
            <p:cNvGrpSpPr/>
            <p:nvPr/>
          </p:nvGrpSpPr>
          <p:grpSpPr>
            <a:xfrm>
              <a:off x="2238" y="3671"/>
              <a:ext cx="4487" cy="1146"/>
              <a:chOff x="2238" y="3671"/>
              <a:chExt cx="4487" cy="1146"/>
            </a:xfrm>
          </p:grpSpPr>
          <p:grpSp>
            <p:nvGrpSpPr>
              <p:cNvPr id="31" name="组合 30"/>
              <p:cNvGrpSpPr/>
              <p:nvPr/>
            </p:nvGrpSpPr>
            <p:grpSpPr>
              <a:xfrm rot="0">
                <a:off x="2238" y="3671"/>
                <a:ext cx="4487" cy="1130"/>
                <a:chOff x="5226" y="6473"/>
                <a:chExt cx="4486" cy="1130"/>
              </a:xfrm>
            </p:grpSpPr>
            <p:sp>
              <p:nvSpPr>
                <p:cNvPr id="33" name="文本框 32"/>
                <p:cNvSpPr txBox="1"/>
                <p:nvPr/>
              </p:nvSpPr>
              <p:spPr>
                <a:xfrm>
                  <a:off x="5226" y="6612"/>
                  <a:ext cx="4486" cy="725"/>
                </a:xfrm>
                <a:prstGeom prst="rect">
                  <a:avLst/>
                </a:prstGeom>
                <a:noFill/>
              </p:spPr>
              <p:txBody>
                <a:bodyPr wrap="square" rtlCol="0">
                  <a:spAutoFit/>
                </a:bodyPr>
                <a:p>
                  <a:pPr algn="l"/>
                  <a:r>
                    <a:rPr lang="en-US" altLang="zh-CN" sz="2400">
                      <a:latin typeface="Arial" panose="020B0604020202020204" pitchFamily="34" charset="0"/>
                      <a:sym typeface="+mn-ea"/>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1</a:t>
                  </a:r>
                  <a:r>
                    <a:rPr lang="zh-CN" altLang="en-US" sz="2400" b="1">
                      <a:latin typeface="宋体" panose="02010600030101010101" pitchFamily="2" charset="-122"/>
                      <a:ea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sym typeface="+mn-ea"/>
                    </a:rPr>
                    <a:t>    </a:t>
                  </a:r>
                  <a:r>
                    <a:rPr lang="zh-CN" altLang="en-US" sz="2400">
                      <a:latin typeface="Arial" panose="020B0604020202020204" pitchFamily="34" charset="0"/>
                      <a:sym typeface="+mn-ea"/>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37" name="Group 6"/>
                <p:cNvGrpSpPr/>
                <p:nvPr/>
              </p:nvGrpSpPr>
              <p:grpSpPr>
                <a:xfrm rot="0">
                  <a:off x="7066" y="6473"/>
                  <a:ext cx="948" cy="1130"/>
                  <a:chOff x="4860" y="2824"/>
                  <a:chExt cx="379" cy="452"/>
                </a:xfrm>
              </p:grpSpPr>
              <p:sp>
                <p:nvSpPr>
                  <p:cNvPr id="38"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39"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40" name="Text Box 7"/>
              <p:cNvSpPr txBox="1"/>
              <p:nvPr/>
            </p:nvSpPr>
            <p:spPr>
              <a:xfrm>
                <a:off x="5817" y="3687"/>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grpSp>
        <p:sp>
          <p:nvSpPr>
            <p:cNvPr id="41" name="Line 8"/>
            <p:cNvSpPr/>
            <p:nvPr/>
          </p:nvSpPr>
          <p:spPr>
            <a:xfrm>
              <a:off x="5797" y="4162"/>
              <a:ext cx="681" cy="0"/>
            </a:xfrm>
            <a:prstGeom prst="line">
              <a:avLst/>
            </a:prstGeom>
            <a:ln w="22225" cap="flat" cmpd="sng">
              <a:solidFill>
                <a:schemeClr val="tx1"/>
              </a:solidFill>
              <a:prstDash val="solid"/>
              <a:headEnd type="none" w="med" len="med"/>
              <a:tailEnd type="none" w="med" len="med"/>
            </a:ln>
          </p:spPr>
        </p:sp>
      </p:grpSp>
      <p:grpSp>
        <p:nvGrpSpPr>
          <p:cNvPr id="51" name="组合 50"/>
          <p:cNvGrpSpPr/>
          <p:nvPr/>
        </p:nvGrpSpPr>
        <p:grpSpPr>
          <a:xfrm>
            <a:off x="1012772" y="4258945"/>
            <a:ext cx="2849463" cy="730250"/>
            <a:chOff x="2238" y="3671"/>
            <a:chExt cx="4487" cy="1150"/>
          </a:xfrm>
        </p:grpSpPr>
        <p:grpSp>
          <p:nvGrpSpPr>
            <p:cNvPr id="52" name="组合 51"/>
            <p:cNvGrpSpPr/>
            <p:nvPr/>
          </p:nvGrpSpPr>
          <p:grpSpPr>
            <a:xfrm>
              <a:off x="2238" y="3671"/>
              <a:ext cx="4487" cy="1150"/>
              <a:chOff x="2238" y="3671"/>
              <a:chExt cx="4487" cy="1150"/>
            </a:xfrm>
          </p:grpSpPr>
          <p:grpSp>
            <p:nvGrpSpPr>
              <p:cNvPr id="53" name="组合 52"/>
              <p:cNvGrpSpPr/>
              <p:nvPr/>
            </p:nvGrpSpPr>
            <p:grpSpPr>
              <a:xfrm rot="0">
                <a:off x="2238" y="3691"/>
                <a:ext cx="4487" cy="1130"/>
                <a:chOff x="5226" y="6493"/>
                <a:chExt cx="4486" cy="1130"/>
              </a:xfrm>
            </p:grpSpPr>
            <p:sp>
              <p:nvSpPr>
                <p:cNvPr id="54" name="文本框 53"/>
                <p:cNvSpPr txBox="1"/>
                <p:nvPr/>
              </p:nvSpPr>
              <p:spPr>
                <a:xfrm>
                  <a:off x="5226" y="6612"/>
                  <a:ext cx="4486" cy="725"/>
                </a:xfrm>
                <a:prstGeom prst="rect">
                  <a:avLst/>
                </a:prstGeom>
                <a:noFill/>
              </p:spPr>
              <p:txBody>
                <a:bodyPr wrap="square" rtlCol="0">
                  <a:spAutoFit/>
                </a:bodyPr>
                <a:p>
                  <a:pPr algn="l"/>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55" name="Group 6"/>
                <p:cNvGrpSpPr/>
                <p:nvPr/>
              </p:nvGrpSpPr>
              <p:grpSpPr>
                <a:xfrm rot="0">
                  <a:off x="6110" y="6493"/>
                  <a:ext cx="956" cy="1130"/>
                  <a:chOff x="4478" y="2832"/>
                  <a:chExt cx="382" cy="452"/>
                </a:xfrm>
              </p:grpSpPr>
              <p:sp>
                <p:nvSpPr>
                  <p:cNvPr id="56" name="Text Box 7"/>
                  <p:cNvSpPr txBox="1"/>
                  <p:nvPr/>
                </p:nvSpPr>
                <p:spPr>
                  <a:xfrm>
                    <a:off x="4497" y="283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57" name="Line 8"/>
                  <p:cNvSpPr/>
                  <p:nvPr/>
                </p:nvSpPr>
                <p:spPr>
                  <a:xfrm>
                    <a:off x="4478" y="3022"/>
                    <a:ext cx="272" cy="0"/>
                  </a:xfrm>
                  <a:prstGeom prst="line">
                    <a:avLst/>
                  </a:prstGeom>
                  <a:ln w="22225" cap="flat" cmpd="sng">
                    <a:solidFill>
                      <a:schemeClr val="tx1"/>
                    </a:solidFill>
                    <a:prstDash val="solid"/>
                    <a:headEnd type="none" w="med" len="med"/>
                    <a:tailEnd type="none" w="med" len="med"/>
                  </a:ln>
                </p:spPr>
              </p:sp>
            </p:grpSp>
          </p:grpSp>
          <p:sp>
            <p:nvSpPr>
              <p:cNvPr id="58" name="Text Box 7"/>
              <p:cNvSpPr txBox="1"/>
              <p:nvPr/>
            </p:nvSpPr>
            <p:spPr>
              <a:xfrm>
                <a:off x="4632" y="3671"/>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grpSp>
        <p:sp>
          <p:nvSpPr>
            <p:cNvPr id="59" name="Line 8"/>
            <p:cNvSpPr/>
            <p:nvPr/>
          </p:nvSpPr>
          <p:spPr>
            <a:xfrm>
              <a:off x="4612" y="4146"/>
              <a:ext cx="681" cy="0"/>
            </a:xfrm>
            <a:prstGeom prst="line">
              <a:avLst/>
            </a:prstGeom>
            <a:ln w="22225" cap="flat" cmpd="sng">
              <a:solidFill>
                <a:schemeClr val="tx1"/>
              </a:solidFill>
              <a:prstDash val="solid"/>
              <a:headEnd type="none" w="med" len="med"/>
              <a:tailEnd type="none" w="med" len="med"/>
            </a:ln>
          </p:spPr>
        </p:sp>
      </p:grpSp>
      <p:grpSp>
        <p:nvGrpSpPr>
          <p:cNvPr id="62" name="组合 61"/>
          <p:cNvGrpSpPr/>
          <p:nvPr/>
        </p:nvGrpSpPr>
        <p:grpSpPr>
          <a:xfrm rot="0">
            <a:off x="1045845" y="5236845"/>
            <a:ext cx="1214391" cy="717550"/>
            <a:chOff x="5226" y="6493"/>
            <a:chExt cx="1912" cy="1130"/>
          </a:xfrm>
        </p:grpSpPr>
        <p:sp>
          <p:nvSpPr>
            <p:cNvPr id="63" name="文本框 62"/>
            <p:cNvSpPr txBox="1"/>
            <p:nvPr/>
          </p:nvSpPr>
          <p:spPr>
            <a:xfrm>
              <a:off x="5226" y="6612"/>
              <a:ext cx="1912" cy="725"/>
            </a:xfrm>
            <a:prstGeom prst="rect">
              <a:avLst/>
            </a:prstGeom>
            <a:noFill/>
          </p:spPr>
          <p:txBody>
            <a:bodyPr wrap="square" rtlCol="0">
              <a:spAutoFit/>
            </a:bodyPr>
            <a:p>
              <a:pPr algn="l"/>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64" name="Group 6"/>
            <p:cNvGrpSpPr/>
            <p:nvPr/>
          </p:nvGrpSpPr>
          <p:grpSpPr>
            <a:xfrm rot="0">
              <a:off x="6110" y="6493"/>
              <a:ext cx="956" cy="1130"/>
              <a:chOff x="4478" y="2832"/>
              <a:chExt cx="382" cy="452"/>
            </a:xfrm>
          </p:grpSpPr>
          <p:sp>
            <p:nvSpPr>
              <p:cNvPr id="65" name="Text Box 7"/>
              <p:cNvSpPr txBox="1"/>
              <p:nvPr/>
            </p:nvSpPr>
            <p:spPr>
              <a:xfrm>
                <a:off x="4497" y="283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66" name="Line 8"/>
              <p:cNvSpPr/>
              <p:nvPr/>
            </p:nvSpPr>
            <p:spPr>
              <a:xfrm>
                <a:off x="4478" y="3022"/>
                <a:ext cx="272" cy="0"/>
              </a:xfrm>
              <a:prstGeom prst="line">
                <a:avLst/>
              </a:prstGeom>
              <a:ln w="22225" cap="flat" cmpd="sng">
                <a:solidFill>
                  <a:schemeClr val="tx1"/>
                </a:solidFill>
                <a:prstDash val="solid"/>
                <a:headEnd type="none" w="med" len="med"/>
                <a:tailEnd type="none" w="med" len="med"/>
              </a:ln>
            </p:spPr>
          </p:sp>
        </p:grpSp>
      </p:grpSp>
      <p:grpSp>
        <p:nvGrpSpPr>
          <p:cNvPr id="81" name="组合 80"/>
          <p:cNvGrpSpPr/>
          <p:nvPr/>
        </p:nvGrpSpPr>
        <p:grpSpPr>
          <a:xfrm>
            <a:off x="7684135" y="3260725"/>
            <a:ext cx="2901950" cy="732790"/>
            <a:chOff x="11381" y="5135"/>
            <a:chExt cx="4570" cy="1154"/>
          </a:xfrm>
        </p:grpSpPr>
        <p:grpSp>
          <p:nvGrpSpPr>
            <p:cNvPr id="42" name="组合 41"/>
            <p:cNvGrpSpPr/>
            <p:nvPr/>
          </p:nvGrpSpPr>
          <p:grpSpPr>
            <a:xfrm rot="0">
              <a:off x="11381" y="5135"/>
              <a:ext cx="4287" cy="1154"/>
              <a:chOff x="4726" y="6449"/>
              <a:chExt cx="4286" cy="1154"/>
            </a:xfrm>
          </p:grpSpPr>
          <p:grpSp>
            <p:nvGrpSpPr>
              <p:cNvPr id="43" name="组合 42"/>
              <p:cNvGrpSpPr/>
              <p:nvPr/>
            </p:nvGrpSpPr>
            <p:grpSpPr>
              <a:xfrm>
                <a:off x="4726" y="6449"/>
                <a:ext cx="4286" cy="1130"/>
                <a:chOff x="9494" y="3882"/>
                <a:chExt cx="4286" cy="1130"/>
              </a:xfrm>
            </p:grpSpPr>
            <p:sp>
              <p:nvSpPr>
                <p:cNvPr id="44" name="文本框 43"/>
                <p:cNvSpPr txBox="1"/>
                <p:nvPr/>
              </p:nvSpPr>
              <p:spPr>
                <a:xfrm>
                  <a:off x="9494" y="4006"/>
                  <a:ext cx="4286"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45" name="Group 6"/>
                <p:cNvGrpSpPr/>
                <p:nvPr/>
              </p:nvGrpSpPr>
              <p:grpSpPr>
                <a:xfrm>
                  <a:off x="10536" y="3882"/>
                  <a:ext cx="928" cy="1130"/>
                  <a:chOff x="4868" y="2840"/>
                  <a:chExt cx="371" cy="452"/>
                </a:xfrm>
              </p:grpSpPr>
              <p:sp>
                <p:nvSpPr>
                  <p:cNvPr id="4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47"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48" name="Group 6"/>
              <p:cNvGrpSpPr/>
              <p:nvPr/>
            </p:nvGrpSpPr>
            <p:grpSpPr>
              <a:xfrm rot="0">
                <a:off x="7066" y="6473"/>
                <a:ext cx="948" cy="1130"/>
                <a:chOff x="4860" y="2824"/>
                <a:chExt cx="379" cy="452"/>
              </a:xfrm>
            </p:grpSpPr>
            <p:sp>
              <p:nvSpPr>
                <p:cNvPr id="49"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50"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grpSp>
          <p:nvGrpSpPr>
            <p:cNvPr id="80" name="组合 79"/>
            <p:cNvGrpSpPr/>
            <p:nvPr/>
          </p:nvGrpSpPr>
          <p:grpSpPr>
            <a:xfrm>
              <a:off x="15043" y="5138"/>
              <a:ext cx="908" cy="1130"/>
              <a:chOff x="15341" y="3788"/>
              <a:chExt cx="908" cy="1130"/>
            </a:xfrm>
          </p:grpSpPr>
          <p:sp>
            <p:nvSpPr>
              <p:cNvPr id="69" name="Text Box 7"/>
              <p:cNvSpPr txBox="1"/>
              <p:nvPr/>
            </p:nvSpPr>
            <p:spPr>
              <a:xfrm>
                <a:off x="15341" y="378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70" name="Line 8"/>
              <p:cNvSpPr/>
              <p:nvPr/>
            </p:nvSpPr>
            <p:spPr>
              <a:xfrm>
                <a:off x="15441" y="4303"/>
                <a:ext cx="680" cy="0"/>
              </a:xfrm>
              <a:prstGeom prst="line">
                <a:avLst/>
              </a:prstGeom>
              <a:ln w="22225" cap="flat" cmpd="sng">
                <a:solidFill>
                  <a:schemeClr val="tx1"/>
                </a:solidFill>
                <a:prstDash val="solid"/>
                <a:headEnd type="none" w="med" len="med"/>
                <a:tailEnd type="none" w="med" len="med"/>
              </a:ln>
            </p:spPr>
          </p:sp>
        </p:grpSp>
      </p:grpSp>
      <p:grpSp>
        <p:nvGrpSpPr>
          <p:cNvPr id="82" name="组合 81"/>
          <p:cNvGrpSpPr/>
          <p:nvPr/>
        </p:nvGrpSpPr>
        <p:grpSpPr>
          <a:xfrm>
            <a:off x="7684135" y="4232910"/>
            <a:ext cx="1586865" cy="717550"/>
            <a:chOff x="11381" y="5135"/>
            <a:chExt cx="2499" cy="1130"/>
          </a:xfrm>
        </p:grpSpPr>
        <p:sp>
          <p:nvSpPr>
            <p:cNvPr id="85" name="文本框 84"/>
            <p:cNvSpPr txBox="1"/>
            <p:nvPr/>
          </p:nvSpPr>
          <p:spPr>
            <a:xfrm>
              <a:off x="11381" y="5259"/>
              <a:ext cx="1723"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1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12972" y="5135"/>
              <a:ext cx="908" cy="1130"/>
              <a:chOff x="13270" y="3785"/>
              <a:chExt cx="908" cy="1130"/>
            </a:xfrm>
          </p:grpSpPr>
          <p:sp>
            <p:nvSpPr>
              <p:cNvPr id="102" name="Text Box 7"/>
              <p:cNvSpPr txBox="1"/>
              <p:nvPr/>
            </p:nvSpPr>
            <p:spPr>
              <a:xfrm>
                <a:off x="13270" y="3785"/>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103" name="Line 8"/>
              <p:cNvSpPr/>
              <p:nvPr/>
            </p:nvSpPr>
            <p:spPr>
              <a:xfrm>
                <a:off x="13370" y="4300"/>
                <a:ext cx="680" cy="0"/>
              </a:xfrm>
              <a:prstGeom prst="line">
                <a:avLst/>
              </a:prstGeom>
              <a:ln w="22225" cap="flat" cmpd="sng">
                <a:solidFill>
                  <a:schemeClr val="tx1"/>
                </a:solidFill>
                <a:prstDash val="solid"/>
                <a:headEnd type="none" w="med" len="med"/>
                <a:tailEnd type="none" w="med" len="med"/>
              </a:ln>
            </p:spPr>
          </p:sp>
        </p:grpSp>
      </p:grpSp>
      <p:grpSp>
        <p:nvGrpSpPr>
          <p:cNvPr id="104" name="组合 103"/>
          <p:cNvGrpSpPr/>
          <p:nvPr/>
        </p:nvGrpSpPr>
        <p:grpSpPr>
          <a:xfrm rot="0">
            <a:off x="7740015" y="5156835"/>
            <a:ext cx="1214391" cy="717550"/>
            <a:chOff x="5226" y="6493"/>
            <a:chExt cx="1912" cy="1130"/>
          </a:xfrm>
        </p:grpSpPr>
        <p:sp>
          <p:nvSpPr>
            <p:cNvPr id="105" name="文本框 104"/>
            <p:cNvSpPr txBox="1"/>
            <p:nvPr/>
          </p:nvSpPr>
          <p:spPr>
            <a:xfrm>
              <a:off x="5226" y="6612"/>
              <a:ext cx="1912" cy="725"/>
            </a:xfrm>
            <a:prstGeom prst="rect">
              <a:avLst/>
            </a:prstGeom>
            <a:noFill/>
          </p:spPr>
          <p:txBody>
            <a:bodyPr wrap="square" rtlCol="0">
              <a:spAutoFit/>
            </a:bodyPr>
            <a:p>
              <a:pPr algn="l"/>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106" name="Group 6"/>
            <p:cNvGrpSpPr/>
            <p:nvPr/>
          </p:nvGrpSpPr>
          <p:grpSpPr>
            <a:xfrm rot="0">
              <a:off x="6110" y="6493"/>
              <a:ext cx="956" cy="1130"/>
              <a:chOff x="4478" y="2832"/>
              <a:chExt cx="382" cy="452"/>
            </a:xfrm>
          </p:grpSpPr>
          <p:sp>
            <p:nvSpPr>
              <p:cNvPr id="107" name="Text Box 7"/>
              <p:cNvSpPr txBox="1"/>
              <p:nvPr/>
            </p:nvSpPr>
            <p:spPr>
              <a:xfrm>
                <a:off x="4497" y="283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108" name="Line 8"/>
              <p:cNvSpPr/>
              <p:nvPr/>
            </p:nvSpPr>
            <p:spPr>
              <a:xfrm>
                <a:off x="4478" y="3022"/>
                <a:ext cx="272" cy="0"/>
              </a:xfrm>
              <a:prstGeom prst="line">
                <a:avLst/>
              </a:prstGeom>
              <a:ln w="22225" cap="flat" cmpd="sng">
                <a:solidFill>
                  <a:schemeClr val="tx1"/>
                </a:solidFill>
                <a:prstDash val="solid"/>
                <a:headEnd type="none" w="med" len="med"/>
                <a:tailEnd type="none" w="med" len="med"/>
              </a:ln>
            </p:spPr>
          </p:sp>
        </p:grpSp>
      </p:grpSp>
      <p:grpSp>
        <p:nvGrpSpPr>
          <p:cNvPr id="109" name="组合 108"/>
          <p:cNvGrpSpPr/>
          <p:nvPr/>
        </p:nvGrpSpPr>
        <p:grpSpPr>
          <a:xfrm rot="0">
            <a:off x="4502150" y="3270250"/>
            <a:ext cx="2953385" cy="742315"/>
            <a:chOff x="4963" y="6449"/>
            <a:chExt cx="4651" cy="1169"/>
          </a:xfrm>
        </p:grpSpPr>
        <p:grpSp>
          <p:nvGrpSpPr>
            <p:cNvPr id="110" name="组合 109"/>
            <p:cNvGrpSpPr/>
            <p:nvPr/>
          </p:nvGrpSpPr>
          <p:grpSpPr>
            <a:xfrm>
              <a:off x="4963" y="6449"/>
              <a:ext cx="4651" cy="1130"/>
              <a:chOff x="9731" y="3882"/>
              <a:chExt cx="4651" cy="1130"/>
            </a:xfrm>
          </p:grpSpPr>
          <p:sp>
            <p:nvSpPr>
              <p:cNvPr id="111" name="文本框 110"/>
              <p:cNvSpPr txBox="1"/>
              <p:nvPr/>
            </p:nvSpPr>
            <p:spPr>
              <a:xfrm>
                <a:off x="9731" y="4006"/>
                <a:ext cx="4651"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( 4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112" name="Group 6"/>
              <p:cNvGrpSpPr/>
              <p:nvPr/>
            </p:nvGrpSpPr>
            <p:grpSpPr>
              <a:xfrm>
                <a:off x="10421" y="3882"/>
                <a:ext cx="948" cy="1130"/>
                <a:chOff x="4822" y="2840"/>
                <a:chExt cx="379" cy="452"/>
              </a:xfrm>
            </p:grpSpPr>
            <p:sp>
              <p:nvSpPr>
                <p:cNvPr id="113"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14" name="Line 8"/>
                <p:cNvSpPr/>
                <p:nvPr/>
              </p:nvSpPr>
              <p:spPr>
                <a:xfrm>
                  <a:off x="4822" y="3046"/>
                  <a:ext cx="272" cy="0"/>
                </a:xfrm>
                <a:prstGeom prst="line">
                  <a:avLst/>
                </a:prstGeom>
                <a:ln w="22225" cap="flat" cmpd="sng">
                  <a:solidFill>
                    <a:schemeClr val="tx1"/>
                  </a:solidFill>
                  <a:prstDash val="solid"/>
                  <a:headEnd type="none" w="med" len="med"/>
                  <a:tailEnd type="none" w="med" len="med"/>
                </a:ln>
              </p:spPr>
            </p:sp>
          </p:grpSp>
        </p:grpSp>
        <p:grpSp>
          <p:nvGrpSpPr>
            <p:cNvPr id="115" name="Group 6"/>
            <p:cNvGrpSpPr/>
            <p:nvPr/>
          </p:nvGrpSpPr>
          <p:grpSpPr>
            <a:xfrm rot="0">
              <a:off x="7939" y="6488"/>
              <a:ext cx="973" cy="1130"/>
              <a:chOff x="5209" y="2830"/>
              <a:chExt cx="389" cy="452"/>
            </a:xfrm>
          </p:grpSpPr>
          <p:sp>
            <p:nvSpPr>
              <p:cNvPr id="116" name="Text Box 7"/>
              <p:cNvSpPr txBox="1"/>
              <p:nvPr/>
            </p:nvSpPr>
            <p:spPr>
              <a:xfrm>
                <a:off x="5235" y="283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17" name="Line 8"/>
              <p:cNvSpPr/>
              <p:nvPr/>
            </p:nvSpPr>
            <p:spPr>
              <a:xfrm>
                <a:off x="5209" y="3020"/>
                <a:ext cx="272" cy="0"/>
              </a:xfrm>
              <a:prstGeom prst="line">
                <a:avLst/>
              </a:prstGeom>
              <a:ln w="22225" cap="flat" cmpd="sng">
                <a:solidFill>
                  <a:schemeClr val="tx1"/>
                </a:solidFill>
                <a:prstDash val="solid"/>
                <a:headEnd type="none" w="med" len="med"/>
                <a:tailEnd type="none" w="med" len="med"/>
              </a:ln>
            </p:spPr>
          </p:sp>
        </p:grpSp>
      </p:grpSp>
      <p:grpSp>
        <p:nvGrpSpPr>
          <p:cNvPr id="119" name="组合 118"/>
          <p:cNvGrpSpPr/>
          <p:nvPr/>
        </p:nvGrpSpPr>
        <p:grpSpPr>
          <a:xfrm rot="0">
            <a:off x="4528820" y="4261485"/>
            <a:ext cx="1658620" cy="717550"/>
            <a:chOff x="9731" y="3882"/>
            <a:chExt cx="2612" cy="1130"/>
          </a:xfrm>
        </p:grpSpPr>
        <p:sp>
          <p:nvSpPr>
            <p:cNvPr id="120" name="文本框 119"/>
            <p:cNvSpPr txBox="1"/>
            <p:nvPr/>
          </p:nvSpPr>
          <p:spPr>
            <a:xfrm>
              <a:off x="9731" y="4006"/>
              <a:ext cx="2612"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3</a:t>
              </a:r>
              <a:endParaRPr lang="en-US" altLang="zh-CN" sz="2400">
                <a:latin typeface="微软雅黑" panose="020B0503020204020204" pitchFamily="34" charset="-122"/>
                <a:ea typeface="微软雅黑" panose="020B0503020204020204" pitchFamily="34" charset="-122"/>
              </a:endParaRPr>
            </a:p>
          </p:txBody>
        </p:sp>
        <p:grpSp>
          <p:nvGrpSpPr>
            <p:cNvPr id="121" name="Group 6"/>
            <p:cNvGrpSpPr/>
            <p:nvPr/>
          </p:nvGrpSpPr>
          <p:grpSpPr>
            <a:xfrm>
              <a:off x="10421" y="3882"/>
              <a:ext cx="948" cy="1130"/>
              <a:chOff x="4822" y="2840"/>
              <a:chExt cx="379" cy="452"/>
            </a:xfrm>
          </p:grpSpPr>
          <p:sp>
            <p:nvSpPr>
              <p:cNvPr id="122"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23" name="Line 8"/>
              <p:cNvSpPr/>
              <p:nvPr/>
            </p:nvSpPr>
            <p:spPr>
              <a:xfrm>
                <a:off x="4822" y="3046"/>
                <a:ext cx="272" cy="0"/>
              </a:xfrm>
              <a:prstGeom prst="line">
                <a:avLst/>
              </a:prstGeom>
              <a:ln w="22225" cap="flat" cmpd="sng">
                <a:solidFill>
                  <a:schemeClr val="tx1"/>
                </a:solidFill>
                <a:prstDash val="solid"/>
                <a:headEnd type="none" w="med" len="med"/>
                <a:tailEnd type="none" w="med" len="med"/>
              </a:ln>
            </p:spPr>
          </p:sp>
        </p:grpSp>
      </p:grpSp>
      <p:grpSp>
        <p:nvGrpSpPr>
          <p:cNvPr id="132" name="组合 131"/>
          <p:cNvGrpSpPr/>
          <p:nvPr/>
        </p:nvGrpSpPr>
        <p:grpSpPr>
          <a:xfrm rot="0">
            <a:off x="4588510" y="5160645"/>
            <a:ext cx="1214391" cy="717550"/>
            <a:chOff x="5226" y="6493"/>
            <a:chExt cx="1912" cy="1130"/>
          </a:xfrm>
        </p:grpSpPr>
        <p:sp>
          <p:nvSpPr>
            <p:cNvPr id="133" name="文本框 132"/>
            <p:cNvSpPr txBox="1"/>
            <p:nvPr/>
          </p:nvSpPr>
          <p:spPr>
            <a:xfrm>
              <a:off x="5226" y="6612"/>
              <a:ext cx="1912" cy="725"/>
            </a:xfrm>
            <a:prstGeom prst="rect">
              <a:avLst/>
            </a:prstGeom>
            <a:noFill/>
          </p:spPr>
          <p:txBody>
            <a:bodyPr wrap="square" rtlCol="0">
              <a:spAutoFit/>
            </a:bodyPr>
            <a:p>
              <a:pPr algn="l"/>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134" name="Group 6"/>
            <p:cNvGrpSpPr/>
            <p:nvPr/>
          </p:nvGrpSpPr>
          <p:grpSpPr>
            <a:xfrm rot="0">
              <a:off x="6110" y="6493"/>
              <a:ext cx="956" cy="1130"/>
              <a:chOff x="4478" y="2832"/>
              <a:chExt cx="382" cy="452"/>
            </a:xfrm>
          </p:grpSpPr>
          <p:sp>
            <p:nvSpPr>
              <p:cNvPr id="135" name="Text Box 7"/>
              <p:cNvSpPr txBox="1"/>
              <p:nvPr/>
            </p:nvSpPr>
            <p:spPr>
              <a:xfrm>
                <a:off x="4497" y="283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36" name="Line 8"/>
              <p:cNvSpPr/>
              <p:nvPr/>
            </p:nvSpPr>
            <p:spPr>
              <a:xfrm>
                <a:off x="4478" y="3022"/>
                <a:ext cx="272" cy="0"/>
              </a:xfrm>
              <a:prstGeom prst="line">
                <a:avLst/>
              </a:prstGeom>
              <a:ln w="22225" cap="flat" cmpd="sng">
                <a:solidFill>
                  <a:schemeClr val="tx1"/>
                </a:solidFill>
                <a:prstDash val="solid"/>
                <a:headEnd type="none" w="med" len="med"/>
                <a:tailEnd type="none" w="med" len="med"/>
              </a:ln>
            </p:spPr>
          </p:sp>
        </p:grpSp>
      </p:grpSp>
      <p:grpSp>
        <p:nvGrpSpPr>
          <p:cNvPr id="137" name="组合 136"/>
          <p:cNvGrpSpPr/>
          <p:nvPr/>
        </p:nvGrpSpPr>
        <p:grpSpPr>
          <a:xfrm rot="0">
            <a:off x="728980" y="1988185"/>
            <a:ext cx="3284855" cy="4165600"/>
            <a:chOff x="1895" y="4083"/>
            <a:chExt cx="7143" cy="2324"/>
          </a:xfrm>
        </p:grpSpPr>
        <p:sp>
          <p:nvSpPr>
            <p:cNvPr id="138" name="圆角矩形 137"/>
            <p:cNvSpPr/>
            <p:nvPr/>
          </p:nvSpPr>
          <p:spPr>
            <a:xfrm>
              <a:off x="2059" y="4132"/>
              <a:ext cx="6787" cy="2216"/>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9" name="圆角矩形 138"/>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40" name="组合 139"/>
          <p:cNvGrpSpPr/>
          <p:nvPr/>
        </p:nvGrpSpPr>
        <p:grpSpPr>
          <a:xfrm rot="0">
            <a:off x="4253865" y="1978660"/>
            <a:ext cx="3012440" cy="4165600"/>
            <a:chOff x="1895" y="4083"/>
            <a:chExt cx="7143" cy="2324"/>
          </a:xfrm>
        </p:grpSpPr>
        <p:sp>
          <p:nvSpPr>
            <p:cNvPr id="141" name="圆角矩形 140"/>
            <p:cNvSpPr/>
            <p:nvPr/>
          </p:nvSpPr>
          <p:spPr>
            <a:xfrm>
              <a:off x="2059" y="4132"/>
              <a:ext cx="6787" cy="2216"/>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2" name="圆角矩形 141"/>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43" name="组合 142"/>
          <p:cNvGrpSpPr/>
          <p:nvPr/>
        </p:nvGrpSpPr>
        <p:grpSpPr>
          <a:xfrm rot="0">
            <a:off x="7544435" y="1969135"/>
            <a:ext cx="3905885" cy="4165600"/>
            <a:chOff x="1895" y="4083"/>
            <a:chExt cx="7143" cy="2324"/>
          </a:xfrm>
        </p:grpSpPr>
        <p:sp>
          <p:nvSpPr>
            <p:cNvPr id="144" name="圆角矩形 143"/>
            <p:cNvSpPr/>
            <p:nvPr/>
          </p:nvSpPr>
          <p:spPr>
            <a:xfrm>
              <a:off x="2059" y="4132"/>
              <a:ext cx="6787" cy="2216"/>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5" name="圆角矩形 144"/>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500"/>
                                        <p:tgtEl>
                                          <p:spTgt spid="51"/>
                                        </p:tgtEl>
                                        <p:attrNameLst>
                                          <p:attrName>ppt_y</p:attrName>
                                        </p:attrNameLst>
                                      </p:cBhvr>
                                      <p:tavLst>
                                        <p:tav tm="0">
                                          <p:val>
                                            <p:strVal val="#ppt_y+#ppt_h*1.125000"/>
                                          </p:val>
                                        </p:tav>
                                        <p:tav tm="100000">
                                          <p:val>
                                            <p:strVal val="#ppt_y"/>
                                          </p:val>
                                        </p:tav>
                                      </p:tavLst>
                                    </p:anim>
                                    <p:animEffect transition="in" filter="wipe(up)">
                                      <p:cBhvr>
                                        <p:cTn id="14" dur="500"/>
                                        <p:tgtEl>
                                          <p:spTgt spid="5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p:tgtEl>
                                          <p:spTgt spid="62"/>
                                        </p:tgtEl>
                                        <p:attrNameLst>
                                          <p:attrName>ppt_y</p:attrName>
                                        </p:attrNameLst>
                                      </p:cBhvr>
                                      <p:tavLst>
                                        <p:tav tm="0">
                                          <p:val>
                                            <p:strVal val="#ppt_y+#ppt_h*1.125000"/>
                                          </p:val>
                                        </p:tav>
                                        <p:tav tm="100000">
                                          <p:val>
                                            <p:strVal val="#ppt_y"/>
                                          </p:val>
                                        </p:tav>
                                      </p:tavLst>
                                    </p:anim>
                                    <p:animEffect transition="in" filter="wipe(up)">
                                      <p:cBhvr>
                                        <p:cTn id="20" dur="500"/>
                                        <p:tgtEl>
                                          <p:spTgt spid="6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09"/>
                                        </p:tgtEl>
                                        <p:attrNameLst>
                                          <p:attrName>style.visibility</p:attrName>
                                        </p:attrNameLst>
                                      </p:cBhvr>
                                      <p:to>
                                        <p:strVal val="visible"/>
                                      </p:to>
                                    </p:set>
                                    <p:anim calcmode="lin" valueType="num">
                                      <p:cBhvr additive="base">
                                        <p:cTn id="25" dur="500"/>
                                        <p:tgtEl>
                                          <p:spTgt spid="109"/>
                                        </p:tgtEl>
                                        <p:attrNameLst>
                                          <p:attrName>ppt_y</p:attrName>
                                        </p:attrNameLst>
                                      </p:cBhvr>
                                      <p:tavLst>
                                        <p:tav tm="0">
                                          <p:val>
                                            <p:strVal val="#ppt_y+#ppt_h*1.125000"/>
                                          </p:val>
                                        </p:tav>
                                        <p:tav tm="100000">
                                          <p:val>
                                            <p:strVal val="#ppt_y"/>
                                          </p:val>
                                        </p:tav>
                                      </p:tavLst>
                                    </p:anim>
                                    <p:animEffect transition="in" filter="wipe(up)">
                                      <p:cBhvr>
                                        <p:cTn id="26" dur="500"/>
                                        <p:tgtEl>
                                          <p:spTgt spid="10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19"/>
                                        </p:tgtEl>
                                        <p:attrNameLst>
                                          <p:attrName>style.visibility</p:attrName>
                                        </p:attrNameLst>
                                      </p:cBhvr>
                                      <p:to>
                                        <p:strVal val="visible"/>
                                      </p:to>
                                    </p:set>
                                    <p:anim calcmode="lin" valueType="num">
                                      <p:cBhvr additive="base">
                                        <p:cTn id="31" dur="500"/>
                                        <p:tgtEl>
                                          <p:spTgt spid="119"/>
                                        </p:tgtEl>
                                        <p:attrNameLst>
                                          <p:attrName>ppt_y</p:attrName>
                                        </p:attrNameLst>
                                      </p:cBhvr>
                                      <p:tavLst>
                                        <p:tav tm="0">
                                          <p:val>
                                            <p:strVal val="#ppt_y+#ppt_h*1.125000"/>
                                          </p:val>
                                        </p:tav>
                                        <p:tav tm="100000">
                                          <p:val>
                                            <p:strVal val="#ppt_y"/>
                                          </p:val>
                                        </p:tav>
                                      </p:tavLst>
                                    </p:anim>
                                    <p:animEffect transition="in" filter="wipe(up)">
                                      <p:cBhvr>
                                        <p:cTn id="32" dur="500"/>
                                        <p:tgtEl>
                                          <p:spTgt spid="11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32"/>
                                        </p:tgtEl>
                                        <p:attrNameLst>
                                          <p:attrName>style.visibility</p:attrName>
                                        </p:attrNameLst>
                                      </p:cBhvr>
                                      <p:to>
                                        <p:strVal val="visible"/>
                                      </p:to>
                                    </p:set>
                                    <p:anim calcmode="lin" valueType="num">
                                      <p:cBhvr additive="base">
                                        <p:cTn id="37" dur="500"/>
                                        <p:tgtEl>
                                          <p:spTgt spid="132"/>
                                        </p:tgtEl>
                                        <p:attrNameLst>
                                          <p:attrName>ppt_y</p:attrName>
                                        </p:attrNameLst>
                                      </p:cBhvr>
                                      <p:tavLst>
                                        <p:tav tm="0">
                                          <p:val>
                                            <p:strVal val="#ppt_y+#ppt_h*1.125000"/>
                                          </p:val>
                                        </p:tav>
                                        <p:tav tm="100000">
                                          <p:val>
                                            <p:strVal val="#ppt_y"/>
                                          </p:val>
                                        </p:tav>
                                      </p:tavLst>
                                    </p:anim>
                                    <p:animEffect transition="in" filter="wipe(up)">
                                      <p:cBhvr>
                                        <p:cTn id="38" dur="500"/>
                                        <p:tgtEl>
                                          <p:spTgt spid="132"/>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81"/>
                                        </p:tgtEl>
                                        <p:attrNameLst>
                                          <p:attrName>style.visibility</p:attrName>
                                        </p:attrNameLst>
                                      </p:cBhvr>
                                      <p:to>
                                        <p:strVal val="visible"/>
                                      </p:to>
                                    </p:set>
                                    <p:anim calcmode="lin" valueType="num">
                                      <p:cBhvr additive="base">
                                        <p:cTn id="43" dur="500"/>
                                        <p:tgtEl>
                                          <p:spTgt spid="81"/>
                                        </p:tgtEl>
                                        <p:attrNameLst>
                                          <p:attrName>ppt_y</p:attrName>
                                        </p:attrNameLst>
                                      </p:cBhvr>
                                      <p:tavLst>
                                        <p:tav tm="0">
                                          <p:val>
                                            <p:strVal val="#ppt_y+#ppt_h*1.125000"/>
                                          </p:val>
                                        </p:tav>
                                        <p:tav tm="100000">
                                          <p:val>
                                            <p:strVal val="#ppt_y"/>
                                          </p:val>
                                        </p:tav>
                                      </p:tavLst>
                                    </p:anim>
                                    <p:animEffect transition="in" filter="wipe(up)">
                                      <p:cBhvr>
                                        <p:cTn id="44" dur="500"/>
                                        <p:tgtEl>
                                          <p:spTgt spid="81"/>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82"/>
                                        </p:tgtEl>
                                        <p:attrNameLst>
                                          <p:attrName>style.visibility</p:attrName>
                                        </p:attrNameLst>
                                      </p:cBhvr>
                                      <p:to>
                                        <p:strVal val="visible"/>
                                      </p:to>
                                    </p:set>
                                    <p:anim calcmode="lin" valueType="num">
                                      <p:cBhvr additive="base">
                                        <p:cTn id="49" dur="500"/>
                                        <p:tgtEl>
                                          <p:spTgt spid="82"/>
                                        </p:tgtEl>
                                        <p:attrNameLst>
                                          <p:attrName>ppt_y</p:attrName>
                                        </p:attrNameLst>
                                      </p:cBhvr>
                                      <p:tavLst>
                                        <p:tav tm="0">
                                          <p:val>
                                            <p:strVal val="#ppt_y+#ppt_h*1.125000"/>
                                          </p:val>
                                        </p:tav>
                                        <p:tav tm="100000">
                                          <p:val>
                                            <p:strVal val="#ppt_y"/>
                                          </p:val>
                                        </p:tav>
                                      </p:tavLst>
                                    </p:anim>
                                    <p:animEffect transition="in" filter="wipe(up)">
                                      <p:cBhvr>
                                        <p:cTn id="50" dur="500"/>
                                        <p:tgtEl>
                                          <p:spTgt spid="82"/>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104"/>
                                        </p:tgtEl>
                                        <p:attrNameLst>
                                          <p:attrName>style.visibility</p:attrName>
                                        </p:attrNameLst>
                                      </p:cBhvr>
                                      <p:to>
                                        <p:strVal val="visible"/>
                                      </p:to>
                                    </p:set>
                                    <p:anim calcmode="lin" valueType="num">
                                      <p:cBhvr additive="base">
                                        <p:cTn id="55" dur="500"/>
                                        <p:tgtEl>
                                          <p:spTgt spid="104"/>
                                        </p:tgtEl>
                                        <p:attrNameLst>
                                          <p:attrName>ppt_y</p:attrName>
                                        </p:attrNameLst>
                                      </p:cBhvr>
                                      <p:tavLst>
                                        <p:tav tm="0">
                                          <p:val>
                                            <p:strVal val="#ppt_y+#ppt_h*1.125000"/>
                                          </p:val>
                                        </p:tav>
                                        <p:tav tm="100000">
                                          <p:val>
                                            <p:strVal val="#ppt_y"/>
                                          </p:val>
                                        </p:tav>
                                      </p:tavLst>
                                    </p:anim>
                                    <p:animEffect transition="in" filter="wipe(up)">
                                      <p:cBhvr>
                                        <p:cTn id="56"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1810</Words>
  <Application>WPS 演示</Application>
  <PresentationFormat>宽屏</PresentationFormat>
  <Paragraphs>534</Paragraphs>
  <Slides>17</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17</vt:i4>
      </vt:variant>
    </vt:vector>
  </HeadingPairs>
  <TitlesOfParts>
    <vt:vector size="37" baseType="lpstr">
      <vt:lpstr>Arial</vt:lpstr>
      <vt:lpstr>宋体</vt:lpstr>
      <vt:lpstr>Wingdings</vt:lpstr>
      <vt:lpstr>微软雅黑</vt:lpstr>
      <vt:lpstr>Wingdings</vt:lpstr>
      <vt:lpstr>Times New Roman</vt:lpstr>
      <vt:lpstr>楷体</vt:lpstr>
      <vt:lpstr>Cambria Math</vt:lpstr>
      <vt:lpstr>MS Mincho</vt:lpstr>
      <vt:lpstr>楷体_GB2312</vt:lpstr>
      <vt:lpstr>新宋体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191</cp:revision>
  <dcterms:created xsi:type="dcterms:W3CDTF">2019-06-19T02:08:00Z</dcterms:created>
  <dcterms:modified xsi:type="dcterms:W3CDTF">2023-09-28T14:27:45Z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815A76EF08BB49ED95AB8D4F2FEE750A</vt:lpwstr>
  </property>
</Properties>
</file>