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"/>
  </p:notesMasterIdLst>
  <p:handoutMasterIdLst>
    <p:handoutMasterId r:id="rId38"/>
  </p:handoutMasterIdLst>
  <p:sldIdLst>
    <p:sldId id="505" r:id="rId4"/>
    <p:sldId id="506" r:id="rId5"/>
    <p:sldId id="256" r:id="rId6"/>
    <p:sldId id="565" r:id="rId8"/>
    <p:sldId id="566" r:id="rId9"/>
    <p:sldId id="567" r:id="rId10"/>
    <p:sldId id="568" r:id="rId11"/>
    <p:sldId id="569" r:id="rId12"/>
    <p:sldId id="570" r:id="rId13"/>
    <p:sldId id="571" r:id="rId14"/>
    <p:sldId id="572" r:id="rId15"/>
    <p:sldId id="573" r:id="rId16"/>
    <p:sldId id="574" r:id="rId17"/>
    <p:sldId id="575" r:id="rId18"/>
    <p:sldId id="576" r:id="rId19"/>
    <p:sldId id="577" r:id="rId20"/>
    <p:sldId id="578" r:id="rId21"/>
    <p:sldId id="579" r:id="rId22"/>
    <p:sldId id="580" r:id="rId23"/>
    <p:sldId id="581" r:id="rId24"/>
    <p:sldId id="582" r:id="rId25"/>
    <p:sldId id="583" r:id="rId26"/>
    <p:sldId id="584" r:id="rId27"/>
    <p:sldId id="585" r:id="rId28"/>
    <p:sldId id="586" r:id="rId29"/>
    <p:sldId id="587" r:id="rId30"/>
    <p:sldId id="588" r:id="rId31"/>
    <p:sldId id="589" r:id="rId32"/>
    <p:sldId id="590" r:id="rId33"/>
    <p:sldId id="591" r:id="rId34"/>
    <p:sldId id="592" r:id="rId35"/>
    <p:sldId id="593" r:id="rId36"/>
    <p:sldId id="594" r:id="rId37"/>
  </p:sldIdLst>
  <p:sldSz cx="9144000" cy="5143500"/>
  <p:notesSz cx="6858000" cy="9144000"/>
  <p:custDataLst>
    <p:tags r:id="rId4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941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9B07B5F-40C3-4B3A-835F-DF7AB4074D77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4ACECC6C-C515-44E4-9AA2-5935A0887A84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771F5ED-DB1D-4F80-BE82-4BFE31A27CD9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377BE3D-AFCF-4903-B9D3-B351642E6014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9220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1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microsoft.com/office/2007/relationships/media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8752;.mp4" TargetMode="External"/><Relationship Id="rId7" Type="http://schemas.openxmlformats.org/officeDocument/2006/relationships/video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8752;.mp4" TargetMode="External"/><Relationship Id="rId6" Type="http://schemas.openxmlformats.org/officeDocument/2006/relationships/image" Target="../media/image30.png"/><Relationship Id="rId5" Type="http://schemas.microsoft.com/office/2007/relationships/media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27905;.mp4" TargetMode="External"/><Relationship Id="rId4" Type="http://schemas.openxmlformats.org/officeDocument/2006/relationships/video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27905;.mp4" TargetMode="External"/><Relationship Id="rId3" Type="http://schemas.openxmlformats.org/officeDocument/2006/relationships/image" Target="../media/image29.png"/><Relationship Id="rId2" Type="http://schemas.microsoft.com/office/2007/relationships/media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6393;.mp4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34.png"/><Relationship Id="rId17" Type="http://schemas.microsoft.com/office/2007/relationships/media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6733;.mp4" TargetMode="External"/><Relationship Id="rId16" Type="http://schemas.openxmlformats.org/officeDocument/2006/relationships/video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6733;.mp4" TargetMode="External"/><Relationship Id="rId15" Type="http://schemas.openxmlformats.org/officeDocument/2006/relationships/image" Target="../media/image33.png"/><Relationship Id="rId14" Type="http://schemas.microsoft.com/office/2007/relationships/media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22799;.mp4" TargetMode="External"/><Relationship Id="rId13" Type="http://schemas.openxmlformats.org/officeDocument/2006/relationships/video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22799;.mp4" TargetMode="External"/><Relationship Id="rId12" Type="http://schemas.openxmlformats.org/officeDocument/2006/relationships/image" Target="../media/image32.png"/><Relationship Id="rId11" Type="http://schemas.microsoft.com/office/2007/relationships/media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6538;.mp4" TargetMode="External"/><Relationship Id="rId10" Type="http://schemas.openxmlformats.org/officeDocument/2006/relationships/video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6538;.mp4" TargetMode="External"/><Relationship Id="rId1" Type="http://schemas.openxmlformats.org/officeDocument/2006/relationships/video" Target="file:///G:\&#21608;&#21457;&#24535;\2021&#31179;&#19978;\&#19978;&#35838;&#35838;&#20214;\&#21046;&#20316;\&#25945;&#26696;&#29256;\&#20154;&#19977;&#35821;&#19978;\&#31532;&#20845;&#21333;&#20803;\19%20&#28023;&#28392;&#23567;&#22478;%20&#12304;&#25945;&#26696;&#21305;&#37197;&#29256;&#12305;&#25512;&#33616;&#10084;\&#36393;.mp4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矩形 13"/>
          <p:cNvSpPr/>
          <p:nvPr/>
        </p:nvSpPr>
        <p:spPr>
          <a:xfrm>
            <a:off x="0" y="1819275"/>
            <a:ext cx="9144000" cy="1514475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文本框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898650" y="2243138"/>
            <a:ext cx="2303463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600" b="1" spc="0">
                <a:solidFill>
                  <a:srgbClr val="18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18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pc="0">
                <a:solidFill>
                  <a:srgbClr val="18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18171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9" name="文本框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041900" y="2252663"/>
            <a:ext cx="2303463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600" b="1" spc="0">
                <a:solidFill>
                  <a:srgbClr val="18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18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pc="0">
                <a:solidFill>
                  <a:srgbClr val="18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18171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628650" y="396875"/>
            <a:ext cx="7419975" cy="2522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睬　　　　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凳　　　　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凰　　　　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榕        宾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滨　　　　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鸥　　　　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711200" y="2919413"/>
            <a:ext cx="2878138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说说发现了什么。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6388" name="文本框 3"/>
          <p:cNvSpPr txBox="1"/>
          <p:nvPr/>
        </p:nvSpPr>
        <p:spPr>
          <a:xfrm>
            <a:off x="1744663" y="1001713"/>
            <a:ext cx="368300" cy="379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4602163" y="1001713"/>
            <a:ext cx="368300" cy="379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90" name="文本框 5"/>
          <p:cNvSpPr txBox="1"/>
          <p:nvPr/>
        </p:nvSpPr>
        <p:spPr>
          <a:xfrm>
            <a:off x="7459663" y="1001713"/>
            <a:ext cx="368300" cy="379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91" name="文本框 6"/>
          <p:cNvSpPr txBox="1"/>
          <p:nvPr/>
        </p:nvSpPr>
        <p:spPr>
          <a:xfrm>
            <a:off x="1744663" y="1882775"/>
            <a:ext cx="368300" cy="38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4608513" y="1882775"/>
            <a:ext cx="368300" cy="38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93" name="文本框 8"/>
          <p:cNvSpPr txBox="1"/>
          <p:nvPr/>
        </p:nvSpPr>
        <p:spPr>
          <a:xfrm>
            <a:off x="7459663" y="1882775"/>
            <a:ext cx="368300" cy="38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94" name="文本框 9"/>
          <p:cNvSpPr txBox="1"/>
          <p:nvPr/>
        </p:nvSpPr>
        <p:spPr>
          <a:xfrm>
            <a:off x="1766888" y="2716213"/>
            <a:ext cx="368300" cy="38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</a:rPr>
              <a:t>·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16395" name="文本框 10"/>
          <p:cNvSpPr txBox="1"/>
          <p:nvPr/>
        </p:nvSpPr>
        <p:spPr>
          <a:xfrm>
            <a:off x="711200" y="3432175"/>
            <a:ext cx="7773988" cy="1363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加点的字都是熟字加偏旁组成。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是用交通工具装的意思，所以有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是种植的意思，所以有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6" name="文本框 12"/>
          <p:cNvSpPr txBox="1"/>
          <p:nvPr/>
        </p:nvSpPr>
        <p:spPr>
          <a:xfrm>
            <a:off x="1681163" y="354013"/>
            <a:ext cx="600075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cǎi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7" name="文本框 13"/>
          <p:cNvSpPr txBox="1"/>
          <p:nvPr/>
        </p:nvSpPr>
        <p:spPr>
          <a:xfrm>
            <a:off x="4492625" y="354013"/>
            <a:ext cx="741363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8" name="文本框 14"/>
          <p:cNvSpPr txBox="1"/>
          <p:nvPr/>
        </p:nvSpPr>
        <p:spPr>
          <a:xfrm>
            <a:off x="7205663" y="354013"/>
            <a:ext cx="874712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9" name="文本框 15"/>
          <p:cNvSpPr txBox="1"/>
          <p:nvPr/>
        </p:nvSpPr>
        <p:spPr>
          <a:xfrm>
            <a:off x="1595438" y="1263650"/>
            <a:ext cx="71120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r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400" name="文本框 16"/>
          <p:cNvSpPr txBox="1"/>
          <p:nvPr/>
        </p:nvSpPr>
        <p:spPr>
          <a:xfrm>
            <a:off x="4568825" y="1263650"/>
            <a:ext cx="627063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bīn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401" name="文本框 17"/>
          <p:cNvSpPr txBox="1"/>
          <p:nvPr/>
        </p:nvSpPr>
        <p:spPr>
          <a:xfrm>
            <a:off x="7458075" y="1263650"/>
            <a:ext cx="455613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ōu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402" name="文本框 18"/>
          <p:cNvSpPr txBox="1"/>
          <p:nvPr/>
        </p:nvSpPr>
        <p:spPr>
          <a:xfrm>
            <a:off x="1681163" y="2082800"/>
            <a:ext cx="59055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zāi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2036763" y="1427163"/>
            <a:ext cx="5584825" cy="1885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理睬　凳子　凤凰树　榕树　海滨　海鸥　满载　  栽树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2379663" y="1436688"/>
            <a:ext cx="600075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cǎi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3208338" y="1438275"/>
            <a:ext cx="74295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4773613" y="1436688"/>
            <a:ext cx="87630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6037263" y="1436688"/>
            <a:ext cx="71120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r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文本框 6"/>
          <p:cNvSpPr txBox="1"/>
          <p:nvPr/>
        </p:nvSpPr>
        <p:spPr>
          <a:xfrm>
            <a:off x="2444750" y="2422525"/>
            <a:ext cx="627063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bīn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6" name="文本框 7"/>
          <p:cNvSpPr txBox="1"/>
          <p:nvPr/>
        </p:nvSpPr>
        <p:spPr>
          <a:xfrm>
            <a:off x="3722688" y="2422525"/>
            <a:ext cx="455612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ōu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7" name="文本框 8"/>
          <p:cNvSpPr txBox="1"/>
          <p:nvPr/>
        </p:nvSpPr>
        <p:spPr>
          <a:xfrm>
            <a:off x="6097588" y="2422525"/>
            <a:ext cx="59055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zāi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8" name="文本框 9"/>
          <p:cNvSpPr txBox="1"/>
          <p:nvPr/>
        </p:nvSpPr>
        <p:spPr>
          <a:xfrm>
            <a:off x="4878388" y="2422525"/>
            <a:ext cx="59055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z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endParaRPr lang="zh-CN" altLang="en-US" sz="2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1416050" y="1247775"/>
            <a:ext cx="1301750" cy="173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</a:blip>
          <a:stretch>
            <a:fillRect/>
          </a:stretch>
        </p:blipFill>
        <p:spPr>
          <a:xfrm>
            <a:off x="3821113" y="1247775"/>
            <a:ext cx="1905000" cy="173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3"/>
          <p:cNvSpPr txBox="1"/>
          <p:nvPr/>
        </p:nvSpPr>
        <p:spPr>
          <a:xfrm>
            <a:off x="973138" y="876300"/>
            <a:ext cx="43307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猜一猜这两个分别是什么字。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8437" name="文本框 4"/>
          <p:cNvSpPr txBox="1"/>
          <p:nvPr/>
        </p:nvSpPr>
        <p:spPr>
          <a:xfrm>
            <a:off x="1851025" y="3341688"/>
            <a:ext cx="7175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文本框 6"/>
          <p:cNvSpPr txBox="1"/>
          <p:nvPr/>
        </p:nvSpPr>
        <p:spPr>
          <a:xfrm>
            <a:off x="4552950" y="3341688"/>
            <a:ext cx="7175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文本框 5"/>
          <p:cNvSpPr txBox="1"/>
          <p:nvPr/>
        </p:nvSpPr>
        <p:spPr>
          <a:xfrm>
            <a:off x="4594225" y="2976563"/>
            <a:ext cx="573088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ú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40" name="文本框 7"/>
          <p:cNvSpPr txBox="1"/>
          <p:nvPr/>
        </p:nvSpPr>
        <p:spPr>
          <a:xfrm>
            <a:off x="6100763" y="2117725"/>
            <a:ext cx="18891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渔：捕鱼。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8441" name="文本框 8"/>
          <p:cNvSpPr txBox="1"/>
          <p:nvPr/>
        </p:nvSpPr>
        <p:spPr>
          <a:xfrm>
            <a:off x="5907088" y="3373438"/>
            <a:ext cx="22764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渔民  渔翁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对话气泡: 圆角矩形 7"/>
          <p:cNvSpPr/>
          <p:nvPr/>
        </p:nvSpPr>
        <p:spPr>
          <a:xfrm>
            <a:off x="1184275" y="3298825"/>
            <a:ext cx="5289550" cy="962025"/>
          </a:xfrm>
          <a:prstGeom prst="wedgeRoundRectCallout">
            <a:avLst>
              <a:gd name="adj1" fmla="val 57556"/>
              <a:gd name="adj2" fmla="val -8852"/>
              <a:gd name="adj3" fmla="val 16667"/>
            </a:avLst>
          </a:prstGeom>
          <a:solidFill>
            <a:srgbClr val="F4B183"/>
          </a:solidFill>
          <a:ln w="12700">
            <a:solidFill>
              <a:srgbClr val="843C0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784225" y="30163"/>
            <a:ext cx="1881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文本框 2"/>
          <p:cNvSpPr txBox="1"/>
          <p:nvPr/>
        </p:nvSpPr>
        <p:spPr>
          <a:xfrm>
            <a:off x="477838" y="700088"/>
            <a:ext cx="4468812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课文写了海滨小城哪些场景？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9461" name="文本框 3"/>
          <p:cNvSpPr txBox="1"/>
          <p:nvPr/>
        </p:nvSpPr>
        <p:spPr>
          <a:xfrm>
            <a:off x="2057400" y="1349375"/>
            <a:ext cx="4789488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　海滩　庭院　公园　街道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4"/>
          <p:cNvSpPr txBox="1"/>
          <p:nvPr/>
        </p:nvSpPr>
        <p:spPr>
          <a:xfrm>
            <a:off x="477838" y="2000250"/>
            <a:ext cx="794861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海滨小城给你留下了怎样的印象？找出相关句子读一读。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9463" name="文本框 5"/>
          <p:cNvSpPr txBox="1"/>
          <p:nvPr/>
        </p:nvSpPr>
        <p:spPr>
          <a:xfrm>
            <a:off x="477838" y="2576513"/>
            <a:ext cx="446881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说说课文的主要内容。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9464" name="文本框 6"/>
          <p:cNvSpPr txBox="1"/>
          <p:nvPr/>
        </p:nvSpPr>
        <p:spPr>
          <a:xfrm>
            <a:off x="1257300" y="3298825"/>
            <a:ext cx="5351463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抓住表示地点的关键词语，能很快地理解全文的主要内容。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9138" y="3060700"/>
            <a:ext cx="1025525" cy="1430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61" grpId="0"/>
      <p:bldP spid="19462" grpId="0"/>
      <p:bldP spid="19463" grpId="0"/>
      <p:bldP spid="194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1144588" y="1250950"/>
            <a:ext cx="7024687" cy="1112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读第</a:t>
            </a:r>
            <a:r>
              <a:rPr lang="en-US" altLang="zh-CN" sz="2400" b="1"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</a:rPr>
              <a:t>～</a:t>
            </a:r>
            <a:r>
              <a:rPr lang="en-US" altLang="zh-CN" sz="2400" b="1">
                <a:latin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自然段，想一想：海上有什么？你觉得它的美主要体现在哪里？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1144588" y="2622550"/>
            <a:ext cx="7127875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圈出表示颜色的词语，读一读。你的头脑里出现了怎样的画面？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0484" name="文本框 2"/>
          <p:cNvSpPr txBox="1"/>
          <p:nvPr/>
        </p:nvSpPr>
        <p:spPr>
          <a:xfrm>
            <a:off x="784225" y="30163"/>
            <a:ext cx="1881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感受海滨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987425" y="550863"/>
            <a:ext cx="643096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读一读下面两个句子，你觉得哪种说法好？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665163" y="1246188"/>
            <a:ext cx="8115300" cy="224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早晨，机帆船、军舰、海鸥、云朵，都被朝阳镀上了一层金黄色。帆船上的渔民，军舰上的战士，他们的脸和胳臂也镀上了一层金黄色。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早晨，机帆船、军舰、海鸥、云朵，以及帆船上的渔民，军舰上的战士，都被朝阳镀上了一层金黄色。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987425" y="3503613"/>
            <a:ext cx="7367588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原句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镀上了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也镀上了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描写更加生动，更能表现朝阳下美丽的海景。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09" name="直接连接符 5"/>
          <p:cNvCxnSpPr/>
          <p:nvPr/>
        </p:nvCxnSpPr>
        <p:spPr>
          <a:xfrm>
            <a:off x="7200900" y="1714500"/>
            <a:ext cx="94615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21510" name="直接连接符 6"/>
          <p:cNvCxnSpPr/>
          <p:nvPr/>
        </p:nvCxnSpPr>
        <p:spPr>
          <a:xfrm flipV="1">
            <a:off x="1693863" y="2592388"/>
            <a:ext cx="1152525" cy="11112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760413" y="39688"/>
            <a:ext cx="18811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感受海滩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623888" y="903288"/>
            <a:ext cx="7989887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自主阅读第</a:t>
            </a:r>
            <a:r>
              <a:rPr lang="en-US" altLang="zh-CN" sz="2400" b="1"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</a:rPr>
              <a:t>自然段，圈一圈，画一画。场景中什么美？怎么美？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2532" name="Picture 2" descr="https://icweiliimg1.pstatp.com/weili/bl/256966604906299413.jpg"/>
          <p:cNvPicPr>
            <a:picLocks noChangeAspect="1"/>
          </p:cNvPicPr>
          <p:nvPr/>
        </p:nvPicPr>
        <p:blipFill>
          <a:blip r:embed="rId1"/>
          <a:srcRect b="5109"/>
          <a:stretch>
            <a:fillRect/>
          </a:stretch>
        </p:blipFill>
        <p:spPr>
          <a:xfrm>
            <a:off x="1066800" y="2043113"/>
            <a:ext cx="2990850" cy="2046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文本框 3"/>
          <p:cNvSpPr txBox="1"/>
          <p:nvPr/>
        </p:nvSpPr>
        <p:spPr>
          <a:xfrm>
            <a:off x="4625975" y="2490788"/>
            <a:ext cx="3844925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海滩上的贝壳真美啊！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4"/>
          <p:cNvSpPr/>
          <p:nvPr/>
        </p:nvSpPr>
        <p:spPr>
          <a:xfrm>
            <a:off x="4621213" y="2863850"/>
            <a:ext cx="3849687" cy="97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各种颜色、各种花纹的贝壳都有，让人眼花缭乱。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文本框 5"/>
          <p:cNvSpPr txBox="1"/>
          <p:nvPr/>
        </p:nvSpPr>
        <p:spPr>
          <a:xfrm>
            <a:off x="4625975" y="1990725"/>
            <a:ext cx="13081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填一填。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https://icweiliimg1.pstatp.com/weili/bl/25989502527786205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090613"/>
            <a:ext cx="4035425" cy="28781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3555" name="文本框 2"/>
          <p:cNvSpPr txBox="1"/>
          <p:nvPr/>
        </p:nvSpPr>
        <p:spPr>
          <a:xfrm>
            <a:off x="4625975" y="1181100"/>
            <a:ext cx="13081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填一填。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3556" name="文本框 3"/>
          <p:cNvSpPr txBox="1"/>
          <p:nvPr/>
        </p:nvSpPr>
        <p:spPr>
          <a:xfrm>
            <a:off x="4572000" y="1954213"/>
            <a:ext cx="4273550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船队一靠岸，海滩上就喧闹起来，你仿佛看到海滩上的人们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，仿佛听到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矩形 1"/>
          <p:cNvSpPr/>
          <p:nvPr/>
        </p:nvSpPr>
        <p:spPr>
          <a:xfrm>
            <a:off x="5381625" y="2806700"/>
            <a:ext cx="2039938" cy="490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忙着搬运鱼虾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矩形 4"/>
          <p:cNvSpPr/>
          <p:nvPr/>
        </p:nvSpPr>
        <p:spPr>
          <a:xfrm>
            <a:off x="4894263" y="3268663"/>
            <a:ext cx="3278187" cy="492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他们在说笑着、赞叹着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对话气泡: 圆角矩形 3"/>
          <p:cNvSpPr/>
          <p:nvPr/>
        </p:nvSpPr>
        <p:spPr>
          <a:xfrm>
            <a:off x="1109663" y="1827213"/>
            <a:ext cx="5434012" cy="2400300"/>
          </a:xfrm>
          <a:prstGeom prst="wedgeRoundRectCallout">
            <a:avLst>
              <a:gd name="adj1" fmla="val 57750"/>
              <a:gd name="adj2" fmla="val -15421"/>
              <a:gd name="adj3" fmla="val 16667"/>
            </a:avLst>
          </a:prstGeom>
          <a:solidFill>
            <a:srgbClr val="8FAADC"/>
          </a:solidFill>
          <a:ln w="6350">
            <a:solidFill>
              <a:srgbClr val="20386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579" name="文本框 1"/>
          <p:cNvSpPr txBox="1"/>
          <p:nvPr/>
        </p:nvSpPr>
        <p:spPr>
          <a:xfrm>
            <a:off x="1203325" y="933450"/>
            <a:ext cx="69310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用波浪线画出有新鲜感的句子，说说好在哪里。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4580" name="文本框 2"/>
          <p:cNvSpPr txBox="1"/>
          <p:nvPr/>
        </p:nvSpPr>
        <p:spPr>
          <a:xfrm>
            <a:off x="1203325" y="1852613"/>
            <a:ext cx="5153025" cy="224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小结：贝壳的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寂寞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突出了贝壳的多和孩子们见得多，不足为奇。它们与喧闹的船队形成了鲜明的对比，更能突出海滩特定时间的繁忙、热闹和人们的欣喜。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3088" y="2000250"/>
            <a:ext cx="1595437" cy="2227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720725" y="15875"/>
            <a:ext cx="188118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矩形 4"/>
          <p:cNvSpPr/>
          <p:nvPr/>
        </p:nvSpPr>
        <p:spPr>
          <a:xfrm>
            <a:off x="3887788" y="17463"/>
            <a:ext cx="16287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文本框 3"/>
          <p:cNvSpPr txBox="1"/>
          <p:nvPr/>
        </p:nvSpPr>
        <p:spPr>
          <a:xfrm>
            <a:off x="663575" y="1431925"/>
            <a:ext cx="8078788" cy="138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上节课，我们学习了课文第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自然段，谁能说说这三个自然段主要写了哪些美丽的场景？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5" name="文本框 4"/>
          <p:cNvSpPr txBox="1"/>
          <p:nvPr/>
        </p:nvSpPr>
        <p:spPr>
          <a:xfrm>
            <a:off x="3700463" y="3017838"/>
            <a:ext cx="20050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　海滩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2"/>
          <p:cNvSpPr txBox="1"/>
          <p:nvPr/>
        </p:nvSpPr>
        <p:spPr>
          <a:xfrm>
            <a:off x="638175" y="71438"/>
            <a:ext cx="188118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课题导入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矩形 4"/>
          <p:cNvSpPr/>
          <p:nvPr/>
        </p:nvSpPr>
        <p:spPr>
          <a:xfrm>
            <a:off x="3598863" y="73025"/>
            <a:ext cx="16287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422400"/>
            <a:ext cx="8039100" cy="2298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文本框 3"/>
          <p:cNvSpPr txBox="1"/>
          <p:nvPr/>
        </p:nvSpPr>
        <p:spPr>
          <a:xfrm>
            <a:off x="393700" y="914400"/>
            <a:ext cx="5049838" cy="492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欣赏课文插图，你们看到了什么？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7174" name="文本框 10"/>
          <p:cNvSpPr txBox="1"/>
          <p:nvPr/>
        </p:nvSpPr>
        <p:spPr>
          <a:xfrm>
            <a:off x="446088" y="3773488"/>
            <a:ext cx="8251825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民居错落在绿树之中，红日衬托着海天岛屿，海上点缀着来往的各色船只，空中飞翔着海鸥。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758825" y="1060450"/>
            <a:ext cx="7772400" cy="1114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在第</a:t>
            </a:r>
            <a:r>
              <a:rPr lang="en-US" altLang="zh-CN" sz="2400" b="1">
                <a:latin typeface="宋体" panose="02010600030101010101" pitchFamily="2" charset="-122"/>
              </a:rPr>
              <a:t>18</a:t>
            </a:r>
            <a:r>
              <a:rPr lang="zh-CN" altLang="en-US" sz="2400" b="1">
                <a:latin typeface="宋体" panose="02010600030101010101" pitchFamily="2" charset="-122"/>
              </a:rPr>
              <a:t>课第</a:t>
            </a:r>
            <a:r>
              <a:rPr lang="en-US" altLang="zh-CN" sz="2400" b="1">
                <a:latin typeface="宋体" panose="02010600030101010101" pitchFamily="2" charset="-122"/>
              </a:rPr>
              <a:t>5</a:t>
            </a:r>
            <a:r>
              <a:rPr lang="zh-CN" altLang="en-US" sz="2400" b="1">
                <a:latin typeface="宋体" panose="02010600030101010101" pitchFamily="2" charset="-122"/>
              </a:rPr>
              <a:t>自然段的学习中，我们学会了怎样去理解一段话的意思？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1081088" y="2270125"/>
            <a:ext cx="50387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借助关键语句理解一段话的意思。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3"/>
          <p:cNvSpPr txBox="1"/>
          <p:nvPr/>
        </p:nvSpPr>
        <p:spPr>
          <a:xfrm>
            <a:off x="1081088" y="2841625"/>
            <a:ext cx="7388225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小结</a:t>
            </a:r>
            <a:r>
              <a:rPr lang="zh-CN" altLang="en-US" sz="2400" b="1">
                <a:latin typeface="宋体" panose="02010600030101010101" pitchFamily="2" charset="-122"/>
              </a:rPr>
              <a:t>：先读懂自然段中每一句话的意思，然后想想这些句子是围绕哪一句写的。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893763" y="84138"/>
            <a:ext cx="6878637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读第</a:t>
            </a:r>
            <a:r>
              <a:rPr lang="en-US" altLang="zh-CN" sz="2400" b="1">
                <a:latin typeface="宋体" panose="02010600030101010101" pitchFamily="2" charset="-122"/>
              </a:rPr>
              <a:t>4</a:t>
            </a:r>
            <a:r>
              <a:rPr lang="zh-CN" altLang="en-US" sz="2400" b="1">
                <a:latin typeface="宋体" panose="02010600030101010101" pitchFamily="2" charset="-122"/>
              </a:rPr>
              <a:t>自然段，思考这一自然段每一句话写什么。可以拿出笔来画一画。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163638" y="1003300"/>
            <a:ext cx="7212012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有桉树、椰子树、橄榄树、凤凰树，还有别的许多亚热带树木。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椭圆 4"/>
          <p:cNvSpPr/>
          <p:nvPr/>
        </p:nvSpPr>
        <p:spPr>
          <a:xfrm>
            <a:off x="1835150" y="1089025"/>
            <a:ext cx="361950" cy="3619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3" name="椭圆 5"/>
          <p:cNvSpPr/>
          <p:nvPr/>
        </p:nvSpPr>
        <p:spPr>
          <a:xfrm>
            <a:off x="6629400" y="1101725"/>
            <a:ext cx="800100" cy="3619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4" name="文本框 6"/>
          <p:cNvSpPr txBox="1"/>
          <p:nvPr/>
        </p:nvSpPr>
        <p:spPr>
          <a:xfrm>
            <a:off x="3887788" y="1466850"/>
            <a:ext cx="19097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树的种类多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5" name="文本框 7"/>
          <p:cNvSpPr txBox="1"/>
          <p:nvPr/>
        </p:nvSpPr>
        <p:spPr>
          <a:xfrm>
            <a:off x="1163638" y="2060575"/>
            <a:ext cx="7212012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初夏，桉树叶子散发出来的香味，飘得满街满院都是。凤凰树开了花，开得那么热闹，小城好像笼罩在一片片红云中。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椭圆 8"/>
          <p:cNvSpPr/>
          <p:nvPr/>
        </p:nvSpPr>
        <p:spPr>
          <a:xfrm>
            <a:off x="5756275" y="2581275"/>
            <a:ext cx="800100" cy="3619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27657" name="直接连接符 11"/>
          <p:cNvCxnSpPr/>
          <p:nvPr/>
        </p:nvCxnSpPr>
        <p:spPr>
          <a:xfrm>
            <a:off x="6794500" y="2962275"/>
            <a:ext cx="117475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27658" name="直接连接符 13"/>
          <p:cNvCxnSpPr/>
          <p:nvPr/>
        </p:nvCxnSpPr>
        <p:spPr>
          <a:xfrm>
            <a:off x="1301750" y="3422650"/>
            <a:ext cx="281305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27659" name="文本框 15"/>
          <p:cNvSpPr txBox="1"/>
          <p:nvPr/>
        </p:nvSpPr>
        <p:spPr>
          <a:xfrm>
            <a:off x="4251325" y="2989263"/>
            <a:ext cx="2543175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凤凰花红并且多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60" name="文本框 16"/>
          <p:cNvSpPr txBox="1"/>
          <p:nvPr/>
        </p:nvSpPr>
        <p:spPr>
          <a:xfrm>
            <a:off x="1028700" y="3575050"/>
            <a:ext cx="7480300" cy="1257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这一自然段第</a:t>
            </a:r>
            <a:r>
              <a:rPr lang="en-US" altLang="zh-CN" sz="2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句分别是写树的种类多、桉树叶子的香味浓、凤凰树开花热闹三方面的内容，都是在写树，不仅写了树很多，也写了树很美。</a:t>
            </a:r>
            <a:endParaRPr lang="zh-CN" altLang="en-US" sz="2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 animBg="1"/>
      <p:bldP spid="27653" grpId="0" animBg="1"/>
      <p:bldP spid="27654" grpId="0"/>
      <p:bldP spid="27655" grpId="0"/>
      <p:bldP spid="27656" grpId="0" animBg="1"/>
      <p:bldP spid="27659" grpId="0"/>
      <p:bldP spid="276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对话气泡: 圆角矩形 3"/>
          <p:cNvSpPr/>
          <p:nvPr/>
        </p:nvSpPr>
        <p:spPr>
          <a:xfrm>
            <a:off x="1787525" y="1922463"/>
            <a:ext cx="3959225" cy="1090612"/>
          </a:xfrm>
          <a:prstGeom prst="wedgeRoundRectCallout">
            <a:avLst>
              <a:gd name="adj1" fmla="val 67963"/>
              <a:gd name="adj2" fmla="val 25565"/>
              <a:gd name="adj3" fmla="val 16667"/>
            </a:avLst>
          </a:prstGeom>
          <a:solidFill>
            <a:srgbClr val="F4B183"/>
          </a:solidFill>
          <a:ln w="12700">
            <a:solidFill>
              <a:srgbClr val="843C0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8675" name="文本框 1"/>
          <p:cNvSpPr txBox="1"/>
          <p:nvPr/>
        </p:nvSpPr>
        <p:spPr>
          <a:xfrm>
            <a:off x="1787525" y="1081088"/>
            <a:ext cx="5683250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读了这一自然段，你有什么发现？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8676" name="文本框 2"/>
          <p:cNvSpPr txBox="1"/>
          <p:nvPr/>
        </p:nvSpPr>
        <p:spPr>
          <a:xfrm>
            <a:off x="1922463" y="2016125"/>
            <a:ext cx="3667125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关键语句能帮助我们理解一段话的意思。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3188" y="2154238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757238" y="1119188"/>
            <a:ext cx="786288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按第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自然段的学习方法，自学第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</a:rPr>
              <a:t>自然段。要求：找出每一段的关键语句，画上横线。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9699" name="文本框 2"/>
          <p:cNvSpPr txBox="1"/>
          <p:nvPr/>
        </p:nvSpPr>
        <p:spPr>
          <a:xfrm>
            <a:off x="757238" y="63500"/>
            <a:ext cx="17557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学法迁移</a:t>
            </a:r>
            <a:endParaRPr lang="zh-CN" altLang="en-US" sz="28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文本框 3"/>
          <p:cNvSpPr txBox="1"/>
          <p:nvPr/>
        </p:nvSpPr>
        <p:spPr>
          <a:xfrm>
            <a:off x="757238" y="2500313"/>
            <a:ext cx="786288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小组合作学习。在小组内交流自己画的关键语句，说说为什么是这一句。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763588" y="1174750"/>
            <a:ext cx="7605712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一棵棵榕树就像一顶顶撑开的绿绒大伞，树叶密不透风，可以遮太阳，挡风雨。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503238" y="2139950"/>
            <a:ext cx="52578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读一读。你眼前出现了怎样的画面？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0724" name="文本框 3"/>
          <p:cNvSpPr txBox="1"/>
          <p:nvPr/>
        </p:nvSpPr>
        <p:spPr>
          <a:xfrm>
            <a:off x="503238" y="2636838"/>
            <a:ext cx="49974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这一句写出了榕树的什么特点？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0725" name="文本框 4"/>
          <p:cNvSpPr txBox="1"/>
          <p:nvPr/>
        </p:nvSpPr>
        <p:spPr>
          <a:xfrm>
            <a:off x="763588" y="3211513"/>
            <a:ext cx="7958137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绿绒大伞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密不透风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写出了榕树的生长茂盛、形态之美及在公园给游人带来的方便。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文本框 5"/>
          <p:cNvSpPr txBox="1"/>
          <p:nvPr/>
        </p:nvSpPr>
        <p:spPr>
          <a:xfrm>
            <a:off x="503238" y="4229100"/>
            <a:ext cx="49974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作者为什么能把榕树写得这么美？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cxnSp>
        <p:nvCxnSpPr>
          <p:cNvPr id="30727" name="直接连接符 7"/>
          <p:cNvCxnSpPr/>
          <p:nvPr/>
        </p:nvCxnSpPr>
        <p:spPr>
          <a:xfrm>
            <a:off x="1419225" y="1627188"/>
            <a:ext cx="5265738" cy="20637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30728" name="文本框 11"/>
          <p:cNvSpPr txBox="1"/>
          <p:nvPr/>
        </p:nvSpPr>
        <p:spPr>
          <a:xfrm>
            <a:off x="1374775" y="255588"/>
            <a:ext cx="6486525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作者用比喻的修辞手法把榕树写得生动形象，给人以美的享受。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525463" y="863600"/>
            <a:ext cx="83375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除了沥青的大路，都是用细沙铺成的，踩上去咯吱咯吱地响，好像踩在沙滩上一样。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592138" y="1860550"/>
            <a:ext cx="70135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读一读，你感受到了怎样的美？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592138" y="2544763"/>
            <a:ext cx="80835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咯吱咯吱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指什么声音？你还知道哪些写声音的词语？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749" name="椭圆 4"/>
          <p:cNvSpPr/>
          <p:nvPr/>
        </p:nvSpPr>
        <p:spPr>
          <a:xfrm>
            <a:off x="7264400" y="873125"/>
            <a:ext cx="1420813" cy="4984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750" name="文本框 5"/>
          <p:cNvSpPr txBox="1"/>
          <p:nvPr/>
        </p:nvSpPr>
        <p:spPr>
          <a:xfrm>
            <a:off x="592138" y="3324225"/>
            <a:ext cx="80835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小城的街道除了踩上去有舒适的感觉，还有什么特点？走在这样的街道上，你会说些什么？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 animBg="1"/>
      <p:bldP spid="317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1797050" y="903288"/>
            <a:ext cx="5175250" cy="1363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小城里每一个庭院都栽了很多树。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小城的公园更美。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2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小城的街道也美。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873125" y="2681288"/>
            <a:ext cx="714851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读一读这三句话，你发现了什么？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2772" name="文本框 3"/>
          <p:cNvSpPr txBox="1"/>
          <p:nvPr/>
        </p:nvSpPr>
        <p:spPr>
          <a:xfrm>
            <a:off x="873125" y="3467100"/>
            <a:ext cx="714851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从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更</a:t>
            </a:r>
            <a:r>
              <a:rPr lang="zh-CN" altLang="en-US" sz="2400" b="1">
                <a:latin typeface="宋体" panose="02010600030101010101" pitchFamily="2" charset="-122"/>
              </a:rPr>
              <a:t>”“</a:t>
            </a:r>
            <a:r>
              <a:rPr lang="zh-CN" altLang="en-US" sz="2400" b="1">
                <a:latin typeface="宋体" panose="02010600030101010101" pitchFamily="2" charset="-122"/>
              </a:rPr>
              <a:t>也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二字，你体会到了什么？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2"/>
          <p:cNvSpPr txBox="1"/>
          <p:nvPr/>
        </p:nvSpPr>
        <p:spPr>
          <a:xfrm>
            <a:off x="769938" y="36513"/>
            <a:ext cx="18811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整体品析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769938" y="1089025"/>
            <a:ext cx="7596187" cy="97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画一画：你觉得哪句话能概括全文的主要内容？找出全文的中心句。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3796" name="文本框 3"/>
          <p:cNvSpPr txBox="1"/>
          <p:nvPr/>
        </p:nvSpPr>
        <p:spPr>
          <a:xfrm>
            <a:off x="769938" y="2597150"/>
            <a:ext cx="78962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说一说：中心句中哪两个词是中心词？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3797" name="文本框 4"/>
          <p:cNvSpPr txBox="1"/>
          <p:nvPr/>
        </p:nvSpPr>
        <p:spPr>
          <a:xfrm>
            <a:off x="769938" y="3681413"/>
            <a:ext cx="78962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想一想：这句话表达了作者怎样的情感？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3798" name="文本框 5"/>
          <p:cNvSpPr txBox="1"/>
          <p:nvPr/>
        </p:nvSpPr>
        <p:spPr>
          <a:xfrm>
            <a:off x="1185863" y="2049463"/>
            <a:ext cx="47371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这座海滨小城真是又美丽又整洁。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9" name="文本框 6"/>
          <p:cNvSpPr txBox="1"/>
          <p:nvPr/>
        </p:nvSpPr>
        <p:spPr>
          <a:xfrm>
            <a:off x="1185863" y="3133725"/>
            <a:ext cx="204628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美丽、整洁。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  <p:bldP spid="337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603250" y="852488"/>
            <a:ext cx="7916863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再次默读全文，你觉得文中哪些词语、句子写得特别好？为什么？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1319213" y="1890713"/>
            <a:ext cx="3035300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来来往往　银光闪闪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文本框 3"/>
          <p:cNvSpPr txBox="1"/>
          <p:nvPr/>
        </p:nvSpPr>
        <p:spPr>
          <a:xfrm>
            <a:off x="603250" y="2487613"/>
            <a:ext cx="791686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能说说你见过的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来来往往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或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银光闪闪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的景象吗？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4821" name="文本框 4"/>
          <p:cNvSpPr txBox="1"/>
          <p:nvPr/>
        </p:nvSpPr>
        <p:spPr>
          <a:xfrm>
            <a:off x="603250" y="3082925"/>
            <a:ext cx="34290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品一品：为什么好？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4822" name="文本框 5"/>
          <p:cNvSpPr txBox="1"/>
          <p:nvPr/>
        </p:nvSpPr>
        <p:spPr>
          <a:xfrm>
            <a:off x="1319213" y="3678238"/>
            <a:ext cx="3035300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有新鲜感、语言生动。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2"/>
          <p:cNvSpPr txBox="1"/>
          <p:nvPr/>
        </p:nvSpPr>
        <p:spPr>
          <a:xfrm>
            <a:off x="741363" y="25400"/>
            <a:ext cx="18811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43" name="组合 8"/>
          <p:cNvGrpSpPr/>
          <p:nvPr/>
        </p:nvGrpSpPr>
        <p:grpSpPr>
          <a:xfrm>
            <a:off x="1568450" y="1560513"/>
            <a:ext cx="825500" cy="825500"/>
            <a:chOff x="1352550" y="1447800"/>
            <a:chExt cx="914400" cy="914400"/>
          </a:xfrm>
        </p:grpSpPr>
        <p:sp>
          <p:nvSpPr>
            <p:cNvPr id="35936" name="矩形 2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37" name="直接连接符 4"/>
            <p:cNvCxnSpPr>
              <a:stCxn id="35936" idx="1"/>
              <a:endCxn id="35936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38" name="直接连接符 5"/>
            <p:cNvCxnSpPr>
              <a:stCxn id="35936" idx="0"/>
              <a:endCxn id="35936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44" name="文本框 9"/>
          <p:cNvSpPr txBox="1"/>
          <p:nvPr/>
        </p:nvSpPr>
        <p:spPr>
          <a:xfrm>
            <a:off x="1558925" y="14827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滨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5" name="组合 10"/>
          <p:cNvGrpSpPr/>
          <p:nvPr/>
        </p:nvGrpSpPr>
        <p:grpSpPr>
          <a:xfrm>
            <a:off x="2438400" y="1560513"/>
            <a:ext cx="825500" cy="825500"/>
            <a:chOff x="1352550" y="1447800"/>
            <a:chExt cx="914400" cy="914400"/>
          </a:xfrm>
        </p:grpSpPr>
        <p:sp>
          <p:nvSpPr>
            <p:cNvPr id="35933" name="矩形 11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34" name="直接连接符 12"/>
            <p:cNvCxnSpPr>
              <a:stCxn id="35933" idx="1"/>
              <a:endCxn id="35933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35" name="直接连接符 13"/>
            <p:cNvCxnSpPr>
              <a:stCxn id="35933" idx="0"/>
              <a:endCxn id="35933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46" name="文本框 14"/>
          <p:cNvSpPr txBox="1"/>
          <p:nvPr/>
        </p:nvSpPr>
        <p:spPr>
          <a:xfrm>
            <a:off x="2465388" y="1484313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灰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7" name="组合 15"/>
          <p:cNvGrpSpPr/>
          <p:nvPr/>
        </p:nvGrpSpPr>
        <p:grpSpPr>
          <a:xfrm>
            <a:off x="3308350" y="1560513"/>
            <a:ext cx="825500" cy="825500"/>
            <a:chOff x="1352550" y="1447800"/>
            <a:chExt cx="914400" cy="914400"/>
          </a:xfrm>
        </p:grpSpPr>
        <p:sp>
          <p:nvSpPr>
            <p:cNvPr id="35930" name="矩形 16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31" name="直接连接符 17"/>
            <p:cNvCxnSpPr>
              <a:stCxn id="35930" idx="1"/>
              <a:endCxn id="35930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32" name="直接连接符 18"/>
            <p:cNvCxnSpPr>
              <a:stCxn id="35930" idx="0"/>
              <a:endCxn id="35930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48" name="文本框 19"/>
          <p:cNvSpPr txBox="1"/>
          <p:nvPr/>
        </p:nvSpPr>
        <p:spPr>
          <a:xfrm>
            <a:off x="3314700" y="151447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9" name="组合 20"/>
          <p:cNvGrpSpPr/>
          <p:nvPr/>
        </p:nvGrpSpPr>
        <p:grpSpPr>
          <a:xfrm>
            <a:off x="4178300" y="1560513"/>
            <a:ext cx="825500" cy="825500"/>
            <a:chOff x="1352550" y="1447800"/>
            <a:chExt cx="914400" cy="914400"/>
          </a:xfrm>
        </p:grpSpPr>
        <p:sp>
          <p:nvSpPr>
            <p:cNvPr id="35927" name="矩形 21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28" name="直接连接符 22"/>
            <p:cNvCxnSpPr>
              <a:stCxn id="35927" idx="1"/>
              <a:endCxn id="35927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29" name="直接连接符 23"/>
            <p:cNvCxnSpPr>
              <a:stCxn id="35927" idx="0"/>
              <a:endCxn id="35927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50" name="文本框 24"/>
          <p:cNvSpPr txBox="1"/>
          <p:nvPr/>
        </p:nvSpPr>
        <p:spPr>
          <a:xfrm>
            <a:off x="4195763" y="150177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渔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1" name="组合 25"/>
          <p:cNvGrpSpPr/>
          <p:nvPr/>
        </p:nvGrpSpPr>
        <p:grpSpPr>
          <a:xfrm>
            <a:off x="5048250" y="1560513"/>
            <a:ext cx="825500" cy="825500"/>
            <a:chOff x="1352550" y="1447800"/>
            <a:chExt cx="914400" cy="914400"/>
          </a:xfrm>
        </p:grpSpPr>
        <p:sp>
          <p:nvSpPr>
            <p:cNvPr id="35924" name="矩形 26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25" name="直接连接符 27"/>
            <p:cNvCxnSpPr>
              <a:stCxn id="35924" idx="1"/>
              <a:endCxn id="35924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26" name="直接连接符 28"/>
            <p:cNvCxnSpPr>
              <a:stCxn id="35924" idx="0"/>
              <a:endCxn id="35924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52" name="文本框 29"/>
          <p:cNvSpPr txBox="1"/>
          <p:nvPr/>
        </p:nvSpPr>
        <p:spPr>
          <a:xfrm>
            <a:off x="5067300" y="1522413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遍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3" name="组合 30"/>
          <p:cNvGrpSpPr/>
          <p:nvPr/>
        </p:nvGrpSpPr>
        <p:grpSpPr>
          <a:xfrm>
            <a:off x="5918200" y="1560513"/>
            <a:ext cx="825500" cy="825500"/>
            <a:chOff x="1352550" y="1447800"/>
            <a:chExt cx="914400" cy="914400"/>
          </a:xfrm>
        </p:grpSpPr>
        <p:sp>
          <p:nvSpPr>
            <p:cNvPr id="35921" name="矩形 31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22" name="直接连接符 32"/>
            <p:cNvCxnSpPr>
              <a:stCxn id="35921" idx="1"/>
              <a:endCxn id="35921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23" name="直接连接符 33"/>
            <p:cNvCxnSpPr>
              <a:stCxn id="35921" idx="0"/>
              <a:endCxn id="35921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54" name="文本框 34"/>
          <p:cNvSpPr txBox="1"/>
          <p:nvPr/>
        </p:nvSpPr>
        <p:spPr>
          <a:xfrm>
            <a:off x="5938838" y="14954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5" name="组合 35"/>
          <p:cNvGrpSpPr/>
          <p:nvPr/>
        </p:nvGrpSpPr>
        <p:grpSpPr>
          <a:xfrm>
            <a:off x="6788150" y="1560513"/>
            <a:ext cx="825500" cy="825500"/>
            <a:chOff x="1352550" y="1447800"/>
            <a:chExt cx="914400" cy="914400"/>
          </a:xfrm>
        </p:grpSpPr>
        <p:sp>
          <p:nvSpPr>
            <p:cNvPr id="35918" name="矩形 36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19" name="直接连接符 37"/>
            <p:cNvCxnSpPr>
              <a:stCxn id="35918" idx="1"/>
              <a:endCxn id="35918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20" name="直接连接符 38"/>
            <p:cNvCxnSpPr>
              <a:stCxn id="35918" idx="0"/>
              <a:endCxn id="35918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56" name="文本框 39"/>
          <p:cNvSpPr txBox="1"/>
          <p:nvPr/>
        </p:nvSpPr>
        <p:spPr>
          <a:xfrm>
            <a:off x="6788150" y="1530350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载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7" name="组合 40"/>
          <p:cNvGrpSpPr/>
          <p:nvPr/>
        </p:nvGrpSpPr>
        <p:grpSpPr>
          <a:xfrm>
            <a:off x="2025650" y="2932113"/>
            <a:ext cx="825500" cy="825500"/>
            <a:chOff x="1352550" y="1447800"/>
            <a:chExt cx="914400" cy="914400"/>
          </a:xfrm>
        </p:grpSpPr>
        <p:sp>
          <p:nvSpPr>
            <p:cNvPr id="35915" name="矩形 41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16" name="直接连接符 42"/>
            <p:cNvCxnSpPr>
              <a:stCxn id="35915" idx="1"/>
              <a:endCxn id="35915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17" name="直接连接符 43"/>
            <p:cNvCxnSpPr>
              <a:stCxn id="35915" idx="0"/>
              <a:endCxn id="35915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58" name="文本框 44"/>
          <p:cNvSpPr txBox="1"/>
          <p:nvPr/>
        </p:nvSpPr>
        <p:spPr>
          <a:xfrm>
            <a:off x="2025650" y="28797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9" name="组合 45"/>
          <p:cNvGrpSpPr/>
          <p:nvPr/>
        </p:nvGrpSpPr>
        <p:grpSpPr>
          <a:xfrm>
            <a:off x="2895600" y="2932113"/>
            <a:ext cx="825500" cy="825500"/>
            <a:chOff x="1352550" y="1447800"/>
            <a:chExt cx="914400" cy="914400"/>
          </a:xfrm>
        </p:grpSpPr>
        <p:sp>
          <p:nvSpPr>
            <p:cNvPr id="35912" name="矩形 46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13" name="直接连接符 47"/>
            <p:cNvCxnSpPr>
              <a:stCxn id="35912" idx="1"/>
              <a:endCxn id="35912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14" name="直接连接符 48"/>
            <p:cNvCxnSpPr>
              <a:stCxn id="35912" idx="0"/>
              <a:endCxn id="35912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60" name="文本框 49"/>
          <p:cNvSpPr txBox="1"/>
          <p:nvPr/>
        </p:nvSpPr>
        <p:spPr>
          <a:xfrm>
            <a:off x="2914650" y="28797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亚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61" name="组合 50"/>
          <p:cNvGrpSpPr/>
          <p:nvPr/>
        </p:nvGrpSpPr>
        <p:grpSpPr>
          <a:xfrm>
            <a:off x="3765550" y="2932113"/>
            <a:ext cx="825500" cy="825500"/>
            <a:chOff x="1352550" y="1447800"/>
            <a:chExt cx="914400" cy="914400"/>
          </a:xfrm>
        </p:grpSpPr>
        <p:sp>
          <p:nvSpPr>
            <p:cNvPr id="35909" name="矩形 51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10" name="直接连接符 52"/>
            <p:cNvCxnSpPr>
              <a:stCxn id="35909" idx="1"/>
              <a:endCxn id="35909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11" name="直接连接符 53"/>
            <p:cNvCxnSpPr>
              <a:stCxn id="35909" idx="0"/>
              <a:endCxn id="35909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62" name="文本框 54"/>
          <p:cNvSpPr txBox="1"/>
          <p:nvPr/>
        </p:nvSpPr>
        <p:spPr>
          <a:xfrm>
            <a:off x="3790950" y="2846388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63" name="组合 55"/>
          <p:cNvGrpSpPr/>
          <p:nvPr/>
        </p:nvGrpSpPr>
        <p:grpSpPr>
          <a:xfrm>
            <a:off x="4635500" y="2932113"/>
            <a:ext cx="825500" cy="825500"/>
            <a:chOff x="1352550" y="1447800"/>
            <a:chExt cx="914400" cy="914400"/>
          </a:xfrm>
        </p:grpSpPr>
        <p:sp>
          <p:nvSpPr>
            <p:cNvPr id="35906" name="矩形 56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07" name="直接连接符 57"/>
            <p:cNvCxnSpPr>
              <a:stCxn id="35906" idx="1"/>
              <a:endCxn id="35906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08" name="直接连接符 58"/>
            <p:cNvCxnSpPr>
              <a:stCxn id="35906" idx="0"/>
              <a:endCxn id="35906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64" name="文本框 59"/>
          <p:cNvSpPr txBox="1"/>
          <p:nvPr/>
        </p:nvSpPr>
        <p:spPr>
          <a:xfrm>
            <a:off x="4641850" y="28797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65" name="组合 60"/>
          <p:cNvGrpSpPr/>
          <p:nvPr/>
        </p:nvGrpSpPr>
        <p:grpSpPr>
          <a:xfrm>
            <a:off x="5505450" y="2932113"/>
            <a:ext cx="825500" cy="825500"/>
            <a:chOff x="1352550" y="1447800"/>
            <a:chExt cx="914400" cy="914400"/>
          </a:xfrm>
        </p:grpSpPr>
        <p:sp>
          <p:nvSpPr>
            <p:cNvPr id="35903" name="矩形 61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04" name="直接连接符 62"/>
            <p:cNvCxnSpPr>
              <a:stCxn id="35903" idx="1"/>
              <a:endCxn id="35903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05" name="直接连接符 63"/>
            <p:cNvCxnSpPr>
              <a:stCxn id="35903" idx="0"/>
              <a:endCxn id="35903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66" name="文本框 64"/>
          <p:cNvSpPr txBox="1"/>
          <p:nvPr/>
        </p:nvSpPr>
        <p:spPr>
          <a:xfrm>
            <a:off x="5511800" y="28797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踩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67" name="组合 65"/>
          <p:cNvGrpSpPr/>
          <p:nvPr/>
        </p:nvGrpSpPr>
        <p:grpSpPr>
          <a:xfrm>
            <a:off x="6375400" y="2932113"/>
            <a:ext cx="825500" cy="825500"/>
            <a:chOff x="1352550" y="1447800"/>
            <a:chExt cx="914400" cy="914400"/>
          </a:xfrm>
        </p:grpSpPr>
        <p:sp>
          <p:nvSpPr>
            <p:cNvPr id="35900" name="矩形 66"/>
            <p:cNvSpPr/>
            <p:nvPr/>
          </p:nvSpPr>
          <p:spPr>
            <a:xfrm>
              <a:off x="1352550" y="1447800"/>
              <a:ext cx="914400" cy="914400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5901" name="直接连接符 67"/>
            <p:cNvCxnSpPr>
              <a:stCxn id="35900" idx="1"/>
              <a:endCxn id="35900" idx="3"/>
            </p:cNvCxnSpPr>
            <p:nvPr/>
          </p:nvCxnSpPr>
          <p:spPr>
            <a:xfrm>
              <a:off x="1352550" y="1905000"/>
              <a:ext cx="914400" cy="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  <p:cxnSp>
          <p:nvCxnSpPr>
            <p:cNvPr id="35902" name="直接连接符 68"/>
            <p:cNvCxnSpPr>
              <a:stCxn id="35900" idx="0"/>
              <a:endCxn id="35900" idx="2"/>
            </p:cNvCxnSpPr>
            <p:nvPr/>
          </p:nvCxnSpPr>
          <p:spPr>
            <a:xfrm flipH="1">
              <a:off x="1809750" y="1447800"/>
              <a:ext cx="0" cy="914400"/>
            </a:xfrm>
            <a:prstGeom prst="line">
              <a:avLst/>
            </a:prstGeom>
            <a:noFill/>
            <a:ln w="12700">
              <a:solidFill>
                <a:srgbClr val="2F5597"/>
              </a:solidFill>
              <a:prstDash val="sysDot"/>
              <a:miter lim="800000"/>
            </a:ln>
          </p:spPr>
        </p:cxnSp>
      </p:grpSp>
      <p:sp>
        <p:nvSpPr>
          <p:cNvPr id="35868" name="文本框 69"/>
          <p:cNvSpPr txBox="1"/>
          <p:nvPr/>
        </p:nvSpPr>
        <p:spPr>
          <a:xfrm>
            <a:off x="6375400" y="2879725"/>
            <a:ext cx="82550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洁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9" name="文本框 70"/>
          <p:cNvSpPr txBox="1"/>
          <p:nvPr/>
        </p:nvSpPr>
        <p:spPr>
          <a:xfrm>
            <a:off x="1682750" y="1035050"/>
            <a:ext cx="68580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bīn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0" name="文本框 71"/>
          <p:cNvSpPr txBox="1"/>
          <p:nvPr/>
        </p:nvSpPr>
        <p:spPr>
          <a:xfrm>
            <a:off x="2560638" y="1054100"/>
            <a:ext cx="68580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huī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1" name="文本框 72"/>
          <p:cNvSpPr txBox="1"/>
          <p:nvPr/>
        </p:nvSpPr>
        <p:spPr>
          <a:xfrm>
            <a:off x="3327400" y="1035050"/>
            <a:ext cx="86995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piāo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2" name="文本框 73"/>
          <p:cNvSpPr txBox="1"/>
          <p:nvPr/>
        </p:nvSpPr>
        <p:spPr>
          <a:xfrm>
            <a:off x="4340225" y="1035050"/>
            <a:ext cx="50165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ú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3" name="文本框 74"/>
          <p:cNvSpPr txBox="1"/>
          <p:nvPr/>
        </p:nvSpPr>
        <p:spPr>
          <a:xfrm>
            <a:off x="5018088" y="1035050"/>
            <a:ext cx="86995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bi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4" name="文本框 75"/>
          <p:cNvSpPr txBox="1"/>
          <p:nvPr/>
        </p:nvSpPr>
        <p:spPr>
          <a:xfrm>
            <a:off x="5903913" y="1035050"/>
            <a:ext cx="86995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tǎnɡ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5" name="文本框 76"/>
          <p:cNvSpPr txBox="1"/>
          <p:nvPr/>
        </p:nvSpPr>
        <p:spPr>
          <a:xfrm>
            <a:off x="6842125" y="1035050"/>
            <a:ext cx="71755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zǎi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6" name="文本框 77"/>
          <p:cNvSpPr txBox="1"/>
          <p:nvPr/>
        </p:nvSpPr>
        <p:spPr>
          <a:xfrm>
            <a:off x="2095500" y="2427288"/>
            <a:ext cx="6667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k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7" name="文本框 78"/>
          <p:cNvSpPr txBox="1"/>
          <p:nvPr/>
        </p:nvSpPr>
        <p:spPr>
          <a:xfrm>
            <a:off x="3059113" y="2427288"/>
            <a:ext cx="5365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8" name="文本框 79"/>
          <p:cNvSpPr txBox="1"/>
          <p:nvPr/>
        </p:nvSpPr>
        <p:spPr>
          <a:xfrm>
            <a:off x="3829050" y="2427288"/>
            <a:ext cx="6985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79" name="文本框 80"/>
          <p:cNvSpPr txBox="1"/>
          <p:nvPr/>
        </p:nvSpPr>
        <p:spPr>
          <a:xfrm>
            <a:off x="4699000" y="2427288"/>
            <a:ext cx="6985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ú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80" name="文本框 81"/>
          <p:cNvSpPr txBox="1"/>
          <p:nvPr/>
        </p:nvSpPr>
        <p:spPr>
          <a:xfrm>
            <a:off x="5554663" y="2427288"/>
            <a:ext cx="6985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cǎi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81" name="文本框 82"/>
          <p:cNvSpPr txBox="1"/>
          <p:nvPr/>
        </p:nvSpPr>
        <p:spPr>
          <a:xfrm>
            <a:off x="6424613" y="2427288"/>
            <a:ext cx="6985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ji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é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882" name="文本框 83"/>
          <p:cNvSpPr txBox="1"/>
          <p:nvPr/>
        </p:nvSpPr>
        <p:spPr>
          <a:xfrm>
            <a:off x="1168400" y="595313"/>
            <a:ext cx="3454400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读一读，按结构分类。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883" name="椭圆 84"/>
          <p:cNvSpPr/>
          <p:nvPr/>
        </p:nvSpPr>
        <p:spPr>
          <a:xfrm>
            <a:off x="1581150" y="1577975"/>
            <a:ext cx="795338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84" name="椭圆 85"/>
          <p:cNvSpPr/>
          <p:nvPr/>
        </p:nvSpPr>
        <p:spPr>
          <a:xfrm>
            <a:off x="3308350" y="1577975"/>
            <a:ext cx="795338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85" name="椭圆 86"/>
          <p:cNvSpPr/>
          <p:nvPr/>
        </p:nvSpPr>
        <p:spPr>
          <a:xfrm>
            <a:off x="5924550" y="1577975"/>
            <a:ext cx="795338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86" name="椭圆 87"/>
          <p:cNvSpPr/>
          <p:nvPr/>
        </p:nvSpPr>
        <p:spPr>
          <a:xfrm>
            <a:off x="4651375" y="2949575"/>
            <a:ext cx="793750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87" name="椭圆 88"/>
          <p:cNvSpPr/>
          <p:nvPr/>
        </p:nvSpPr>
        <p:spPr>
          <a:xfrm>
            <a:off x="5514975" y="2949575"/>
            <a:ext cx="795338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88" name="椭圆 89"/>
          <p:cNvSpPr/>
          <p:nvPr/>
        </p:nvSpPr>
        <p:spPr>
          <a:xfrm>
            <a:off x="6389688" y="2949575"/>
            <a:ext cx="795337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89" name="矩形: 圆角 90"/>
          <p:cNvSpPr/>
          <p:nvPr/>
        </p:nvSpPr>
        <p:spPr>
          <a:xfrm>
            <a:off x="1296988" y="4032250"/>
            <a:ext cx="1365250" cy="401638"/>
          </a:xfrm>
          <a:prstGeom prst="round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90" name="矩形: 圆角 91"/>
          <p:cNvSpPr/>
          <p:nvPr/>
        </p:nvSpPr>
        <p:spPr>
          <a:xfrm>
            <a:off x="2851150" y="4032250"/>
            <a:ext cx="1363663" cy="40163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91" name="椭圆 92"/>
          <p:cNvSpPr/>
          <p:nvPr/>
        </p:nvSpPr>
        <p:spPr>
          <a:xfrm>
            <a:off x="4198938" y="1577975"/>
            <a:ext cx="795337" cy="7953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92" name="椭圆 93"/>
          <p:cNvSpPr/>
          <p:nvPr/>
        </p:nvSpPr>
        <p:spPr>
          <a:xfrm>
            <a:off x="2032000" y="2944813"/>
            <a:ext cx="793750" cy="795337"/>
          </a:xfrm>
          <a:prstGeom prst="ellipse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93" name="椭圆 94"/>
          <p:cNvSpPr/>
          <p:nvPr/>
        </p:nvSpPr>
        <p:spPr>
          <a:xfrm>
            <a:off x="3773488" y="2944813"/>
            <a:ext cx="795337" cy="795337"/>
          </a:xfrm>
          <a:prstGeom prst="ellipse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94" name="矩形: 圆角 95"/>
          <p:cNvSpPr/>
          <p:nvPr/>
        </p:nvSpPr>
        <p:spPr>
          <a:xfrm>
            <a:off x="4429125" y="4032250"/>
            <a:ext cx="1720850" cy="4016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95" name="椭圆 96"/>
          <p:cNvSpPr/>
          <p:nvPr/>
        </p:nvSpPr>
        <p:spPr>
          <a:xfrm>
            <a:off x="2454275" y="1577975"/>
            <a:ext cx="793750" cy="795338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96" name="椭圆 97"/>
          <p:cNvSpPr/>
          <p:nvPr/>
        </p:nvSpPr>
        <p:spPr>
          <a:xfrm>
            <a:off x="5049838" y="1577975"/>
            <a:ext cx="795337" cy="795338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97" name="椭圆 98"/>
          <p:cNvSpPr/>
          <p:nvPr/>
        </p:nvSpPr>
        <p:spPr>
          <a:xfrm>
            <a:off x="6802438" y="1577975"/>
            <a:ext cx="795337" cy="795338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98" name="矩形: 圆角 100"/>
          <p:cNvSpPr/>
          <p:nvPr/>
        </p:nvSpPr>
        <p:spPr>
          <a:xfrm>
            <a:off x="6262688" y="4032250"/>
            <a:ext cx="1479550" cy="401638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独体结构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99" name="椭圆 101"/>
          <p:cNvSpPr/>
          <p:nvPr/>
        </p:nvSpPr>
        <p:spPr>
          <a:xfrm>
            <a:off x="2908300" y="2947988"/>
            <a:ext cx="795338" cy="795337"/>
          </a:xfrm>
          <a:prstGeom prst="ellipse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3" grpId="0" animBg="1"/>
      <p:bldP spid="35884" grpId="0" animBg="1"/>
      <p:bldP spid="35885" grpId="0" animBg="1"/>
      <p:bldP spid="35886" grpId="0" animBg="1"/>
      <p:bldP spid="35887" grpId="0" animBg="1"/>
      <p:bldP spid="35888" grpId="0" animBg="1"/>
      <p:bldP spid="35889" grpId="0" animBg="1"/>
      <p:bldP spid="35890" grpId="0" animBg="1"/>
      <p:bldP spid="35891" grpId="0" animBg="1"/>
      <p:bldP spid="35892" grpId="0" animBg="1"/>
      <p:bldP spid="35893" grpId="0" animBg="1"/>
      <p:bldP spid="35894" grpId="0" animBg="1"/>
      <p:bldP spid="35895" grpId="0" animBg="1"/>
      <p:bldP spid="35896" grpId="0" animBg="1"/>
      <p:bldP spid="35897" grpId="0" animBg="1"/>
      <p:bldP spid="35898" grpId="0" animBg="1"/>
      <p:bldP spid="358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椭圆 4"/>
          <p:cNvSpPr/>
          <p:nvPr/>
        </p:nvSpPr>
        <p:spPr>
          <a:xfrm>
            <a:off x="4668838" y="2397125"/>
            <a:ext cx="720725" cy="720725"/>
          </a:xfrm>
          <a:prstGeom prst="ellipse">
            <a:avLst/>
          </a:prstGeom>
          <a:solidFill>
            <a:srgbClr val="E8333C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195" name="文本框 1"/>
          <p:cNvSpPr txBox="1"/>
          <p:nvPr/>
        </p:nvSpPr>
        <p:spPr>
          <a:xfrm>
            <a:off x="4189413" y="2347913"/>
            <a:ext cx="415607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海滨小城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69863"/>
            <a:ext cx="2308225" cy="46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7" name="文本框 1"/>
          <p:cNvSpPr txBox="1"/>
          <p:nvPr/>
        </p:nvSpPr>
        <p:spPr>
          <a:xfrm>
            <a:off x="3376613" y="3636963"/>
            <a:ext cx="4852987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滨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是什么意思？请猜一猜，并说说猜的理由是什么。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踩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74850" y="1739900"/>
            <a:ext cx="1177925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7" name="洁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32163" y="1739900"/>
            <a:ext cx="1177925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8" name="靠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91063" y="1739900"/>
            <a:ext cx="1177925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9" name="躺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15950" y="1739900"/>
            <a:ext cx="1177925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0" name="夏.mp4">
            <a:hlinkClick r:id="" action="ppaction://media"/>
          </p:cNvPr>
          <p:cNvPicPr>
            <a:picLocks noRot="1"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048375" y="1739900"/>
            <a:ext cx="1177925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1" name="载.mp4">
            <a:hlinkClick r:id="" action="ppaction://media"/>
          </p:cNvPr>
          <p:cNvPicPr>
            <a:picLocks noRot="1"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407275" y="1739900"/>
            <a:ext cx="1177925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72" name="对话气泡: 圆角矩形 7"/>
          <p:cNvSpPr/>
          <p:nvPr/>
        </p:nvSpPr>
        <p:spPr>
          <a:xfrm>
            <a:off x="527050" y="425450"/>
            <a:ext cx="2355850" cy="1060450"/>
          </a:xfrm>
          <a:prstGeom prst="wedgeRoundRectCallout">
            <a:avLst>
              <a:gd name="adj1" fmla="val -19486"/>
              <a:gd name="adj2" fmla="val 86454"/>
              <a:gd name="adj3" fmla="val 16667"/>
            </a:avLst>
          </a:prstGeom>
          <a:solidFill>
            <a:srgbClr val="FF4747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左边的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最后一笔撇右边不能出头。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3" name="对话气泡: 圆角矩形 8"/>
          <p:cNvSpPr/>
          <p:nvPr/>
        </p:nvSpPr>
        <p:spPr>
          <a:xfrm>
            <a:off x="612775" y="3162300"/>
            <a:ext cx="2063750" cy="736600"/>
          </a:xfrm>
          <a:prstGeom prst="wedgeRoundRectCallout">
            <a:avLst>
              <a:gd name="adj1" fmla="val 38069"/>
              <a:gd name="adj2" fmla="val -95259"/>
              <a:gd name="adj3" fmla="val 16667"/>
            </a:avLst>
          </a:prstGeom>
          <a:solidFill>
            <a:srgbClr val="FF4747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左边足字旁最后一笔是提。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4" name="对话气泡: 圆角矩形 9"/>
          <p:cNvSpPr/>
          <p:nvPr/>
        </p:nvSpPr>
        <p:spPr>
          <a:xfrm>
            <a:off x="3052763" y="425450"/>
            <a:ext cx="1830387" cy="1060450"/>
          </a:xfrm>
          <a:prstGeom prst="wedgeRoundRectCallout">
            <a:avLst>
              <a:gd name="adj1" fmla="val -4532"/>
              <a:gd name="adj2" fmla="val 84056"/>
              <a:gd name="adj3" fmla="val 16667"/>
            </a:avLst>
          </a:prstGeom>
          <a:solidFill>
            <a:srgbClr val="FF4747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右上部分是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，不是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5" name="对话气泡: 圆角矩形 10"/>
          <p:cNvSpPr/>
          <p:nvPr/>
        </p:nvSpPr>
        <p:spPr>
          <a:xfrm>
            <a:off x="2730500" y="3155950"/>
            <a:ext cx="2063750" cy="1365250"/>
          </a:xfrm>
          <a:prstGeom prst="wedgeRoundRectCallout">
            <a:avLst>
              <a:gd name="adj1" fmla="val 61458"/>
              <a:gd name="adj2" fmla="val -76431"/>
              <a:gd name="adj3" fmla="val 16667"/>
            </a:avLst>
          </a:prstGeom>
          <a:solidFill>
            <a:srgbClr val="FF4747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上边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字得写扁，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的横画间距要均匀。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6" name="对话气泡: 圆角矩形 11"/>
          <p:cNvSpPr/>
          <p:nvPr/>
        </p:nvSpPr>
        <p:spPr>
          <a:xfrm>
            <a:off x="5815013" y="742950"/>
            <a:ext cx="1830387" cy="793750"/>
          </a:xfrm>
          <a:prstGeom prst="wedgeRoundRectCallout">
            <a:avLst>
              <a:gd name="adj1" fmla="val -4185"/>
              <a:gd name="adj2" fmla="val 79491"/>
              <a:gd name="adj3" fmla="val 16667"/>
            </a:avLst>
          </a:prstGeom>
          <a:solidFill>
            <a:srgbClr val="FF4747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上边部分里面有两横。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7" name="对话气泡: 圆角矩形 12"/>
          <p:cNvSpPr/>
          <p:nvPr/>
        </p:nvSpPr>
        <p:spPr>
          <a:xfrm>
            <a:off x="4883150" y="3003550"/>
            <a:ext cx="3810000" cy="1790700"/>
          </a:xfrm>
          <a:prstGeom prst="wedgeRoundRectCallout">
            <a:avLst>
              <a:gd name="adj1" fmla="val 31653"/>
              <a:gd name="adj2" fmla="val -63222"/>
              <a:gd name="adj3" fmla="val 16667"/>
            </a:avLst>
          </a:prstGeom>
          <a:solidFill>
            <a:srgbClr val="FF4747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笔顺不能错，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要写得小，第三笔横要写长；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字紧靠竖中线，第四笔横变提；斜钩足够长，最后一点不能丢。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36866"/>
                </p:tgtEl>
              </p:cMediaNode>
            </p:video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36867"/>
                </p:tgtEl>
              </p:cMediaNode>
            </p:video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36868"/>
                </p:tgtEl>
              </p:cMediaNode>
            </p:vide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36869"/>
                </p:tgtEl>
              </p:cMediaNode>
            </p:video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36870"/>
                </p:tgtEl>
              </p:cMediaNode>
            </p:video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36871"/>
                </p:tgtEl>
              </p:cMediaNode>
            </p:video>
          </p:childTnLst>
        </p:cTn>
      </p:par>
    </p:tnLst>
    <p:bldLst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1016000" y="900113"/>
            <a:ext cx="7112000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海滨　　  街道　　  交界　  　来来往往　　渔民　　  遍地　  　远处　  　汽笛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船队　　  满载　　  银光闪闪  靠岸　　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初夏　　  散发　　  除了　　  整洁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1016000" y="342900"/>
            <a:ext cx="20891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抄写词语。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7892" name="对话气泡: 圆角矩形 3"/>
          <p:cNvSpPr/>
          <p:nvPr/>
        </p:nvSpPr>
        <p:spPr>
          <a:xfrm>
            <a:off x="1085850" y="3225800"/>
            <a:ext cx="5384800" cy="1062038"/>
          </a:xfrm>
          <a:prstGeom prst="wedgeRoundRectCallout">
            <a:avLst>
              <a:gd name="adj1" fmla="val 57236"/>
              <a:gd name="adj2" fmla="val -12282"/>
              <a:gd name="adj3" fmla="val 16667"/>
            </a:avLst>
          </a:prstGeom>
          <a:solidFill>
            <a:srgbClr val="F4B183"/>
          </a:solidFill>
          <a:ln w="12700">
            <a:solidFill>
              <a:srgbClr val="843C0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文本框 4"/>
          <p:cNvSpPr txBox="1"/>
          <p:nvPr/>
        </p:nvSpPr>
        <p:spPr>
          <a:xfrm>
            <a:off x="1085850" y="3249613"/>
            <a:ext cx="5657850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抄写时，一个词语空一格，注意词语之间的间隔。看一个词写一个词。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0" y="3105150"/>
            <a:ext cx="1079500" cy="1506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2"/>
          <p:cNvSpPr txBox="1"/>
          <p:nvPr/>
        </p:nvSpPr>
        <p:spPr>
          <a:xfrm>
            <a:off x="727075" y="9525"/>
            <a:ext cx="1881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3775075" y="892175"/>
            <a:ext cx="15240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海滨小城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8916" name="文本框 3"/>
          <p:cNvSpPr txBox="1"/>
          <p:nvPr/>
        </p:nvSpPr>
        <p:spPr>
          <a:xfrm>
            <a:off x="415925" y="2381250"/>
            <a:ext cx="774700" cy="444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海滨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7" name="椭圆 4"/>
          <p:cNvSpPr/>
          <p:nvPr/>
        </p:nvSpPr>
        <p:spPr>
          <a:xfrm>
            <a:off x="466725" y="2298700"/>
            <a:ext cx="654050" cy="65405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18" name="文本框 5"/>
          <p:cNvSpPr txBox="1"/>
          <p:nvPr/>
        </p:nvSpPr>
        <p:spPr>
          <a:xfrm>
            <a:off x="1311275" y="1814513"/>
            <a:ext cx="2844800" cy="1663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大海  天空  帆船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军舰  海鸥  云朵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沙滩  贝壳  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出海捕鱼的船队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9" name="文本框 6"/>
          <p:cNvSpPr txBox="1"/>
          <p:nvPr/>
        </p:nvSpPr>
        <p:spPr>
          <a:xfrm>
            <a:off x="8012113" y="2381250"/>
            <a:ext cx="774700" cy="444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小城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0" name="椭圆 7"/>
          <p:cNvSpPr/>
          <p:nvPr/>
        </p:nvSpPr>
        <p:spPr>
          <a:xfrm>
            <a:off x="8062913" y="2298700"/>
            <a:ext cx="654050" cy="65405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21" name="文本框 8"/>
          <p:cNvSpPr txBox="1"/>
          <p:nvPr/>
        </p:nvSpPr>
        <p:spPr>
          <a:xfrm>
            <a:off x="4956175" y="1793875"/>
            <a:ext cx="2997200" cy="1663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庭院  树多  桉树香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凤凰花开得热闹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公园  榕树多  人多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街道  细沙铺路  干净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2" name="矩形: 圆角 9"/>
          <p:cNvSpPr/>
          <p:nvPr/>
        </p:nvSpPr>
        <p:spPr>
          <a:xfrm>
            <a:off x="1190625" y="1746250"/>
            <a:ext cx="3684588" cy="1800225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23" name="矩形: 圆角 10"/>
          <p:cNvSpPr/>
          <p:nvPr/>
        </p:nvSpPr>
        <p:spPr>
          <a:xfrm>
            <a:off x="3775075" y="1746250"/>
            <a:ext cx="4187825" cy="1800225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24" name="文本框 11"/>
          <p:cNvSpPr txBox="1"/>
          <p:nvPr/>
        </p:nvSpPr>
        <p:spPr>
          <a:xfrm>
            <a:off x="3944938" y="2181225"/>
            <a:ext cx="819150" cy="850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整洁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 animBg="1"/>
      <p:bldP spid="38918" grpId="0"/>
      <p:bldP spid="38919" grpId="0"/>
      <p:bldP spid="38920" grpId="0" animBg="1"/>
      <p:bldP spid="38921" grpId="0"/>
      <p:bldP spid="38922" grpId="0" animBg="1"/>
      <p:bldP spid="38923" grpId="0" animBg="1"/>
      <p:bldP spid="389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http://p4.so.qhmsg.com/t0168b81317397c96af.jpg"/>
          <p:cNvPicPr>
            <a:picLocks noChangeAspect="1"/>
          </p:cNvPicPr>
          <p:nvPr/>
        </p:nvPicPr>
        <p:blipFill>
          <a:blip r:embed="rId1"/>
          <a:srcRect b="1357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文本框 1"/>
          <p:cNvSpPr txBox="1"/>
          <p:nvPr/>
        </p:nvSpPr>
        <p:spPr>
          <a:xfrm>
            <a:off x="7720013" y="3490913"/>
            <a:ext cx="9556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海滨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https://photo.tuchong.com/3730997/f/263249106.jpg"/>
          <p:cNvPicPr>
            <a:picLocks noChangeAspect="1"/>
          </p:cNvPicPr>
          <p:nvPr/>
        </p:nvPicPr>
        <p:blipFill>
          <a:blip r:embed="rId1"/>
          <a:srcRect t="156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文本框 2"/>
          <p:cNvSpPr txBox="1"/>
          <p:nvPr/>
        </p:nvSpPr>
        <p:spPr>
          <a:xfrm>
            <a:off x="342900" y="1111250"/>
            <a:ext cx="9556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江滨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http://p1.so.qhmsg.com/t01a95ca91f797490fd.jpg"/>
          <p:cNvPicPr>
            <a:picLocks noChangeAspect="1"/>
          </p:cNvPicPr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文本框 2"/>
          <p:cNvSpPr txBox="1"/>
          <p:nvPr/>
        </p:nvSpPr>
        <p:spPr>
          <a:xfrm>
            <a:off x="7418388" y="468313"/>
            <a:ext cx="9572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湖滨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对话气泡: 圆角矩形 13"/>
          <p:cNvSpPr/>
          <p:nvPr/>
        </p:nvSpPr>
        <p:spPr>
          <a:xfrm>
            <a:off x="2062163" y="3768725"/>
            <a:ext cx="5019675" cy="523875"/>
          </a:xfrm>
          <a:prstGeom prst="wedgeRoundRectCallout">
            <a:avLst>
              <a:gd name="adj1" fmla="val 56273"/>
              <a:gd name="adj2" fmla="val -22500"/>
              <a:gd name="adj3" fmla="val 16667"/>
            </a:avLst>
          </a:prstGeom>
          <a:solidFill>
            <a:srgbClr val="8FAADC"/>
          </a:solidFill>
          <a:ln>
            <a:solidFill>
              <a:srgbClr val="20386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5" name="对话气泡: 圆角矩形 10"/>
          <p:cNvSpPr/>
          <p:nvPr/>
        </p:nvSpPr>
        <p:spPr>
          <a:xfrm>
            <a:off x="2774950" y="3024188"/>
            <a:ext cx="1900238" cy="523875"/>
          </a:xfrm>
          <a:prstGeom prst="wedgeRoundRectCallout">
            <a:avLst>
              <a:gd name="adj1" fmla="val -60083"/>
              <a:gd name="adj2" fmla="val 3259"/>
              <a:gd name="adj3" fmla="val 16667"/>
            </a:avLst>
          </a:prstGeom>
          <a:solidFill>
            <a:srgbClr val="F4B183"/>
          </a:solidFill>
          <a:ln>
            <a:solidFill>
              <a:srgbClr val="843C0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6" name="对话气泡: 圆角矩形 7"/>
          <p:cNvSpPr/>
          <p:nvPr/>
        </p:nvSpPr>
        <p:spPr>
          <a:xfrm>
            <a:off x="2722563" y="2325688"/>
            <a:ext cx="3044825" cy="525462"/>
          </a:xfrm>
          <a:prstGeom prst="wedgeRoundRectCallout">
            <a:avLst>
              <a:gd name="adj1" fmla="val 62787"/>
              <a:gd name="adj2" fmla="val -14574"/>
              <a:gd name="adj3" fmla="val 16667"/>
            </a:avLst>
          </a:prstGeom>
          <a:solidFill>
            <a:srgbClr val="A9D18E"/>
          </a:solidFill>
          <a:ln>
            <a:solidFill>
              <a:srgbClr val="385723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7" name="文本框 1"/>
          <p:cNvSpPr txBox="1"/>
          <p:nvPr/>
        </p:nvSpPr>
        <p:spPr>
          <a:xfrm>
            <a:off x="1216025" y="457200"/>
            <a:ext cx="443706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什么样的地方叫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滨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3318" name="文本框 2"/>
          <p:cNvSpPr txBox="1"/>
          <p:nvPr/>
        </p:nvSpPr>
        <p:spPr>
          <a:xfrm>
            <a:off x="1766888" y="1017588"/>
            <a:ext cx="1008062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水边。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文本框 3"/>
          <p:cNvSpPr txBox="1"/>
          <p:nvPr/>
        </p:nvSpPr>
        <p:spPr>
          <a:xfrm>
            <a:off x="1216025" y="1579563"/>
            <a:ext cx="443706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读了课题，你想知道些什么？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3320" name="文本框 4"/>
          <p:cNvSpPr txBox="1"/>
          <p:nvPr/>
        </p:nvSpPr>
        <p:spPr>
          <a:xfrm>
            <a:off x="3003550" y="2325688"/>
            <a:ext cx="3043238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海滨小城在哪里？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文本框 5"/>
          <p:cNvSpPr txBox="1"/>
          <p:nvPr/>
        </p:nvSpPr>
        <p:spPr>
          <a:xfrm>
            <a:off x="2919413" y="3038475"/>
            <a:ext cx="1755775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海滨美吗？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文本框 6"/>
          <p:cNvSpPr txBox="1"/>
          <p:nvPr/>
        </p:nvSpPr>
        <p:spPr>
          <a:xfrm>
            <a:off x="2062163" y="3765550"/>
            <a:ext cx="5227637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海滨小城与普通的小城有什么不同？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23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0" y="2003425"/>
            <a:ext cx="852488" cy="1136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24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663825"/>
            <a:ext cx="833438" cy="984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25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425" y="3533775"/>
            <a:ext cx="876300" cy="1079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8" grpId="0"/>
      <p:bldP spid="13319" grpId="0"/>
      <p:bldP spid="13320" grpId="0"/>
      <p:bldP spid="13321" grpId="0"/>
      <p:bldP spid="133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2"/>
          <p:cNvSpPr txBox="1"/>
          <p:nvPr/>
        </p:nvSpPr>
        <p:spPr>
          <a:xfrm>
            <a:off x="1608138" y="493713"/>
            <a:ext cx="188118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1954213" y="1471613"/>
            <a:ext cx="5370512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自由读课文，读准字音，读通句子。思考：课文写了海滨小城哪些场景？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711200" y="65088"/>
            <a:ext cx="1881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08F8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字词识记</a:t>
            </a:r>
            <a:endParaRPr lang="zh-CN" altLang="en-US" sz="3200" b="1">
              <a:solidFill>
                <a:srgbClr val="F08F8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1143000" y="715963"/>
            <a:ext cx="23066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肚  腿  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3"/>
          <p:cNvSpPr txBox="1"/>
          <p:nvPr/>
        </p:nvSpPr>
        <p:spPr>
          <a:xfrm>
            <a:off x="3997325" y="844550"/>
            <a:ext cx="469741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这些字的月字旁表示什么意思？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365" name="文本框 4"/>
          <p:cNvSpPr txBox="1"/>
          <p:nvPr/>
        </p:nvSpPr>
        <p:spPr>
          <a:xfrm>
            <a:off x="949325" y="1636713"/>
            <a:ext cx="12049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胳臂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文本框 5"/>
          <p:cNvSpPr txBox="1"/>
          <p:nvPr/>
        </p:nvSpPr>
        <p:spPr>
          <a:xfrm>
            <a:off x="2528888" y="1636713"/>
            <a:ext cx="12049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胳膊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文本框 6"/>
          <p:cNvSpPr txBox="1"/>
          <p:nvPr/>
        </p:nvSpPr>
        <p:spPr>
          <a:xfrm>
            <a:off x="3997325" y="1700213"/>
            <a:ext cx="4697413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这些词是什么意思？你能指出身体相应的部位吗？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15368" name="Picture 2" descr="https://p1.ssl.qhimgs1.com/sdr/400__/t010b0c2bd1f5a08e51.jpg"/>
          <p:cNvPicPr>
            <a:picLocks noChangeAspect="1"/>
          </p:cNvPicPr>
          <p:nvPr/>
        </p:nvPicPr>
        <p:blipFill>
          <a:blip r:embed="rId1"/>
          <a:srcRect l="54476"/>
          <a:stretch>
            <a:fillRect/>
          </a:stretch>
        </p:blipFill>
        <p:spPr>
          <a:xfrm>
            <a:off x="4591050" y="2619375"/>
            <a:ext cx="1392238" cy="2035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5369" name="直接连接符 8"/>
          <p:cNvCxnSpPr/>
          <p:nvPr/>
        </p:nvCxnSpPr>
        <p:spPr>
          <a:xfrm>
            <a:off x="4784725" y="3184525"/>
            <a:ext cx="501650" cy="14605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15370" name="左大括号 9"/>
          <p:cNvSpPr/>
          <p:nvPr/>
        </p:nvSpPr>
        <p:spPr>
          <a:xfrm rot="8100000">
            <a:off x="5437188" y="3170238"/>
            <a:ext cx="190500" cy="1081087"/>
          </a:xfrm>
          <a:prstGeom prst="leftBrace">
            <a:avLst>
              <a:gd name="adj1" fmla="val 118334"/>
              <a:gd name="adj2" fmla="val 50000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371" name="文本框 11"/>
          <p:cNvSpPr txBox="1"/>
          <p:nvPr/>
        </p:nvSpPr>
        <p:spPr>
          <a:xfrm>
            <a:off x="6140450" y="3074988"/>
            <a:ext cx="2379663" cy="97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肩膀以下手腕以上的部分。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2" name="文本框 12"/>
          <p:cNvSpPr txBox="1"/>
          <p:nvPr/>
        </p:nvSpPr>
        <p:spPr>
          <a:xfrm>
            <a:off x="1325563" y="1268413"/>
            <a:ext cx="9334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bei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73" name="文本框 14"/>
          <p:cNvSpPr txBox="1"/>
          <p:nvPr/>
        </p:nvSpPr>
        <p:spPr>
          <a:xfrm>
            <a:off x="2944813" y="1268413"/>
            <a:ext cx="5048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bo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74" name="文本框 13"/>
          <p:cNvSpPr txBox="1"/>
          <p:nvPr/>
        </p:nvSpPr>
        <p:spPr>
          <a:xfrm>
            <a:off x="2025650" y="1600200"/>
            <a:ext cx="3937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75" name="文本框 15"/>
          <p:cNvSpPr txBox="1"/>
          <p:nvPr/>
        </p:nvSpPr>
        <p:spPr>
          <a:xfrm>
            <a:off x="1141413" y="2644775"/>
            <a:ext cx="23066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手臂  臂力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文本框 18"/>
          <p:cNvSpPr txBox="1"/>
          <p:nvPr/>
        </p:nvSpPr>
        <p:spPr>
          <a:xfrm>
            <a:off x="1608138" y="2241550"/>
            <a:ext cx="56038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ì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77" name="文本框 20"/>
          <p:cNvSpPr txBox="1"/>
          <p:nvPr/>
        </p:nvSpPr>
        <p:spPr>
          <a:xfrm>
            <a:off x="2422525" y="2241550"/>
            <a:ext cx="5619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ì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78" name="文本框 19"/>
          <p:cNvSpPr txBox="1"/>
          <p:nvPr/>
        </p:nvSpPr>
        <p:spPr>
          <a:xfrm>
            <a:off x="617538" y="3360738"/>
            <a:ext cx="3822700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帆船上的渔民，军舰上的战士，他们的脸和胳臂也镀上了一层金黄色。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70" grpId="0" animBg="1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  <p:bldP spid="1537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20000"/>
          </a:lnSpc>
          <a:defRPr sz="24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2640</Words>
  <Application>WPS 演示</Application>
  <PresentationFormat>全屏显示(16:9)</PresentationFormat>
  <Paragraphs>373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Cambria</vt:lpstr>
      <vt:lpstr>黑体</vt:lpstr>
      <vt:lpstr>Calibri</vt:lpstr>
      <vt:lpstr>楷体</vt:lpstr>
      <vt:lpstr>微软雅黑</vt:lpstr>
      <vt:lpstr>Arial Unicode MS</vt:lpstr>
      <vt:lpstr>等线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2016-01-14T07:05:00Z</dcterms:created>
  <dcterms:modified xsi:type="dcterms:W3CDTF">2023-09-25T16:46:27Z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KSOProductBuildVer">
    <vt:lpwstr>2052-12.1.0.15374</vt:lpwstr>
  </property>
  <property fmtid="{D5CDD505-2E9C-101B-9397-08002B2CF9AE}" pid="4" name="ICV">
    <vt:lpwstr>E3A37DC76848444EA0AA8DA7740D0CF0_12</vt:lpwstr>
  </property>
</Properties>
</file>