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58" r:id="rId21"/>
    <p:sldId id="277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Text Box 4"/>
          <p:cNvSpPr txBox="1"/>
          <p:nvPr/>
        </p:nvSpPr>
        <p:spPr>
          <a:xfrm>
            <a:off x="1258888" y="1700213"/>
            <a:ext cx="6429375" cy="3019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80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Unit 2 </a:t>
            </a:r>
            <a:endParaRPr lang="en-US" altLang="zh-CN" sz="480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80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School in Canada </a:t>
            </a:r>
            <a:endParaRPr lang="en-US" altLang="zh-CN" sz="480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8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Lesson 10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How Many Are There</a:t>
            </a:r>
            <a:r>
              <a:rPr lang="en-US" altLang="zh-CN" sz="480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480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3313" descr="17"/>
          <p:cNvPicPr>
            <a:picLocks noChangeAspect="1"/>
          </p:cNvPicPr>
          <p:nvPr/>
        </p:nvPicPr>
        <p:blipFill>
          <a:blip r:embed="rId1"/>
          <a:srcRect b="11795"/>
          <a:stretch>
            <a:fillRect/>
          </a:stretch>
        </p:blipFill>
        <p:spPr>
          <a:xfrm>
            <a:off x="1116013" y="1052513"/>
            <a:ext cx="2447925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3314" descr="16"/>
          <p:cNvPicPr>
            <a:picLocks noChangeAspect="1"/>
          </p:cNvPicPr>
          <p:nvPr/>
        </p:nvPicPr>
        <p:blipFill>
          <a:blip r:embed="rId2"/>
          <a:srcRect b="23270"/>
          <a:stretch>
            <a:fillRect/>
          </a:stretch>
        </p:blipFill>
        <p:spPr>
          <a:xfrm>
            <a:off x="4500563" y="908050"/>
            <a:ext cx="4252912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3315"/>
          <p:cNvSpPr txBox="1"/>
          <p:nvPr/>
        </p:nvSpPr>
        <p:spPr>
          <a:xfrm>
            <a:off x="900113" y="3789363"/>
            <a:ext cx="2955925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photo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photo.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文本框 13316"/>
          <p:cNvSpPr txBox="1"/>
          <p:nvPr/>
        </p:nvSpPr>
        <p:spPr>
          <a:xfrm>
            <a:off x="4427538" y="3860800"/>
            <a:ext cx="446405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photo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many photo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4337" descr="19"/>
          <p:cNvPicPr>
            <a:picLocks noChangeAspect="1"/>
          </p:cNvPicPr>
          <p:nvPr/>
        </p:nvPicPr>
        <p:blipFill>
          <a:blip r:embed="rId1"/>
          <a:srcRect b="2725"/>
          <a:stretch>
            <a:fillRect/>
          </a:stretch>
        </p:blipFill>
        <p:spPr>
          <a:xfrm>
            <a:off x="1116013" y="1341438"/>
            <a:ext cx="1944687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4338"/>
          <p:cNvSpPr txBox="1"/>
          <p:nvPr/>
        </p:nvSpPr>
        <p:spPr>
          <a:xfrm>
            <a:off x="3708400" y="549275"/>
            <a:ext cx="4895850" cy="3937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可数名词变复数：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tomato--tomato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potato--potato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 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结尾的单词后加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es, 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例外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 sz="quarter"/>
          </p:nvPr>
        </p:nvSpPr>
        <p:spPr>
          <a:xfrm>
            <a:off x="468313" y="0"/>
            <a:ext cx="8229600" cy="1143000"/>
          </a:xfrm>
        </p:spPr>
        <p:txBody>
          <a:bodyPr anchor="ctr" anchorCtr="0"/>
          <a:p>
            <a:r>
              <a:rPr lang="en-US" altLang="zh-CN" sz="4000">
                <a:solidFill>
                  <a:schemeClr val="tx1"/>
                </a:solidFill>
              </a:rPr>
              <a:t>man-men        woman-women     </a:t>
            </a:r>
            <a:r>
              <a:rPr lang="en-US" altLang="zh-CN" sz="3600">
                <a:solidFill>
                  <a:schemeClr val="tx1"/>
                </a:solidFill>
              </a:rPr>
              <a:t>   </a:t>
            </a:r>
            <a:endParaRPr lang="en-US" altLang="zh-CN" sz="3600">
              <a:solidFill>
                <a:schemeClr val="tx1"/>
              </a:solidFill>
            </a:endParaRPr>
          </a:p>
        </p:txBody>
      </p:sp>
      <p:pic>
        <p:nvPicPr>
          <p:cNvPr id="13314" name="内容占位符 15362" descr="5efbdefcfbef5"/>
          <p:cNvPicPr>
            <a:picLocks noGrp="1"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971550" y="1052513"/>
            <a:ext cx="2376488" cy="2520950"/>
          </a:xfrm>
        </p:spPr>
      </p:pic>
      <p:pic>
        <p:nvPicPr>
          <p:cNvPr id="13315" name="内容占位符 15363" descr="9_113215_1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79388" y="3716338"/>
            <a:ext cx="4464050" cy="2736850"/>
          </a:xfrm>
        </p:spPr>
      </p:pic>
      <p:pic>
        <p:nvPicPr>
          <p:cNvPr id="13316" name="图片 15369" descr="20081030202527153_2"/>
          <p:cNvPicPr>
            <a:picLocks noChangeAspect="1"/>
          </p:cNvPicPr>
          <p:nvPr/>
        </p:nvPicPr>
        <p:blipFill>
          <a:blip r:embed="rId3"/>
          <a:srcRect b="7133"/>
          <a:stretch>
            <a:fillRect/>
          </a:stretch>
        </p:blipFill>
        <p:spPr>
          <a:xfrm>
            <a:off x="4932363" y="3644900"/>
            <a:ext cx="3962400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5371" descr="katongnvhai_4065985"/>
          <p:cNvPicPr>
            <a:picLocks noChangeAspect="1"/>
          </p:cNvPicPr>
          <p:nvPr/>
        </p:nvPicPr>
        <p:blipFill>
          <a:blip r:embed="rId4"/>
          <a:srcRect b="5675"/>
          <a:stretch>
            <a:fillRect/>
          </a:stretch>
        </p:blipFill>
        <p:spPr>
          <a:xfrm>
            <a:off x="5435600" y="981075"/>
            <a:ext cx="2116138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>
                <a:solidFill>
                  <a:schemeClr val="tx1"/>
                </a:solidFill>
              </a:rPr>
              <a:t>child-children</a:t>
            </a:r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14338" name="内容占位符 16386" descr="dbb88833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3850" y="1557338"/>
            <a:ext cx="3671888" cy="4392612"/>
          </a:xfrm>
        </p:spPr>
      </p:pic>
      <p:pic>
        <p:nvPicPr>
          <p:cNvPr id="14339" name="内容占位符 16387" descr="140626"/>
          <p:cNvPicPr>
            <a:picLocks noGrp="1" noChangeAspect="1"/>
          </p:cNvPicPr>
          <p:nvPr>
            <p:ph idx="1"/>
          </p:nvPr>
        </p:nvPicPr>
        <p:blipFill>
          <a:blip r:embed="rId2"/>
          <a:srcRect b="4475"/>
          <a:stretch>
            <a:fillRect/>
          </a:stretch>
        </p:blipFill>
        <p:spPr>
          <a:xfrm>
            <a:off x="4356100" y="1557338"/>
            <a:ext cx="4506913" cy="460851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不规则变化</a:t>
            </a:r>
            <a:endParaRPr lang="zh-CN" altLang="en-US" dirty="0"/>
          </a:p>
        </p:txBody>
      </p:sp>
      <p:sp>
        <p:nvSpPr>
          <p:cNvPr id="15362" name="文本占位符 1741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 b="1" dirty="0"/>
              <a:t>man--</a:t>
            </a:r>
            <a:r>
              <a:rPr lang="en-US" altLang="zh-CN" b="1" dirty="0">
                <a:solidFill>
                  <a:srgbClr val="FF0000"/>
                </a:solidFill>
              </a:rPr>
              <a:t>men 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woman--</a:t>
            </a:r>
            <a:r>
              <a:rPr lang="en-US" altLang="zh-CN" b="1" dirty="0">
                <a:solidFill>
                  <a:srgbClr val="FF0000"/>
                </a:solidFill>
              </a:rPr>
              <a:t>women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child--</a:t>
            </a:r>
            <a:r>
              <a:rPr lang="en-US" altLang="zh-CN" b="1" dirty="0">
                <a:solidFill>
                  <a:srgbClr val="FF0000"/>
                </a:solidFill>
              </a:rPr>
              <a:t>children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b="1" dirty="0"/>
              <a:t>foot--</a:t>
            </a:r>
            <a:r>
              <a:rPr lang="en-US" altLang="zh-CN" b="1" dirty="0">
                <a:solidFill>
                  <a:srgbClr val="FF0000"/>
                </a:solidFill>
              </a:rPr>
              <a:t>feet</a:t>
            </a:r>
            <a:r>
              <a:rPr lang="en-US" altLang="zh-CN" b="1" dirty="0"/>
              <a:t>    tooth--</a:t>
            </a:r>
            <a:r>
              <a:rPr lang="en-US" altLang="zh-CN" b="1" dirty="0">
                <a:solidFill>
                  <a:srgbClr val="FF0000"/>
                </a:solidFill>
              </a:rPr>
              <a:t>teeth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4800" dirty="0">
                <a:solidFill>
                  <a:schemeClr val="accent2"/>
                </a:solidFill>
              </a:rPr>
              <a:t>Practice</a:t>
            </a:r>
            <a:r>
              <a:rPr lang="en-US" altLang="zh-CN" sz="4800">
                <a:solidFill>
                  <a:schemeClr val="accent2"/>
                </a:solidFill>
              </a:rPr>
              <a:t>(</a:t>
            </a:r>
            <a:r>
              <a:rPr lang="zh-CN" altLang="en-US" sz="4800" dirty="0">
                <a:solidFill>
                  <a:schemeClr val="accent2"/>
                </a:solidFill>
              </a:rPr>
              <a:t>找出错误</a:t>
            </a:r>
            <a:r>
              <a:rPr lang="en-US" altLang="zh-CN" sz="4800">
                <a:solidFill>
                  <a:schemeClr val="accent2"/>
                </a:solidFill>
              </a:rPr>
              <a:t>)</a:t>
            </a:r>
            <a:endParaRPr lang="en-US" altLang="zh-CN" sz="4800">
              <a:solidFill>
                <a:schemeClr val="accent2"/>
              </a:solidFill>
            </a:endParaRPr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457200" y="1341438"/>
            <a:ext cx="8686800" cy="4525962"/>
          </a:xfrm>
        </p:spPr>
        <p:txBody>
          <a:bodyPr anchor="t" anchorCtr="0"/>
          <a:p>
            <a:pPr>
              <a:lnSpc>
                <a:spcPct val="90000"/>
              </a:lnSpc>
            </a:pPr>
            <a:r>
              <a:rPr lang="zh-CN" altLang="en-US" b="1" dirty="0"/>
              <a:t>I have three pencil</a:t>
            </a:r>
            <a:r>
              <a:rPr lang="en-US" altLang="zh-CN" b="1"/>
              <a:t>.</a:t>
            </a:r>
            <a:r>
              <a:rPr lang="en-US" altLang="zh-CN" b="1" dirty="0"/>
              <a:t>     </a:t>
            </a:r>
            <a:endParaRPr lang="en-US" altLang="zh-CN" b="1" dirty="0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pencil--pencils </a:t>
            </a:r>
            <a:r>
              <a:rPr lang="en-US" altLang="zh-CN" b="1" dirty="0"/>
              <a:t>    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She eat</a:t>
            </a:r>
            <a:r>
              <a:rPr lang="en-US" altLang="zh-CN" b="1">
                <a:solidFill>
                  <a:srgbClr val="0000FF"/>
                </a:solidFill>
              </a:rPr>
              <a:t>s a bananas.</a:t>
            </a:r>
            <a:r>
              <a:rPr lang="en-US" altLang="zh-CN" b="1" dirty="0">
                <a:solidFill>
                  <a:srgbClr val="990000"/>
                </a:solidFill>
              </a:rPr>
              <a:t>     </a:t>
            </a:r>
            <a:endParaRPr lang="en-US" altLang="zh-CN" b="1" dirty="0">
              <a:solidFill>
                <a:srgbClr val="99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bananas--banana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We see six monkey in the zoo.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monkey--monkeys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</a:rPr>
              <a:t>There are twenty desk in the classroom.</a:t>
            </a: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desk--desks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1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charRg st="11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charRg st="11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74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charRg st="174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charRg st="174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内容占位符 19458"/>
          <p:cNvSpPr>
            <a:spLocks noGrp="1"/>
          </p:cNvSpPr>
          <p:nvPr>
            <p:ph idx="1"/>
          </p:nvPr>
        </p:nvSpPr>
        <p:spPr>
          <a:xfrm>
            <a:off x="900113" y="1125538"/>
            <a:ext cx="7786687" cy="4824412"/>
          </a:xfrm>
        </p:spPr>
        <p:txBody>
          <a:bodyPr anchor="t" anchorCtr="0"/>
          <a:p>
            <a:pPr>
              <a:lnSpc>
                <a:spcPct val="90000"/>
              </a:lnSpc>
            </a:pPr>
            <a:r>
              <a:rPr lang="zh-CN" altLang="en-US" b="1" dirty="0"/>
              <a:t>My mother buy</a:t>
            </a:r>
            <a:r>
              <a:rPr lang="en-US" altLang="zh-CN" b="1"/>
              <a:t>s two skirt for me.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skirt--skirts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6600CC"/>
                </a:solidFill>
              </a:rPr>
              <a:t>There are many bus in the city.</a:t>
            </a:r>
            <a:endParaRPr lang="zh-CN" altLang="en-US" b="1" dirty="0">
              <a:solidFill>
                <a:srgbClr val="6600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bus--buses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The woman are in the shop.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are--is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6600CC"/>
                </a:solidFill>
              </a:rPr>
              <a:t> I see five girl </a:t>
            </a:r>
            <a:r>
              <a:rPr lang="en-US" altLang="zh-CN" b="1">
                <a:solidFill>
                  <a:srgbClr val="6600CC"/>
                </a:solidFill>
              </a:rPr>
              <a:t>are dancing.</a:t>
            </a:r>
            <a:endParaRPr lang="en-US" altLang="zh-CN" b="1">
              <a:solidFill>
                <a:srgbClr val="6600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girl--girls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b="1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charRg st="7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1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charRg st="11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charRg st="11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55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charRg st="155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charRg st="155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base"/>
            <a:r>
              <a:rPr lang="en-US" altLang="zh-CN" strike="noStrike" noProof="1"/>
              <a:t>1.</a:t>
            </a:r>
            <a:r>
              <a:rPr lang="zh-CN" altLang="en-US" strike="noStrike" noProof="1"/>
              <a:t>背诵单词</a:t>
            </a:r>
            <a:endParaRPr lang="zh-CN" altLang="en-US" strike="noStrike" noProof="1"/>
          </a:p>
          <a:p>
            <a:pPr fontAlgn="base"/>
            <a:r>
              <a:rPr lang="en-US" altLang="zh-CN" strike="noStrike" noProof="1"/>
              <a:t>2.</a:t>
            </a:r>
            <a:r>
              <a:rPr lang="zh-CN" altLang="en-US" strike="noStrike" noProof="1"/>
              <a:t>掌握可数名词和不可数名词的不规则变化。</a:t>
            </a:r>
            <a:endParaRPr lang="zh-CN" altLang="en-US" strike="noStrike" noProof="1"/>
          </a:p>
          <a:p>
            <a:pPr marL="0" indent="0" fontAlgn="base">
              <a:buNone/>
            </a:pPr>
            <a:endParaRPr lang="en-US" altLang="zh-CN" strike="noStrike" noProof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755650" y="1700213"/>
            <a:ext cx="7424738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539750" y="3717925"/>
            <a:ext cx="3743325" cy="1012825"/>
          </a:xfrm>
        </p:spPr>
        <p:txBody>
          <a:bodyPr anchor="ctr" anchorCtr="0"/>
          <a:p>
            <a:r>
              <a:rPr lang="zh-CN" altLang="en-US" sz="2800" b="1" dirty="0">
                <a:solidFill>
                  <a:schemeClr val="tx1"/>
                </a:solidFill>
              </a:rPr>
              <a:t>There is a pen</a:t>
            </a:r>
            <a:r>
              <a:rPr lang="en-US" altLang="zh-CN" sz="2800" b="1" err="1">
                <a:solidFill>
                  <a:schemeClr val="tx1"/>
                </a:solidFill>
              </a:rPr>
              <a:t>cil</a:t>
            </a:r>
            <a:r>
              <a:rPr lang="en-US" altLang="zh-CN" sz="2800" b="1">
                <a:solidFill>
                  <a:schemeClr val="tx1"/>
                </a:solidFill>
              </a:rPr>
              <a:t>.</a:t>
            </a:r>
            <a:br>
              <a:rPr lang="en-US" altLang="zh-CN" sz="2800" b="1">
                <a:solidFill>
                  <a:schemeClr val="tx1"/>
                </a:solidFill>
              </a:rPr>
            </a:br>
            <a:r>
              <a:rPr lang="zh-CN" altLang="en-US" sz="2800" b="1" dirty="0">
                <a:solidFill>
                  <a:schemeClr val="tx1"/>
                </a:solidFill>
              </a:rPr>
              <a:t>这是一支铅笔。</a:t>
            </a:r>
            <a:endParaRPr lang="en-US" altLang="zh-CN" sz="2800" b="1">
              <a:solidFill>
                <a:schemeClr val="tx1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sz="half" idx="1"/>
          </p:nvPr>
        </p:nvSpPr>
        <p:spPr>
          <a:xfrm>
            <a:off x="4567238" y="3954463"/>
            <a:ext cx="4576762" cy="1273175"/>
          </a:xfrm>
        </p:spPr>
        <p:txBody>
          <a:bodyPr anchor="t" anchorCtr="0"/>
          <a:p>
            <a:pPr>
              <a:buClrTx/>
              <a:buSzTx/>
              <a:buFontTx/>
              <a:buNone/>
            </a:pPr>
            <a:r>
              <a:rPr lang="zh-CN" altLang="en-US" sz="2800" b="1" dirty="0"/>
              <a:t>These are many pencil</a:t>
            </a:r>
            <a:r>
              <a:rPr lang="zh-CN" altLang="en-US" sz="2800" b="1" dirty="0">
                <a:solidFill>
                  <a:srgbClr val="FF0000"/>
                </a:solidFill>
              </a:rPr>
              <a:t>s</a:t>
            </a:r>
            <a:r>
              <a:rPr lang="zh-CN" altLang="en-US" sz="2800" b="1" dirty="0"/>
              <a:t>.</a:t>
            </a:r>
            <a:endParaRPr lang="zh-CN" altLang="en-US" sz="2800" b="1" dirty="0"/>
          </a:p>
          <a:p>
            <a:pPr>
              <a:buClrTx/>
              <a:buSzTx/>
              <a:buFontTx/>
              <a:buNone/>
            </a:pPr>
            <a:r>
              <a:rPr lang="zh-CN" altLang="en-US" sz="2800" b="1" dirty="0"/>
              <a:t>这是许多支铅笔。</a:t>
            </a:r>
            <a:endParaRPr lang="en-US" altLang="zh-CN" sz="2800" b="1"/>
          </a:p>
        </p:txBody>
      </p:sp>
      <p:pic>
        <p:nvPicPr>
          <p:cNvPr id="5124" name="内容占位符 5123" descr="200888112455543_2"/>
          <p:cNvPicPr>
            <a:picLocks noGrp="1" noChangeAspect="1"/>
          </p:cNvPicPr>
          <p:nvPr>
            <p:ph sz="quarter" idx="2"/>
          </p:nvPr>
        </p:nvPicPr>
        <p:blipFill>
          <a:blip r:embed="rId1"/>
          <a:srcRect t="3183"/>
          <a:stretch>
            <a:fillRect/>
          </a:stretch>
        </p:blipFill>
        <p:spPr>
          <a:xfrm>
            <a:off x="755650" y="476250"/>
            <a:ext cx="3887788" cy="2173288"/>
          </a:xfrm>
        </p:spPr>
      </p:pic>
      <p:pic>
        <p:nvPicPr>
          <p:cNvPr id="5125" name="内容占位符 5124" descr="9610b2df7827745b62279836"/>
          <p:cNvPicPr>
            <a:picLocks noGrp="1"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4572000" y="115888"/>
            <a:ext cx="4321175" cy="2808287"/>
          </a:xfrm>
        </p:spPr>
      </p:pic>
      <p:sp>
        <p:nvSpPr>
          <p:cNvPr id="5126" name="文本框 5125"/>
          <p:cNvSpPr txBox="1"/>
          <p:nvPr/>
        </p:nvSpPr>
        <p:spPr>
          <a:xfrm>
            <a:off x="1403350" y="2781300"/>
            <a:ext cx="2160588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pencil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5651500" y="2924175"/>
            <a:ext cx="1944688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pencil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  <p:bldP spid="5123" grpId="0" build="p"/>
      <p:bldP spid="5126" grpId="0" bldLvl="0"/>
      <p:bldP spid="512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6145"/>
          <p:cNvSpPr txBox="1"/>
          <p:nvPr/>
        </p:nvSpPr>
        <p:spPr>
          <a:xfrm>
            <a:off x="4416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7" name="图片 6146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549275"/>
            <a:ext cx="2447925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476250"/>
            <a:ext cx="4433887" cy="244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1116013" y="3357563"/>
            <a:ext cx="3024187" cy="1798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chair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chair.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这是一把椅子。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4549775" y="3333750"/>
            <a:ext cx="4054475" cy="1798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chair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many chairs.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这是许多把椅子。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ld"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7172" descr="3927f8045cee3357738b65f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404813"/>
            <a:ext cx="3360738" cy="244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173" descr="4c08fa354bdd76055bb5f5c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33375"/>
            <a:ext cx="4608513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7174"/>
          <p:cNvSpPr txBox="1"/>
          <p:nvPr/>
        </p:nvSpPr>
        <p:spPr>
          <a:xfrm>
            <a:off x="974725" y="3165475"/>
            <a:ext cx="266065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apple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an apple.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文本框 7175"/>
          <p:cNvSpPr txBox="1"/>
          <p:nvPr/>
        </p:nvSpPr>
        <p:spPr>
          <a:xfrm>
            <a:off x="4932363" y="3213100"/>
            <a:ext cx="3749675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apple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These are many apples.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8193" descr="19"/>
          <p:cNvPicPr>
            <a:picLocks noChangeAspect="1"/>
          </p:cNvPicPr>
          <p:nvPr/>
        </p:nvPicPr>
        <p:blipFill>
          <a:blip r:embed="rId1"/>
          <a:srcRect b="5333"/>
          <a:stretch>
            <a:fillRect/>
          </a:stretch>
        </p:blipFill>
        <p:spPr>
          <a:xfrm>
            <a:off x="900113" y="1916113"/>
            <a:ext cx="1944687" cy="2592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3924300" y="620713"/>
            <a:ext cx="4392613" cy="5035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可数名词变复数：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pencil--pencil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   chair--chair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apple--apple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endParaRPr lang="en-US" altLang="zh-CN" sz="36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36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一般情况下是在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名词后直接加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5">
                                            <p:txEl>
                                              <p:charRg st="6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5">
                                            <p:txEl>
                                              <p:charRg st="6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9217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836613"/>
            <a:ext cx="3024187" cy="2030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9218" descr="6"/>
          <p:cNvPicPr>
            <a:picLocks noChangeAspect="1"/>
          </p:cNvPicPr>
          <p:nvPr/>
        </p:nvPicPr>
        <p:blipFill>
          <a:blip r:embed="rId2"/>
          <a:srcRect b="8502"/>
          <a:stretch>
            <a:fillRect/>
          </a:stretch>
        </p:blipFill>
        <p:spPr>
          <a:xfrm>
            <a:off x="4859338" y="404813"/>
            <a:ext cx="3836987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971550" y="3286125"/>
            <a:ext cx="3184525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box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a box.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这是一个箱子。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219700" y="3716338"/>
            <a:ext cx="362585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box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are many boxes.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这是许多个箱子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  <p:bldP spid="922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0241" descr="7"/>
          <p:cNvPicPr>
            <a:picLocks noChangeAspect="1"/>
          </p:cNvPicPr>
          <p:nvPr/>
        </p:nvPicPr>
        <p:blipFill>
          <a:blip r:embed="rId1"/>
          <a:srcRect b="4932"/>
          <a:stretch>
            <a:fillRect/>
          </a:stretch>
        </p:blipFill>
        <p:spPr>
          <a:xfrm>
            <a:off x="323850" y="333375"/>
            <a:ext cx="3495675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827088" y="3213100"/>
            <a:ext cx="338455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bus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a bus.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这是一辆公交车。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4867275" y="3883025"/>
            <a:ext cx="3521075" cy="1798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bus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three bus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这是三辆公交车。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6" name="图片 10244" descr="7"/>
          <p:cNvPicPr>
            <a:picLocks noChangeAspect="1"/>
          </p:cNvPicPr>
          <p:nvPr/>
        </p:nvPicPr>
        <p:blipFill>
          <a:blip r:embed="rId1"/>
          <a:srcRect b="6302"/>
          <a:stretch>
            <a:fillRect/>
          </a:stretch>
        </p:blipFill>
        <p:spPr>
          <a:xfrm>
            <a:off x="4643438" y="549275"/>
            <a:ext cx="2087562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10245" descr="7"/>
          <p:cNvPicPr>
            <a:picLocks noChangeAspect="1"/>
          </p:cNvPicPr>
          <p:nvPr/>
        </p:nvPicPr>
        <p:blipFill>
          <a:blip r:embed="rId1"/>
          <a:srcRect b="7808"/>
          <a:stretch>
            <a:fillRect/>
          </a:stretch>
        </p:blipFill>
        <p:spPr>
          <a:xfrm>
            <a:off x="6804025" y="620713"/>
            <a:ext cx="20161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10246" descr="7"/>
          <p:cNvPicPr>
            <a:picLocks noChangeAspect="1"/>
          </p:cNvPicPr>
          <p:nvPr/>
        </p:nvPicPr>
        <p:blipFill>
          <a:blip r:embed="rId1"/>
          <a:srcRect b="6099"/>
          <a:stretch>
            <a:fillRect/>
          </a:stretch>
        </p:blipFill>
        <p:spPr>
          <a:xfrm>
            <a:off x="5651500" y="2205038"/>
            <a:ext cx="187325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  <p:bldP spid="1024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1265" descr="19"/>
          <p:cNvPicPr>
            <a:picLocks noChangeAspect="1"/>
          </p:cNvPicPr>
          <p:nvPr/>
        </p:nvPicPr>
        <p:blipFill>
          <a:blip r:embed="rId1"/>
          <a:srcRect b="5333"/>
          <a:stretch>
            <a:fillRect/>
          </a:stretch>
        </p:blipFill>
        <p:spPr>
          <a:xfrm>
            <a:off x="1116013" y="1628775"/>
            <a:ext cx="1944687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3708400" y="549275"/>
            <a:ext cx="4895850" cy="4486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可数名词变复数：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box--box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bus--bus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dish--dish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 x, ch, sh </a:t>
            </a:r>
            <a:r>
              <a:rPr lang="zh-CN" altLang="en-US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结尾的单词后加</a:t>
            </a:r>
            <a:r>
              <a:rPr lang="en-US" altLang="zh-CN" sz="36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2289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76250"/>
            <a:ext cx="1296988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12290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1412875"/>
            <a:ext cx="2016125" cy="1411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2291"/>
          <p:cNvSpPr txBox="1"/>
          <p:nvPr/>
        </p:nvSpPr>
        <p:spPr>
          <a:xfrm>
            <a:off x="1331913" y="765175"/>
            <a:ext cx="3073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tomato.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文本框 12292"/>
          <p:cNvSpPr txBox="1"/>
          <p:nvPr/>
        </p:nvSpPr>
        <p:spPr>
          <a:xfrm>
            <a:off x="1260475" y="1844675"/>
            <a:ext cx="41036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many tomato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5" name="图片 12293" descr="14"/>
          <p:cNvPicPr>
            <a:picLocks noChangeAspect="1"/>
          </p:cNvPicPr>
          <p:nvPr/>
        </p:nvPicPr>
        <p:blipFill>
          <a:blip r:embed="rId3"/>
          <a:srcRect b="5959"/>
          <a:stretch>
            <a:fillRect/>
          </a:stretch>
        </p:blipFill>
        <p:spPr>
          <a:xfrm>
            <a:off x="1547813" y="3068638"/>
            <a:ext cx="1633537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2294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888" y="4437063"/>
            <a:ext cx="2808287" cy="159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文本框 12295"/>
          <p:cNvSpPr txBox="1"/>
          <p:nvPr/>
        </p:nvSpPr>
        <p:spPr>
          <a:xfrm>
            <a:off x="3708400" y="3357563"/>
            <a:ext cx="2671763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potato.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8" name="文本框 12296"/>
          <p:cNvSpPr txBox="1"/>
          <p:nvPr/>
        </p:nvSpPr>
        <p:spPr>
          <a:xfrm>
            <a:off x="4572000" y="4868863"/>
            <a:ext cx="4176713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many potato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演示</Application>
  <PresentationFormat>在屏幕上显示</PresentationFormat>
  <Paragraphs>127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There is a pencil. 这是一支铅笔。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man-men        woman-women        </vt:lpstr>
      <vt:lpstr>child-children</vt:lpstr>
      <vt:lpstr>不规则变化</vt:lpstr>
      <vt:lpstr>Practice(找出错误)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2016-10-18T10:26:00Z</dcterms:created>
  <dcterms:modified xsi:type="dcterms:W3CDTF">2023-09-30T11:58:33Z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7BBE03A8DAAB456082B646B315EA7B8F_13</vt:lpwstr>
  </property>
</Properties>
</file>