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5"/>
  </p:notesMasterIdLst>
  <p:handoutMasterIdLst>
    <p:handoutMasterId r:id="rId32"/>
  </p:handoutMasterIdLst>
  <p:sldIdLst>
    <p:sldId id="257" r:id="rId4"/>
    <p:sldId id="443" r:id="rId6"/>
    <p:sldId id="444" r:id="rId7"/>
    <p:sldId id="454" r:id="rId8"/>
    <p:sldId id="445" r:id="rId9"/>
    <p:sldId id="446" r:id="rId10"/>
    <p:sldId id="447" r:id="rId11"/>
    <p:sldId id="455" r:id="rId12"/>
    <p:sldId id="448" r:id="rId13"/>
    <p:sldId id="449" r:id="rId14"/>
    <p:sldId id="456" r:id="rId15"/>
    <p:sldId id="457" r:id="rId16"/>
    <p:sldId id="450" r:id="rId17"/>
    <p:sldId id="458" r:id="rId18"/>
    <p:sldId id="451" r:id="rId19"/>
    <p:sldId id="452" r:id="rId20"/>
    <p:sldId id="463" r:id="rId21"/>
    <p:sldId id="464" r:id="rId22"/>
    <p:sldId id="465" r:id="rId23"/>
    <p:sldId id="466" r:id="rId24"/>
    <p:sldId id="459" r:id="rId25"/>
    <p:sldId id="460" r:id="rId26"/>
    <p:sldId id="461" r:id="rId27"/>
    <p:sldId id="467" r:id="rId28"/>
    <p:sldId id="462" r:id="rId29"/>
    <p:sldId id="468" r:id="rId30"/>
    <p:sldId id="477" r:id="rId31"/>
  </p:sldIdLst>
  <p:sldSz cx="9144000" cy="5143500"/>
  <p:notesSz cx="6858000" cy="9144000"/>
  <p:custDataLst>
    <p:tags r:id="rId36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138" d="100"/>
          <a:sy n="138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0" hangingPunc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4099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0" hangingPunct="0"/>
            <a:fld id="{66B5656D-81E3-4826-BB94-5ADB4EAA6F6B}" type="datetime1">
              <a:rPr lang="zh-CN" altLang="en-US" sz="1200"/>
            </a:fld>
            <a:endParaRPr lang="zh-CN" altLang="en-US" sz="1200"/>
          </a:p>
        </p:txBody>
      </p:sp>
      <p:sp>
        <p:nvSpPr>
          <p:cNvPr id="4100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4101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0" hangingPunct="0"/>
            <a:fld id="{E1D34625-9F68-4AE0-BB71-4F673023F442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3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C607E4EA-1CD3-4F62-9F35-FC8D62C2FE24}" type="datetime1">
              <a:rPr lang="zh-CN" altLang="en-US" sz="1200"/>
            </a:fld>
            <a:endParaRPr lang="zh-CN" altLang="en-US" sz="1200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5126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7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62D57B79-1CF9-402A-B4F7-E68D7BD717B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717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7171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560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5603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765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7651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52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969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9699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174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1747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1748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379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3795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796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584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5843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5844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789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7891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892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993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9939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40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198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1987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1988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403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4035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4036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921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19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608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6083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6084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813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8131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8132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017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0179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0180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222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2227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2228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427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4275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4276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632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6323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6324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837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8371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8372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126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1267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331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3315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5363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741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7411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945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9459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150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1507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355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3555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5" name="圆角矩形 2"/>
          <p:cNvSpPr/>
          <p:nvPr/>
        </p:nvSpPr>
        <p:spPr>
          <a:xfrm>
            <a:off x="179388" y="195263"/>
            <a:ext cx="8785225" cy="4752975"/>
          </a:xfrm>
          <a:prstGeom prst="roundRect">
            <a:avLst>
              <a:gd name="adj" fmla="val 657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audio" Target="NULL" TargetMode="Externa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椭圆 1"/>
          <p:cNvSpPr/>
          <p:nvPr/>
        </p:nvSpPr>
        <p:spPr>
          <a:xfrm>
            <a:off x="914400" y="1357313"/>
            <a:ext cx="720725" cy="720725"/>
          </a:xfrm>
          <a:prstGeom prst="ellipse">
            <a:avLst/>
          </a:prstGeom>
          <a:solidFill>
            <a:srgbClr val="EB0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6147" name="标题 1"/>
          <p:cNvSpPr txBox="1"/>
          <p:nvPr/>
        </p:nvSpPr>
        <p:spPr>
          <a:xfrm>
            <a:off x="1844675" y="1203325"/>
            <a:ext cx="3887788" cy="102711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buFont typeface="Arial" panose="020B0604020202020204" pitchFamily="34" charset="0"/>
            </a:pP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三黑和土地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8" name="标题 1"/>
          <p:cNvSpPr txBox="1"/>
          <p:nvPr/>
        </p:nvSpPr>
        <p:spPr>
          <a:xfrm>
            <a:off x="1374775" y="1050925"/>
            <a:ext cx="708025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buFont typeface="Arial" panose="020B0604020202020204" pitchFamily="34" charset="0"/>
            </a:pPr>
            <a:r>
              <a:rPr lang="en-US" altLang="zh-CN" sz="3600" b="1">
                <a:latin typeface="宋体" panose="02010600030101010101" pitchFamily="2" charset="-122"/>
              </a:rPr>
              <a:t>*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4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388" y="4659313"/>
            <a:ext cx="1822450" cy="3762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50" name="标题 1"/>
          <p:cNvSpPr txBox="1"/>
          <p:nvPr/>
        </p:nvSpPr>
        <p:spPr>
          <a:xfrm>
            <a:off x="846138" y="1282700"/>
            <a:ext cx="857250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buFont typeface="Arial" panose="020B0604020202020204" pitchFamily="34" charset="0"/>
            </a:pPr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3"/>
          <p:cNvSpPr txBox="1"/>
          <p:nvPr/>
        </p:nvSpPr>
        <p:spPr>
          <a:xfrm>
            <a:off x="468313" y="1095375"/>
            <a:ext cx="8280400" cy="1181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诗歌的题目是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三黑和土地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，为什么开篇先写农民对待土地的态度？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8" name="文本框 2"/>
          <p:cNvSpPr txBox="1"/>
          <p:nvPr/>
        </p:nvSpPr>
        <p:spPr>
          <a:xfrm>
            <a:off x="468313" y="2355850"/>
            <a:ext cx="8280400" cy="1771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Aft>
                <a:spcPts val="600"/>
              </a:spcAft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三黑是千千万万农民的代表，所有的农民都像三黑一样，热爱土地，向往追求美好的新生活。</a:t>
            </a:r>
            <a:endParaRPr lang="zh-CN" altLang="en-US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2"/>
          <p:cNvSpPr txBox="1"/>
          <p:nvPr/>
        </p:nvSpPr>
        <p:spPr>
          <a:xfrm>
            <a:off x="323850" y="1563688"/>
            <a:ext cx="8496300" cy="2019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朗读诗歌，思考：三黑是怎样看待土地的？请用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3200" b="1">
                <a:latin typeface="宋体" panose="02010600030101010101" pitchFamily="2" charset="-122"/>
              </a:rPr>
              <a:t>____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画出有关句子。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读一读画横线的句子，说说你体会到了什么。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6" name="矩形: 圆角 1"/>
          <p:cNvSpPr/>
          <p:nvPr/>
        </p:nvSpPr>
        <p:spPr>
          <a:xfrm>
            <a:off x="503238" y="447675"/>
            <a:ext cx="2282825" cy="539750"/>
          </a:xfrm>
          <a:prstGeom prst="roundRect">
            <a:avLst>
              <a:gd name="adj" fmla="val 50000"/>
            </a:avLst>
          </a:prstGeom>
          <a:solidFill>
            <a:srgbClr val="7150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思源黑体 CN Medium" pitchFamily="34" charset="-122"/>
              <a:sym typeface="Arial" panose="020B0604020202020204" pitchFamily="34" charset="0"/>
            </a:endParaRPr>
          </a:p>
        </p:txBody>
      </p:sp>
      <p:sp>
        <p:nvSpPr>
          <p:cNvPr id="26627" name="smiling-tooth-with-hands_33918"/>
          <p:cNvSpPr>
            <a:spLocks noChangeAspect="1"/>
          </p:cNvSpPr>
          <p:nvPr/>
        </p:nvSpPr>
        <p:spPr bwMode="auto">
          <a:xfrm>
            <a:off x="719138" y="587375"/>
            <a:ext cx="288925" cy="288925"/>
          </a:xfrm>
          <a:custGeom>
            <a:avLst/>
            <a:gdLst>
              <a:gd name="T0" fmla="*/ 12000 w 12800"/>
              <a:gd name="T1" fmla="*/ 11200 h 12800"/>
              <a:gd name="T2" fmla="*/ 7176 w 12800"/>
              <a:gd name="T3" fmla="*/ 12121 h 12800"/>
              <a:gd name="T4" fmla="*/ 6400 w 12800"/>
              <a:gd name="T5" fmla="*/ 12800 h 12800"/>
              <a:gd name="T6" fmla="*/ 5624 w 12800"/>
              <a:gd name="T7" fmla="*/ 12121 h 12800"/>
              <a:gd name="T8" fmla="*/ 800 w 12800"/>
              <a:gd name="T9" fmla="*/ 11200 h 12800"/>
              <a:gd name="T10" fmla="*/ 0 w 12800"/>
              <a:gd name="T11" fmla="*/ 10400 h 12800"/>
              <a:gd name="T12" fmla="*/ 0 w 12800"/>
              <a:gd name="T13" fmla="*/ 800 h 12800"/>
              <a:gd name="T14" fmla="*/ 800 w 12800"/>
              <a:gd name="T15" fmla="*/ 0 h 12800"/>
              <a:gd name="T16" fmla="*/ 879 w 12800"/>
              <a:gd name="T17" fmla="*/ 16 h 12800"/>
              <a:gd name="T18" fmla="*/ 6400 w 12800"/>
              <a:gd name="T19" fmla="*/ 1600 h 12800"/>
              <a:gd name="T20" fmla="*/ 11921 w 12800"/>
              <a:gd name="T21" fmla="*/ 16 h 12800"/>
              <a:gd name="T22" fmla="*/ 12000 w 12800"/>
              <a:gd name="T23" fmla="*/ 0 h 12800"/>
              <a:gd name="T24" fmla="*/ 12800 w 12800"/>
              <a:gd name="T25" fmla="*/ 800 h 12800"/>
              <a:gd name="T26" fmla="*/ 12800 w 12800"/>
              <a:gd name="T27" fmla="*/ 10400 h 12800"/>
              <a:gd name="T28" fmla="*/ 12000 w 12800"/>
              <a:gd name="T29" fmla="*/ 11200 h 12800"/>
              <a:gd name="T30" fmla="*/ 5600 w 12800"/>
              <a:gd name="T31" fmla="*/ 2507 h 12800"/>
              <a:gd name="T32" fmla="*/ 1600 w 12800"/>
              <a:gd name="T33" fmla="*/ 1670 h 12800"/>
              <a:gd name="T34" fmla="*/ 1600 w 12800"/>
              <a:gd name="T35" fmla="*/ 9643 h 12800"/>
              <a:gd name="T36" fmla="*/ 5600 w 12800"/>
              <a:gd name="T37" fmla="*/ 10400 h 12800"/>
              <a:gd name="T38" fmla="*/ 5600 w 12800"/>
              <a:gd name="T39" fmla="*/ 2507 h 12800"/>
              <a:gd name="T40" fmla="*/ 11200 w 12800"/>
              <a:gd name="T41" fmla="*/ 1670 h 12800"/>
              <a:gd name="T42" fmla="*/ 7200 w 12800"/>
              <a:gd name="T43" fmla="*/ 2506 h 12800"/>
              <a:gd name="T44" fmla="*/ 7200 w 12800"/>
              <a:gd name="T45" fmla="*/ 10400 h 12800"/>
              <a:gd name="T46" fmla="*/ 11200 w 12800"/>
              <a:gd name="T47" fmla="*/ 9644 h 12800"/>
              <a:gd name="T48" fmla="*/ 11200 w 12800"/>
              <a:gd name="T49" fmla="*/ 167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00" h="12800">
                <a:moveTo>
                  <a:pt x="12000" y="11200"/>
                </a:moveTo>
                <a:cubicBezTo>
                  <a:pt x="10776" y="11254"/>
                  <a:pt x="8442" y="11463"/>
                  <a:pt x="7176" y="12121"/>
                </a:cubicBezTo>
                <a:cubicBezTo>
                  <a:pt x="7116" y="12503"/>
                  <a:pt x="6799" y="12800"/>
                  <a:pt x="6400" y="12800"/>
                </a:cubicBezTo>
                <a:cubicBezTo>
                  <a:pt x="6002" y="12800"/>
                  <a:pt x="5684" y="12503"/>
                  <a:pt x="5624" y="12121"/>
                </a:cubicBezTo>
                <a:cubicBezTo>
                  <a:pt x="4358" y="11463"/>
                  <a:pt x="2024" y="11254"/>
                  <a:pt x="800" y="11200"/>
                </a:cubicBezTo>
                <a:cubicBezTo>
                  <a:pt x="358" y="11200"/>
                  <a:pt x="0" y="10842"/>
                  <a:pt x="0" y="10400"/>
                </a:cubicBezTo>
                <a:lnTo>
                  <a:pt x="0" y="800"/>
                </a:lnTo>
                <a:cubicBezTo>
                  <a:pt x="0" y="358"/>
                  <a:pt x="358" y="0"/>
                  <a:pt x="800" y="0"/>
                </a:cubicBezTo>
                <a:cubicBezTo>
                  <a:pt x="828" y="0"/>
                  <a:pt x="851" y="14"/>
                  <a:pt x="879" y="16"/>
                </a:cubicBezTo>
                <a:cubicBezTo>
                  <a:pt x="6381" y="158"/>
                  <a:pt x="6400" y="1600"/>
                  <a:pt x="6400" y="1600"/>
                </a:cubicBezTo>
                <a:cubicBezTo>
                  <a:pt x="6400" y="1600"/>
                  <a:pt x="6419" y="158"/>
                  <a:pt x="11921" y="16"/>
                </a:cubicBezTo>
                <a:cubicBezTo>
                  <a:pt x="11949" y="14"/>
                  <a:pt x="11972" y="0"/>
                  <a:pt x="12000" y="0"/>
                </a:cubicBezTo>
                <a:cubicBezTo>
                  <a:pt x="12442" y="0"/>
                  <a:pt x="12800" y="358"/>
                  <a:pt x="12800" y="800"/>
                </a:cubicBezTo>
                <a:lnTo>
                  <a:pt x="12800" y="10400"/>
                </a:lnTo>
                <a:cubicBezTo>
                  <a:pt x="12800" y="10842"/>
                  <a:pt x="12442" y="11200"/>
                  <a:pt x="12000" y="11200"/>
                </a:cubicBezTo>
                <a:close/>
                <a:moveTo>
                  <a:pt x="5600" y="2507"/>
                </a:moveTo>
                <a:cubicBezTo>
                  <a:pt x="4568" y="1982"/>
                  <a:pt x="2861" y="1764"/>
                  <a:pt x="1600" y="1670"/>
                </a:cubicBezTo>
                <a:lnTo>
                  <a:pt x="1600" y="9643"/>
                </a:lnTo>
                <a:cubicBezTo>
                  <a:pt x="3747" y="9753"/>
                  <a:pt x="4949" y="10074"/>
                  <a:pt x="5600" y="10400"/>
                </a:cubicBezTo>
                <a:lnTo>
                  <a:pt x="5600" y="2507"/>
                </a:lnTo>
                <a:close/>
                <a:moveTo>
                  <a:pt x="11200" y="1670"/>
                </a:moveTo>
                <a:cubicBezTo>
                  <a:pt x="9940" y="1764"/>
                  <a:pt x="8232" y="1982"/>
                  <a:pt x="7200" y="2506"/>
                </a:cubicBezTo>
                <a:lnTo>
                  <a:pt x="7200" y="10400"/>
                </a:lnTo>
                <a:cubicBezTo>
                  <a:pt x="7851" y="10074"/>
                  <a:pt x="9052" y="9753"/>
                  <a:pt x="11200" y="9644"/>
                </a:cubicBezTo>
                <a:lnTo>
                  <a:pt x="11200" y="16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思源黑体 CN Medium" pitchFamily="34" charset="-122"/>
              <a:sym typeface="Arial" panose="020B0604020202020204" pitchFamily="34" charset="0"/>
            </a:endParaRPr>
          </a:p>
        </p:txBody>
      </p:sp>
      <p:sp>
        <p:nvSpPr>
          <p:cNvPr id="26628" name="文本框 13"/>
          <p:cNvSpPr txBox="1"/>
          <p:nvPr/>
        </p:nvSpPr>
        <p:spPr>
          <a:xfrm>
            <a:off x="1058863" y="447675"/>
            <a:ext cx="19431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体会情感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2"/>
          <p:cNvSpPr txBox="1"/>
          <p:nvPr/>
        </p:nvSpPr>
        <p:spPr>
          <a:xfrm>
            <a:off x="395288" y="1366838"/>
            <a:ext cx="8208962" cy="320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农民一有了土地，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就把整个生命投入了土地。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活像旱天的鹅，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一见了水就连头带尾巴钻进水里。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恨不得把每一块土，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都送到舌头上，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是咸是甜，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自己先来尝一尝。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4" name="文本框 2"/>
          <p:cNvSpPr txBox="1"/>
          <p:nvPr/>
        </p:nvSpPr>
        <p:spPr>
          <a:xfrm>
            <a:off x="611188" y="555625"/>
            <a:ext cx="2160587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Aft>
                <a:spcPts val="120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关键语句：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2"/>
          <p:cNvSpPr txBox="1"/>
          <p:nvPr/>
        </p:nvSpPr>
        <p:spPr>
          <a:xfrm>
            <a:off x="384175" y="665163"/>
            <a:ext cx="8497888" cy="3944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恨不得自己变成一粒种子，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躺在土里试一试，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看温暖不温暖，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合适不合适。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地翻好，又耙了几遍，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耙得又平又顺溜，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看起来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好像妇女们刚梳的头。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这么松散的地，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简直是一张软床，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叫人想在上面打滚，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想在上面躺一躺。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2"/>
          <p:cNvSpPr txBox="1"/>
          <p:nvPr/>
        </p:nvSpPr>
        <p:spPr>
          <a:xfrm>
            <a:off x="395288" y="971550"/>
            <a:ext cx="8353425" cy="320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看见自己种的荞麦已经开花，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白霎霎的像一片雪。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现在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蝈蝈儿就在自己地里叫，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他想招呼从地头路过的那个孩子：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快去逮吧，你听，叫得多好！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3"/>
          <p:cNvSpPr txBox="1"/>
          <p:nvPr/>
        </p:nvSpPr>
        <p:spPr>
          <a:xfrm>
            <a:off x="792163" y="909638"/>
            <a:ext cx="7464425" cy="512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809625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你们从这些诗句中体会到了什么？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18" name="文本框 2"/>
          <p:cNvSpPr txBox="1"/>
          <p:nvPr/>
        </p:nvSpPr>
        <p:spPr>
          <a:xfrm>
            <a:off x="792163" y="1557338"/>
            <a:ext cx="7464425" cy="511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兴奋、喜悦</a:t>
            </a:r>
            <a:endParaRPr lang="zh-CN" altLang="en-US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文本框 3"/>
          <p:cNvSpPr txBox="1"/>
          <p:nvPr/>
        </p:nvSpPr>
        <p:spPr>
          <a:xfrm>
            <a:off x="795338" y="2203450"/>
            <a:ext cx="7464425" cy="1103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809625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你们从哪里体会到三黑有了土地的兴奋和喜悦？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0" name="文本框 5"/>
          <p:cNvSpPr/>
          <p:nvPr/>
        </p:nvSpPr>
        <p:spPr>
          <a:xfrm>
            <a:off x="2635250" y="3648075"/>
            <a:ext cx="2689225" cy="5857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1CBE9"/>
              </a:gs>
              <a:gs pos="50000">
                <a:srgbClr val="A3C1E5"/>
              </a:gs>
              <a:gs pos="100000">
                <a:srgbClr val="92B9E4"/>
              </a:gs>
            </a:gsLst>
            <a:lin ang="5400000"/>
          </a:gradFill>
          <a:ln w="6350">
            <a:solidFill>
              <a:schemeClr val="accent1"/>
            </a:solidFill>
            <a:miter lim="800000"/>
          </a:ln>
        </p:spPr>
        <p:txBody>
          <a:bodyPr lIns="38721" tIns="38721" rIns="38721" bIns="38721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1066800" eaLnBrk="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回忆逮蝈蝈儿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1" name="文本框 6"/>
          <p:cNvSpPr/>
          <p:nvPr/>
        </p:nvSpPr>
        <p:spPr>
          <a:xfrm>
            <a:off x="5888038" y="3648075"/>
            <a:ext cx="2352675" cy="5857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1CBE9"/>
              </a:gs>
              <a:gs pos="50000">
                <a:srgbClr val="A3C1E5"/>
              </a:gs>
              <a:gs pos="100000">
                <a:srgbClr val="92B9E4"/>
              </a:gs>
            </a:gsLst>
            <a:lin ang="5400000"/>
          </a:gradFill>
          <a:ln w="6350">
            <a:solidFill>
              <a:schemeClr val="accent1"/>
            </a:solidFill>
            <a:miter lim="800000"/>
          </a:ln>
        </p:spPr>
        <p:txBody>
          <a:bodyPr lIns="38721" tIns="38721" rIns="38721" bIns="38721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1066800" eaLnBrk="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展望新生活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2" name="文本框 7"/>
          <p:cNvSpPr/>
          <p:nvPr/>
        </p:nvSpPr>
        <p:spPr>
          <a:xfrm>
            <a:off x="942975" y="3629025"/>
            <a:ext cx="1128713" cy="5857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1CBE9"/>
              </a:gs>
              <a:gs pos="50000">
                <a:srgbClr val="A3C1E5"/>
              </a:gs>
              <a:gs pos="100000">
                <a:srgbClr val="92B9E4"/>
              </a:gs>
            </a:gsLst>
            <a:lin ang="5400000"/>
          </a:gradFill>
          <a:ln w="6350">
            <a:solidFill>
              <a:schemeClr val="accent1"/>
            </a:solidFill>
            <a:miter lim="800000"/>
          </a:ln>
        </p:spPr>
        <p:txBody>
          <a:bodyPr lIns="38721" tIns="38721" rIns="38721" bIns="38721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1066800" eaLnBrk="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耙地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allAtOnce"/>
      <p:bldP spid="34819" grpId="0"/>
      <p:bldP spid="34820" grpId="0" animBg="1"/>
      <p:bldP spid="34821" grpId="0" animBg="1"/>
      <p:bldP spid="348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1"/>
          <p:cNvSpPr/>
          <p:nvPr/>
        </p:nvSpPr>
        <p:spPr>
          <a:xfrm>
            <a:off x="5940425" y="2832100"/>
            <a:ext cx="2305050" cy="5683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DD9C"/>
              </a:gs>
              <a:gs pos="50000">
                <a:srgbClr val="FFD78E"/>
              </a:gs>
              <a:gs pos="100000">
                <a:srgbClr val="FFD479"/>
              </a:gs>
            </a:gsLst>
            <a:lin ang="5400000"/>
          </a:gradFill>
          <a:ln w="6350">
            <a:solidFill>
              <a:srgbClr val="FFC000"/>
            </a:solidFill>
            <a:miter lim="800000"/>
          </a:ln>
        </p:spPr>
        <p:txBody>
          <a:bodyPr lIns="38721" tIns="38721" rIns="38721" bIns="38721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1066800" eaLnBrk="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专注、细致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6" name="文本框 2"/>
          <p:cNvSpPr txBox="1"/>
          <p:nvPr/>
        </p:nvSpPr>
        <p:spPr>
          <a:xfrm>
            <a:off x="1042988" y="1881188"/>
            <a:ext cx="5376862" cy="247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三黑就是这样地翻着土地。</a:t>
            </a:r>
            <a:endParaRPr lang="en-US" altLang="zh-CN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从东到西，从南到北，</a:t>
            </a:r>
            <a:endParaRPr lang="en-US" altLang="zh-CN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每一寸土都给翻起，</a:t>
            </a:r>
            <a:endParaRPr lang="en-US" altLang="zh-CN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每一块土疙瘩都给细细打碎。</a:t>
            </a:r>
            <a:endParaRPr lang="en-US" altLang="zh-CN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7" name="文本框 3"/>
          <p:cNvSpPr txBox="1"/>
          <p:nvPr/>
        </p:nvSpPr>
        <p:spPr>
          <a:xfrm>
            <a:off x="1042988" y="1131888"/>
            <a:ext cx="7464425" cy="512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三黑是怎么耙地的？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8" name="文本框 4"/>
          <p:cNvSpPr/>
          <p:nvPr/>
        </p:nvSpPr>
        <p:spPr>
          <a:xfrm>
            <a:off x="4114800" y="484188"/>
            <a:ext cx="1128713" cy="5857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1CBE9"/>
              </a:gs>
              <a:gs pos="50000">
                <a:srgbClr val="A3C1E5"/>
              </a:gs>
              <a:gs pos="100000">
                <a:srgbClr val="92B9E4"/>
              </a:gs>
            </a:gsLst>
            <a:lin ang="5400000"/>
          </a:gradFill>
          <a:ln w="6350">
            <a:solidFill>
              <a:schemeClr val="accent1"/>
            </a:solidFill>
            <a:miter lim="800000"/>
          </a:ln>
        </p:spPr>
        <p:txBody>
          <a:bodyPr lIns="38721" tIns="38721" rIns="38721" bIns="38721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1066800" eaLnBrk="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耙地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 animBg="1"/>
      <p:bldP spid="3686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框 2"/>
          <p:cNvSpPr txBox="1"/>
          <p:nvPr/>
        </p:nvSpPr>
        <p:spPr>
          <a:xfrm>
            <a:off x="1028700" y="1490663"/>
            <a:ext cx="4152900" cy="2160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地翻好，又耙了几遍，</a:t>
            </a:r>
            <a:endParaRPr lang="zh-CN" altLang="en-US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耙得又平又顺溜，</a:t>
            </a:r>
            <a:endParaRPr lang="zh-CN" altLang="en-US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看起来</a:t>
            </a:r>
            <a:endParaRPr lang="zh-CN" altLang="en-US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好像妇女们刚梳的头。</a:t>
            </a:r>
            <a:endParaRPr lang="zh-CN" altLang="en-US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4" name="文本框 3"/>
          <p:cNvSpPr txBox="1"/>
          <p:nvPr/>
        </p:nvSpPr>
        <p:spPr>
          <a:xfrm>
            <a:off x="2124075" y="741363"/>
            <a:ext cx="5543550" cy="512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三黑耙出的地是什么样子的？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5" name="文本框 4"/>
          <p:cNvSpPr txBox="1"/>
          <p:nvPr/>
        </p:nvSpPr>
        <p:spPr>
          <a:xfrm>
            <a:off x="5292725" y="1490663"/>
            <a:ext cx="3200400" cy="2160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这么松散的地，</a:t>
            </a:r>
            <a:endParaRPr lang="en-US" altLang="zh-CN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简直是一张软床，</a:t>
            </a:r>
            <a:endParaRPr lang="en-US" altLang="zh-CN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叫人想在上面打滚，</a:t>
            </a:r>
            <a:endParaRPr lang="en-US" altLang="zh-CN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想在上面躺一躺。</a:t>
            </a:r>
            <a:endParaRPr lang="zh-CN" altLang="en-US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916" name="直接连接符 5"/>
          <p:cNvCxnSpPr/>
          <p:nvPr/>
        </p:nvCxnSpPr>
        <p:spPr>
          <a:xfrm flipH="1">
            <a:off x="4821238" y="1639888"/>
            <a:ext cx="0" cy="2011362"/>
          </a:xfrm>
          <a:prstGeom prst="line">
            <a:avLst/>
          </a:prstGeom>
          <a:noFill/>
          <a:ln w="38100">
            <a:solidFill>
              <a:srgbClr val="E1C47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917" name="文本框 8"/>
          <p:cNvSpPr/>
          <p:nvPr/>
        </p:nvSpPr>
        <p:spPr>
          <a:xfrm>
            <a:off x="3668713" y="4011613"/>
            <a:ext cx="2305050" cy="5683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DD9C"/>
              </a:gs>
              <a:gs pos="50000">
                <a:srgbClr val="FFD78E"/>
              </a:gs>
              <a:gs pos="100000">
                <a:srgbClr val="FFD479"/>
              </a:gs>
            </a:gsLst>
            <a:lin ang="5400000"/>
          </a:gradFill>
          <a:ln w="6350">
            <a:solidFill>
              <a:srgbClr val="FFC000"/>
            </a:solidFill>
            <a:miter lim="800000"/>
          </a:ln>
        </p:spPr>
        <p:txBody>
          <a:bodyPr lIns="38721" tIns="38721" rIns="38721" bIns="38721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1066800" eaLnBrk="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对土地的爱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  <p:bldP spid="38915" grpId="0"/>
      <p:bldP spid="389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2"/>
          <p:cNvSpPr txBox="1"/>
          <p:nvPr/>
        </p:nvSpPr>
        <p:spPr>
          <a:xfrm>
            <a:off x="569913" y="441325"/>
            <a:ext cx="4152900" cy="4364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三黑</a:t>
            </a:r>
            <a:endParaRPr lang="zh-CN" altLang="en-US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从来没睡过这么好的床，</a:t>
            </a:r>
            <a:endParaRPr lang="zh-CN" altLang="en-US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今天准备好了，</a:t>
            </a:r>
            <a:endParaRPr lang="zh-CN" altLang="en-US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叫麦籽儿睡上。</a:t>
            </a:r>
            <a:endParaRPr lang="en-US" altLang="zh-CN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endParaRPr lang="en-US" altLang="zh-CN" sz="16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这么好的床，</a:t>
            </a:r>
            <a:endParaRPr lang="en-US" altLang="zh-CN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麦籽儿躺下去挺舒服，</a:t>
            </a:r>
            <a:endParaRPr lang="en-US" altLang="zh-CN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就想发芽，</a:t>
            </a:r>
            <a:endParaRPr lang="en-US" altLang="zh-CN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赶紧钻出来吸些雨露。</a:t>
            </a:r>
            <a:endParaRPr lang="zh-CN" altLang="en-US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2" name="文本框 4"/>
          <p:cNvSpPr txBox="1"/>
          <p:nvPr/>
        </p:nvSpPr>
        <p:spPr>
          <a:xfrm>
            <a:off x="4284663" y="2805113"/>
            <a:ext cx="4568825" cy="2000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三黑耙过地，</a:t>
            </a:r>
            <a:endParaRPr lang="zh-CN" altLang="en-US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坐下来歇一歇。</a:t>
            </a:r>
            <a:endParaRPr lang="zh-CN" altLang="en-US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看见自己种的荞麦已经开花，</a:t>
            </a:r>
            <a:endParaRPr lang="zh-CN" altLang="en-US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白霎霎的像一片雪。</a:t>
            </a:r>
            <a:endParaRPr lang="zh-CN" altLang="en-US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0963" name="直接连接符 5"/>
          <p:cNvCxnSpPr/>
          <p:nvPr/>
        </p:nvCxnSpPr>
        <p:spPr>
          <a:xfrm flipH="1">
            <a:off x="4129088" y="2865438"/>
            <a:ext cx="0" cy="2009775"/>
          </a:xfrm>
          <a:prstGeom prst="line">
            <a:avLst/>
          </a:prstGeom>
          <a:noFill/>
          <a:ln w="38100">
            <a:solidFill>
              <a:srgbClr val="E1C47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0964" name="文本框 6"/>
          <p:cNvSpPr/>
          <p:nvPr/>
        </p:nvSpPr>
        <p:spPr>
          <a:xfrm>
            <a:off x="4608513" y="1112838"/>
            <a:ext cx="3919537" cy="10080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DD9C"/>
              </a:gs>
              <a:gs pos="50000">
                <a:srgbClr val="FFD78E"/>
              </a:gs>
              <a:gs pos="100000">
                <a:srgbClr val="FFD479"/>
              </a:gs>
            </a:gsLst>
            <a:lin ang="5400000"/>
          </a:gradFill>
          <a:ln w="6350">
            <a:solidFill>
              <a:srgbClr val="FFC000"/>
            </a:solidFill>
            <a:miter lim="800000"/>
          </a:ln>
        </p:spPr>
        <p:txBody>
          <a:bodyPr lIns="38721" tIns="38721" rIns="38721" bIns="38721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1066800" eaLnBrk="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对麦籽儿那种像对孩子一般的呵护。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  <p:bldP spid="40962" grpId="0"/>
      <p:bldP spid="4096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框 8"/>
          <p:cNvSpPr/>
          <p:nvPr/>
        </p:nvSpPr>
        <p:spPr>
          <a:xfrm>
            <a:off x="4967288" y="2054225"/>
            <a:ext cx="3571875" cy="1035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DD9C"/>
              </a:gs>
              <a:gs pos="50000">
                <a:srgbClr val="FFD78E"/>
              </a:gs>
              <a:gs pos="100000">
                <a:srgbClr val="FFD479"/>
              </a:gs>
            </a:gsLst>
            <a:lin ang="5400000"/>
          </a:gradFill>
          <a:ln w="6350">
            <a:solidFill>
              <a:srgbClr val="FFC000"/>
            </a:solidFill>
            <a:miter lim="800000"/>
          </a:ln>
        </p:spPr>
        <p:txBody>
          <a:bodyPr lIns="38721" tIns="38721" rIns="38721" bIns="38721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1066800" eaLnBrk="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有了自己的土地后的幸福生活。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0" name="矩形 3"/>
          <p:cNvSpPr/>
          <p:nvPr/>
        </p:nvSpPr>
        <p:spPr>
          <a:xfrm>
            <a:off x="676275" y="987425"/>
            <a:ext cx="6048375" cy="1857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6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小时候因为逮蝈蝈儿，</a:t>
            </a:r>
            <a:endParaRPr lang="en-US" altLang="zh-CN" sz="26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6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常常挨骂，</a:t>
            </a:r>
            <a:endParaRPr lang="en-US" altLang="zh-CN" sz="26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6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爹娘骂：不好好拾柴火。</a:t>
            </a:r>
            <a:endParaRPr lang="en-US" altLang="zh-CN" sz="26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6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地主骂：蹚坏了他的庄稼。</a:t>
            </a:r>
            <a:endParaRPr lang="en-US" altLang="zh-CN" sz="26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1" name="矩形 3"/>
          <p:cNvSpPr/>
          <p:nvPr/>
        </p:nvSpPr>
        <p:spPr>
          <a:xfrm>
            <a:off x="676275" y="2932113"/>
            <a:ext cx="6076950" cy="185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6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</a:t>
            </a:r>
            <a:endParaRPr lang="en-US" altLang="zh-CN" sz="26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6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蝈蝈儿就在自己地里叫，</a:t>
            </a:r>
            <a:endParaRPr lang="en-US" altLang="zh-CN" sz="26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6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他想招呼从地头路过的那个孩子：</a:t>
            </a:r>
            <a:endParaRPr lang="en-US" altLang="zh-CN" sz="26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6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快去逮吧，你听，叫得多好！</a:t>
            </a:r>
            <a:r>
              <a:rPr lang="zh-CN" altLang="en-US" sz="26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6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2" name="文本框 4"/>
          <p:cNvSpPr/>
          <p:nvPr/>
        </p:nvSpPr>
        <p:spPr>
          <a:xfrm>
            <a:off x="3227388" y="322263"/>
            <a:ext cx="2689225" cy="5873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1CBE9"/>
              </a:gs>
              <a:gs pos="50000">
                <a:srgbClr val="A3C1E5"/>
              </a:gs>
              <a:gs pos="100000">
                <a:srgbClr val="92B9E4"/>
              </a:gs>
            </a:gsLst>
            <a:lin ang="5400000"/>
          </a:gradFill>
          <a:ln w="6350">
            <a:solidFill>
              <a:schemeClr val="accent1"/>
            </a:solidFill>
            <a:miter lim="800000"/>
          </a:ln>
        </p:spPr>
        <p:txBody>
          <a:bodyPr lIns="38721" tIns="38721" rIns="38721" bIns="38721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1066800" eaLnBrk="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回忆逮蝈蝈儿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1"/>
          <p:cNvSpPr txBox="1"/>
          <p:nvPr/>
        </p:nvSpPr>
        <p:spPr>
          <a:xfrm>
            <a:off x="395288" y="739775"/>
            <a:ext cx="8640762" cy="3638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背景资料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：在封建土地所有制下，大部分农民没有自己的土地，他们不得不租佃地主的土地，被地主剥削，过着卑微的生活；人民解放战争时期，解放区进行了土地改革，农民重新获得了土地。土地改革运动给广大农民带来了巨大的喜悦和希望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框 8"/>
          <p:cNvSpPr/>
          <p:nvPr/>
        </p:nvSpPr>
        <p:spPr>
          <a:xfrm>
            <a:off x="2555875" y="3795713"/>
            <a:ext cx="4321175" cy="5857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DD9C"/>
              </a:gs>
              <a:gs pos="50000">
                <a:srgbClr val="FFD78E"/>
              </a:gs>
              <a:gs pos="100000">
                <a:srgbClr val="FFD479"/>
              </a:gs>
            </a:gsLst>
            <a:lin ang="5400000"/>
          </a:gradFill>
          <a:ln w="6350">
            <a:solidFill>
              <a:srgbClr val="FFC000"/>
            </a:solidFill>
            <a:miter lim="800000"/>
          </a:ln>
        </p:spPr>
        <p:txBody>
          <a:bodyPr lIns="38721" tIns="38721" rIns="38721" bIns="38721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1066800" eaLnBrk="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对未来生活的美好憧憬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58" name="矩形 3"/>
          <p:cNvSpPr/>
          <p:nvPr/>
        </p:nvSpPr>
        <p:spPr>
          <a:xfrm>
            <a:off x="684213" y="1444625"/>
            <a:ext cx="4321175" cy="185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6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他又在打算：</a:t>
            </a:r>
            <a:endParaRPr lang="en-US" altLang="zh-CN" sz="26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6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明年要跟人合伙，</a:t>
            </a:r>
            <a:endParaRPr lang="en-US" altLang="zh-CN" sz="26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6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把地浇得肥肥的，</a:t>
            </a:r>
            <a:endParaRPr lang="en-US" altLang="zh-CN" sz="26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6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让庄稼长得更好，收得更多。</a:t>
            </a:r>
            <a:endParaRPr lang="en-US" altLang="zh-CN" sz="26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59" name="文本框 3"/>
          <p:cNvSpPr/>
          <p:nvPr/>
        </p:nvSpPr>
        <p:spPr>
          <a:xfrm>
            <a:off x="3563938" y="458788"/>
            <a:ext cx="2352675" cy="5857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1CBE9"/>
              </a:gs>
              <a:gs pos="50000">
                <a:srgbClr val="A3C1E5"/>
              </a:gs>
              <a:gs pos="100000">
                <a:srgbClr val="92B9E4"/>
              </a:gs>
            </a:gsLst>
            <a:lin ang="5400000"/>
          </a:gradFill>
          <a:ln w="6350">
            <a:solidFill>
              <a:schemeClr val="accent1"/>
            </a:solidFill>
            <a:miter lim="800000"/>
          </a:ln>
        </p:spPr>
        <p:txBody>
          <a:bodyPr lIns="38721" tIns="38721" rIns="38721" bIns="38721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1066800" eaLnBrk="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展望新生活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0" name="矩形 3"/>
          <p:cNvSpPr/>
          <p:nvPr/>
        </p:nvSpPr>
        <p:spPr>
          <a:xfrm>
            <a:off x="5795963" y="1131888"/>
            <a:ext cx="3098800" cy="2189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endParaRPr lang="en-US" altLang="zh-CN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6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再买头小毛驴，</a:t>
            </a:r>
            <a:endParaRPr lang="en-US" altLang="zh-CN" sz="26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6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打完场赶着送公粮</a:t>
            </a:r>
            <a:r>
              <a:rPr lang="en-US" altLang="zh-CN" sz="26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26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6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驮着老伴儿</a:t>
            </a:r>
            <a:endParaRPr lang="en-US" altLang="zh-CN" sz="26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6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看闺女，上东庄。</a:t>
            </a:r>
            <a:endParaRPr lang="en-US" altLang="zh-CN" sz="26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5061" name="直接连接符 5"/>
          <p:cNvCxnSpPr/>
          <p:nvPr/>
        </p:nvCxnSpPr>
        <p:spPr>
          <a:xfrm flipH="1">
            <a:off x="5219700" y="1290638"/>
            <a:ext cx="0" cy="2009775"/>
          </a:xfrm>
          <a:prstGeom prst="line">
            <a:avLst/>
          </a:prstGeom>
          <a:noFill/>
          <a:ln w="38100">
            <a:solidFill>
              <a:srgbClr val="E1C47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文本框 1"/>
          <p:cNvSpPr txBox="1"/>
          <p:nvPr/>
        </p:nvSpPr>
        <p:spPr>
          <a:xfrm>
            <a:off x="815975" y="1139825"/>
            <a:ext cx="7464425" cy="550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在三黑的心里，土地就是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6" name="文本框 2"/>
          <p:cNvSpPr txBox="1"/>
          <p:nvPr/>
        </p:nvSpPr>
        <p:spPr>
          <a:xfrm>
            <a:off x="5267325" y="1055688"/>
            <a:ext cx="3024188" cy="3109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30000"/>
              </a:lnSpc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三黑的命根子</a:t>
            </a:r>
            <a:endParaRPr lang="en-US" altLang="zh-CN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>
              <a:lnSpc>
                <a:spcPct val="130000"/>
              </a:lnSpc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三黑的心肝宝贝</a:t>
            </a:r>
            <a:endParaRPr lang="en-US" altLang="zh-CN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>
              <a:lnSpc>
                <a:spcPct val="130000"/>
              </a:lnSpc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生命</a:t>
            </a:r>
            <a:endParaRPr lang="en-US" altLang="zh-CN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>
              <a:lnSpc>
                <a:spcPct val="130000"/>
              </a:lnSpc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希望和未来</a:t>
            </a:r>
            <a:endParaRPr lang="en-US" altLang="zh-CN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>
              <a:lnSpc>
                <a:spcPct val="130000"/>
              </a:lnSpc>
            </a:pPr>
            <a:r>
              <a:rPr lang="en-US" altLang="zh-CN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107" name="图片 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779588"/>
            <a:ext cx="4570413" cy="25812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71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1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1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uiExpand="1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1"/>
          <p:cNvSpPr txBox="1"/>
          <p:nvPr/>
        </p:nvSpPr>
        <p:spPr>
          <a:xfrm>
            <a:off x="900113" y="2284413"/>
            <a:ext cx="7559675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农民一有了土地，就把整个生命投入了土地。</a:t>
            </a:r>
            <a:endParaRPr lang="en-US" altLang="zh-CN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4" name="文本框 2"/>
          <p:cNvSpPr txBox="1"/>
          <p:nvPr/>
        </p:nvSpPr>
        <p:spPr>
          <a:xfrm>
            <a:off x="995363" y="1492250"/>
            <a:ext cx="7464425" cy="511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诗歌中哪一句能概括三黑对土地的感情？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文本框 1"/>
          <p:cNvSpPr txBox="1"/>
          <p:nvPr/>
        </p:nvSpPr>
        <p:spPr>
          <a:xfrm>
            <a:off x="468313" y="971550"/>
            <a:ext cx="8207375" cy="320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809625">
              <a:lnSpc>
                <a:spcPct val="130000"/>
              </a:lnSpc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小结：三黑和所有农民一样，视土地为生命，在获得土地之后，他将自己的整个生命都投入到土地中去，精心地呵护它，照料它。他是土地的主人，他想象着这片土地会带给他更多的幸福感和满足感。</a:t>
            </a:r>
            <a:endParaRPr lang="en-US" altLang="zh-CN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文本框 2"/>
          <p:cNvSpPr txBox="1"/>
          <p:nvPr/>
        </p:nvSpPr>
        <p:spPr>
          <a:xfrm>
            <a:off x="1187450" y="1131888"/>
            <a:ext cx="6769100" cy="1436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  <a:spcAft>
                <a:spcPts val="120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听老师范读艾青的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我爱这土地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30000"/>
              </a:lnSpc>
              <a:spcAft>
                <a:spcPts val="120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全班齐诵诗句。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50" name="文本框 3"/>
          <p:cNvSpPr txBox="1"/>
          <p:nvPr/>
        </p:nvSpPr>
        <p:spPr>
          <a:xfrm>
            <a:off x="1871663" y="2730500"/>
            <a:ext cx="5400675" cy="1189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为什么我的眼里常含泪水？</a:t>
            </a:r>
            <a:endParaRPr lang="zh-CN" altLang="en-US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因为我对这土地爱得深沉</a:t>
            </a:r>
            <a:r>
              <a:rPr lang="en-US" altLang="zh-CN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1" name="矩形: 圆角 1"/>
          <p:cNvSpPr/>
          <p:nvPr/>
        </p:nvSpPr>
        <p:spPr>
          <a:xfrm>
            <a:off x="503238" y="447675"/>
            <a:ext cx="2282825" cy="539750"/>
          </a:xfrm>
          <a:prstGeom prst="roundRect">
            <a:avLst>
              <a:gd name="adj" fmla="val 50000"/>
            </a:avLst>
          </a:prstGeom>
          <a:solidFill>
            <a:srgbClr val="7150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思源黑体 CN Medium" pitchFamily="34" charset="-122"/>
              <a:sym typeface="Arial" panose="020B0604020202020204" pitchFamily="34" charset="0"/>
            </a:endParaRPr>
          </a:p>
        </p:txBody>
      </p:sp>
      <p:sp>
        <p:nvSpPr>
          <p:cNvPr id="53252" name="smiling-tooth-with-hands_33918"/>
          <p:cNvSpPr>
            <a:spLocks noChangeAspect="1"/>
          </p:cNvSpPr>
          <p:nvPr/>
        </p:nvSpPr>
        <p:spPr bwMode="auto">
          <a:xfrm>
            <a:off x="719138" y="587375"/>
            <a:ext cx="288925" cy="288925"/>
          </a:xfrm>
          <a:custGeom>
            <a:avLst/>
            <a:gdLst>
              <a:gd name="T0" fmla="*/ 12000 w 12800"/>
              <a:gd name="T1" fmla="*/ 11200 h 12800"/>
              <a:gd name="T2" fmla="*/ 7176 w 12800"/>
              <a:gd name="T3" fmla="*/ 12121 h 12800"/>
              <a:gd name="T4" fmla="*/ 6400 w 12800"/>
              <a:gd name="T5" fmla="*/ 12800 h 12800"/>
              <a:gd name="T6" fmla="*/ 5624 w 12800"/>
              <a:gd name="T7" fmla="*/ 12121 h 12800"/>
              <a:gd name="T8" fmla="*/ 800 w 12800"/>
              <a:gd name="T9" fmla="*/ 11200 h 12800"/>
              <a:gd name="T10" fmla="*/ 0 w 12800"/>
              <a:gd name="T11" fmla="*/ 10400 h 12800"/>
              <a:gd name="T12" fmla="*/ 0 w 12800"/>
              <a:gd name="T13" fmla="*/ 800 h 12800"/>
              <a:gd name="T14" fmla="*/ 800 w 12800"/>
              <a:gd name="T15" fmla="*/ 0 h 12800"/>
              <a:gd name="T16" fmla="*/ 879 w 12800"/>
              <a:gd name="T17" fmla="*/ 16 h 12800"/>
              <a:gd name="T18" fmla="*/ 6400 w 12800"/>
              <a:gd name="T19" fmla="*/ 1600 h 12800"/>
              <a:gd name="T20" fmla="*/ 11921 w 12800"/>
              <a:gd name="T21" fmla="*/ 16 h 12800"/>
              <a:gd name="T22" fmla="*/ 12000 w 12800"/>
              <a:gd name="T23" fmla="*/ 0 h 12800"/>
              <a:gd name="T24" fmla="*/ 12800 w 12800"/>
              <a:gd name="T25" fmla="*/ 800 h 12800"/>
              <a:gd name="T26" fmla="*/ 12800 w 12800"/>
              <a:gd name="T27" fmla="*/ 10400 h 12800"/>
              <a:gd name="T28" fmla="*/ 12000 w 12800"/>
              <a:gd name="T29" fmla="*/ 11200 h 12800"/>
              <a:gd name="T30" fmla="*/ 5600 w 12800"/>
              <a:gd name="T31" fmla="*/ 2507 h 12800"/>
              <a:gd name="T32" fmla="*/ 1600 w 12800"/>
              <a:gd name="T33" fmla="*/ 1670 h 12800"/>
              <a:gd name="T34" fmla="*/ 1600 w 12800"/>
              <a:gd name="T35" fmla="*/ 9643 h 12800"/>
              <a:gd name="T36" fmla="*/ 5600 w 12800"/>
              <a:gd name="T37" fmla="*/ 10400 h 12800"/>
              <a:gd name="T38" fmla="*/ 5600 w 12800"/>
              <a:gd name="T39" fmla="*/ 2507 h 12800"/>
              <a:gd name="T40" fmla="*/ 11200 w 12800"/>
              <a:gd name="T41" fmla="*/ 1670 h 12800"/>
              <a:gd name="T42" fmla="*/ 7200 w 12800"/>
              <a:gd name="T43" fmla="*/ 2506 h 12800"/>
              <a:gd name="T44" fmla="*/ 7200 w 12800"/>
              <a:gd name="T45" fmla="*/ 10400 h 12800"/>
              <a:gd name="T46" fmla="*/ 11200 w 12800"/>
              <a:gd name="T47" fmla="*/ 9644 h 12800"/>
              <a:gd name="T48" fmla="*/ 11200 w 12800"/>
              <a:gd name="T49" fmla="*/ 167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00" h="12800">
                <a:moveTo>
                  <a:pt x="12000" y="11200"/>
                </a:moveTo>
                <a:cubicBezTo>
                  <a:pt x="10776" y="11254"/>
                  <a:pt x="8442" y="11463"/>
                  <a:pt x="7176" y="12121"/>
                </a:cubicBezTo>
                <a:cubicBezTo>
                  <a:pt x="7116" y="12503"/>
                  <a:pt x="6799" y="12800"/>
                  <a:pt x="6400" y="12800"/>
                </a:cubicBezTo>
                <a:cubicBezTo>
                  <a:pt x="6002" y="12800"/>
                  <a:pt x="5684" y="12503"/>
                  <a:pt x="5624" y="12121"/>
                </a:cubicBezTo>
                <a:cubicBezTo>
                  <a:pt x="4358" y="11463"/>
                  <a:pt x="2024" y="11254"/>
                  <a:pt x="800" y="11200"/>
                </a:cubicBezTo>
                <a:cubicBezTo>
                  <a:pt x="358" y="11200"/>
                  <a:pt x="0" y="10842"/>
                  <a:pt x="0" y="10400"/>
                </a:cubicBezTo>
                <a:lnTo>
                  <a:pt x="0" y="800"/>
                </a:lnTo>
                <a:cubicBezTo>
                  <a:pt x="0" y="358"/>
                  <a:pt x="358" y="0"/>
                  <a:pt x="800" y="0"/>
                </a:cubicBezTo>
                <a:cubicBezTo>
                  <a:pt x="828" y="0"/>
                  <a:pt x="851" y="14"/>
                  <a:pt x="879" y="16"/>
                </a:cubicBezTo>
                <a:cubicBezTo>
                  <a:pt x="6381" y="158"/>
                  <a:pt x="6400" y="1600"/>
                  <a:pt x="6400" y="1600"/>
                </a:cubicBezTo>
                <a:cubicBezTo>
                  <a:pt x="6400" y="1600"/>
                  <a:pt x="6419" y="158"/>
                  <a:pt x="11921" y="16"/>
                </a:cubicBezTo>
                <a:cubicBezTo>
                  <a:pt x="11949" y="14"/>
                  <a:pt x="11972" y="0"/>
                  <a:pt x="12000" y="0"/>
                </a:cubicBezTo>
                <a:cubicBezTo>
                  <a:pt x="12442" y="0"/>
                  <a:pt x="12800" y="358"/>
                  <a:pt x="12800" y="800"/>
                </a:cubicBezTo>
                <a:lnTo>
                  <a:pt x="12800" y="10400"/>
                </a:lnTo>
                <a:cubicBezTo>
                  <a:pt x="12800" y="10842"/>
                  <a:pt x="12442" y="11200"/>
                  <a:pt x="12000" y="11200"/>
                </a:cubicBezTo>
                <a:close/>
                <a:moveTo>
                  <a:pt x="5600" y="2507"/>
                </a:moveTo>
                <a:cubicBezTo>
                  <a:pt x="4568" y="1982"/>
                  <a:pt x="2861" y="1764"/>
                  <a:pt x="1600" y="1670"/>
                </a:cubicBezTo>
                <a:lnTo>
                  <a:pt x="1600" y="9643"/>
                </a:lnTo>
                <a:cubicBezTo>
                  <a:pt x="3747" y="9753"/>
                  <a:pt x="4949" y="10074"/>
                  <a:pt x="5600" y="10400"/>
                </a:cubicBezTo>
                <a:lnTo>
                  <a:pt x="5600" y="2507"/>
                </a:lnTo>
                <a:close/>
                <a:moveTo>
                  <a:pt x="11200" y="1670"/>
                </a:moveTo>
                <a:cubicBezTo>
                  <a:pt x="9940" y="1764"/>
                  <a:pt x="8232" y="1982"/>
                  <a:pt x="7200" y="2506"/>
                </a:cubicBezTo>
                <a:lnTo>
                  <a:pt x="7200" y="10400"/>
                </a:lnTo>
                <a:cubicBezTo>
                  <a:pt x="7851" y="10074"/>
                  <a:pt x="9052" y="9753"/>
                  <a:pt x="11200" y="9644"/>
                </a:cubicBezTo>
                <a:lnTo>
                  <a:pt x="11200" y="16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思源黑体 CN Medium" pitchFamily="34" charset="-122"/>
              <a:sym typeface="Arial" panose="020B0604020202020204" pitchFamily="34" charset="0"/>
            </a:endParaRPr>
          </a:p>
        </p:txBody>
      </p:sp>
      <p:sp>
        <p:nvSpPr>
          <p:cNvPr id="53253" name="文本框 13"/>
          <p:cNvSpPr txBox="1"/>
          <p:nvPr/>
        </p:nvSpPr>
        <p:spPr>
          <a:xfrm>
            <a:off x="1058863" y="447675"/>
            <a:ext cx="19431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拓展阅读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7" name="图片 8"/>
          <p:cNvPicPr>
            <a:picLocks noChangeAspect="1"/>
          </p:cNvPicPr>
          <p:nvPr/>
        </p:nvPicPr>
        <p:blipFill>
          <a:blip r:embed="rId1"/>
          <a:srcRect t="13683" b="1368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5298" name="文本框 4"/>
          <p:cNvSpPr txBox="1">
            <a:spLocks noChangeArrowheads="1"/>
          </p:cNvSpPr>
          <p:nvPr/>
        </p:nvSpPr>
        <p:spPr bwMode="auto">
          <a:xfrm>
            <a:off x="179511" y="-92546"/>
            <a:ext cx="5904656" cy="5462569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>
            <a:softEdge rad="889000"/>
          </a:effectLst>
        </p:spPr>
        <p:txBody>
          <a:bodyPr lIns="1080000" tIns="1080000" rIns="1080000" bIns="1080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边看“阅读链接”，边听歌曲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在希望的田野上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，思考：你仿佛看到了哪些动人的画面？哪些词句具体写出了这种“梦想和希望”？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5299" name="图片 1"/>
          <p:cNvPicPr>
            <a:picLocks noChangeAspect="1"/>
          </p:cNvPicPr>
          <p:nvPr/>
        </p:nvPicPr>
        <p:blipFill>
          <a:blip r:embed="rId2"/>
          <a:srcRect l="4224" t="2359" r="1396"/>
          <a:stretch>
            <a:fillRect/>
          </a:stretch>
        </p:blipFill>
        <p:spPr>
          <a:xfrm>
            <a:off x="5713413" y="-1587"/>
            <a:ext cx="3411537" cy="5111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55300" name="在希望的tianyeshang">
            <a:hlinkClick r:id="" action="ppaction://media"/>
          </p:cNvPr>
          <p:cNvPicPr/>
          <p:nvPr>
            <a:audioFile r:link="rId3"/>
          </p:nvPr>
        </p:nvPicPr>
        <p:blipFill>
          <a:blip r:embed="rId4"/>
          <a:stretch>
            <a:fillRect/>
          </a:stretch>
        </p:blipFill>
        <p:spPr>
          <a:xfrm>
            <a:off x="490538" y="223838"/>
            <a:ext cx="1085850" cy="1095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031" fill="hold"/>
                                        <p:tgtEl>
                                          <p:spTgt spid="553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5300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文本框 2"/>
          <p:cNvSpPr txBox="1"/>
          <p:nvPr/>
        </p:nvSpPr>
        <p:spPr>
          <a:xfrm>
            <a:off x="827088" y="1168400"/>
            <a:ext cx="7705725" cy="2806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>
              <a:lnSpc>
                <a:spcPct val="130000"/>
              </a:lnSpc>
              <a:spcAft>
                <a:spcPts val="1200"/>
              </a:spcAft>
              <a:buFont typeface="等线 Light" pitchFamily="2" charset="-122"/>
              <a:buAutoNum type="arabicPeriod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男女生对读诗歌。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14350" lvl="0" indent="-514350">
              <a:lnSpc>
                <a:spcPct val="130000"/>
              </a:lnSpc>
              <a:spcAft>
                <a:spcPts val="1200"/>
              </a:spcAft>
              <a:buFont typeface="等线 Light" pitchFamily="2" charset="-122"/>
              <a:buAutoNum type="arabicPeriod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畅谈体会：学了这篇课文，你对脚下的土地有什么新的感受？请用一两句话写下来。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1"/>
          <p:cNvSpPr txBox="1"/>
          <p:nvPr/>
        </p:nvSpPr>
        <p:spPr>
          <a:xfrm>
            <a:off x="4140200" y="900113"/>
            <a:ext cx="4319588" cy="3343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作者简介：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苏金伞（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1906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1997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），原名苏鹤田，河南睢县人，现代著名乡土诗人。主要著作有诗集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地层下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窗外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入伍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2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722313"/>
            <a:ext cx="2881312" cy="36972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2"/>
          <p:cNvSpPr txBox="1"/>
          <p:nvPr/>
        </p:nvSpPr>
        <p:spPr>
          <a:xfrm>
            <a:off x="377825" y="1690688"/>
            <a:ext cx="8388350" cy="2609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Aft>
                <a:spcPts val="120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自由朗读诗歌，读准字音，读通诗句，圈出不理解的词语。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20000"/>
              </a:lnSpc>
              <a:spcAft>
                <a:spcPts val="120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思考：①每小节写了什么？②全诗可以分成哪两个部分？分别写了什么？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0" name="矩形: 圆角 1"/>
          <p:cNvSpPr/>
          <p:nvPr/>
        </p:nvSpPr>
        <p:spPr>
          <a:xfrm>
            <a:off x="503238" y="447675"/>
            <a:ext cx="2282825" cy="539750"/>
          </a:xfrm>
          <a:prstGeom prst="roundRect">
            <a:avLst>
              <a:gd name="adj" fmla="val 50000"/>
            </a:avLst>
          </a:prstGeom>
          <a:solidFill>
            <a:srgbClr val="7150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思源黑体 CN Medium" pitchFamily="34" charset="-122"/>
              <a:sym typeface="Arial" panose="020B0604020202020204" pitchFamily="34" charset="0"/>
            </a:endParaRPr>
          </a:p>
        </p:txBody>
      </p:sp>
      <p:sp>
        <p:nvSpPr>
          <p:cNvPr id="12291" name="smiling-tooth-with-hands_33918"/>
          <p:cNvSpPr>
            <a:spLocks noChangeAspect="1"/>
          </p:cNvSpPr>
          <p:nvPr/>
        </p:nvSpPr>
        <p:spPr bwMode="auto">
          <a:xfrm>
            <a:off x="719138" y="587375"/>
            <a:ext cx="288925" cy="288925"/>
          </a:xfrm>
          <a:custGeom>
            <a:avLst/>
            <a:gdLst>
              <a:gd name="T0" fmla="*/ 12000 w 12800"/>
              <a:gd name="T1" fmla="*/ 11200 h 12800"/>
              <a:gd name="T2" fmla="*/ 7176 w 12800"/>
              <a:gd name="T3" fmla="*/ 12121 h 12800"/>
              <a:gd name="T4" fmla="*/ 6400 w 12800"/>
              <a:gd name="T5" fmla="*/ 12800 h 12800"/>
              <a:gd name="T6" fmla="*/ 5624 w 12800"/>
              <a:gd name="T7" fmla="*/ 12121 h 12800"/>
              <a:gd name="T8" fmla="*/ 800 w 12800"/>
              <a:gd name="T9" fmla="*/ 11200 h 12800"/>
              <a:gd name="T10" fmla="*/ 0 w 12800"/>
              <a:gd name="T11" fmla="*/ 10400 h 12800"/>
              <a:gd name="T12" fmla="*/ 0 w 12800"/>
              <a:gd name="T13" fmla="*/ 800 h 12800"/>
              <a:gd name="T14" fmla="*/ 800 w 12800"/>
              <a:gd name="T15" fmla="*/ 0 h 12800"/>
              <a:gd name="T16" fmla="*/ 879 w 12800"/>
              <a:gd name="T17" fmla="*/ 16 h 12800"/>
              <a:gd name="T18" fmla="*/ 6400 w 12800"/>
              <a:gd name="T19" fmla="*/ 1600 h 12800"/>
              <a:gd name="T20" fmla="*/ 11921 w 12800"/>
              <a:gd name="T21" fmla="*/ 16 h 12800"/>
              <a:gd name="T22" fmla="*/ 12000 w 12800"/>
              <a:gd name="T23" fmla="*/ 0 h 12800"/>
              <a:gd name="T24" fmla="*/ 12800 w 12800"/>
              <a:gd name="T25" fmla="*/ 800 h 12800"/>
              <a:gd name="T26" fmla="*/ 12800 w 12800"/>
              <a:gd name="T27" fmla="*/ 10400 h 12800"/>
              <a:gd name="T28" fmla="*/ 12000 w 12800"/>
              <a:gd name="T29" fmla="*/ 11200 h 12800"/>
              <a:gd name="T30" fmla="*/ 5600 w 12800"/>
              <a:gd name="T31" fmla="*/ 2507 h 12800"/>
              <a:gd name="T32" fmla="*/ 1600 w 12800"/>
              <a:gd name="T33" fmla="*/ 1670 h 12800"/>
              <a:gd name="T34" fmla="*/ 1600 w 12800"/>
              <a:gd name="T35" fmla="*/ 9643 h 12800"/>
              <a:gd name="T36" fmla="*/ 5600 w 12800"/>
              <a:gd name="T37" fmla="*/ 10400 h 12800"/>
              <a:gd name="T38" fmla="*/ 5600 w 12800"/>
              <a:gd name="T39" fmla="*/ 2507 h 12800"/>
              <a:gd name="T40" fmla="*/ 11200 w 12800"/>
              <a:gd name="T41" fmla="*/ 1670 h 12800"/>
              <a:gd name="T42" fmla="*/ 7200 w 12800"/>
              <a:gd name="T43" fmla="*/ 2506 h 12800"/>
              <a:gd name="T44" fmla="*/ 7200 w 12800"/>
              <a:gd name="T45" fmla="*/ 10400 h 12800"/>
              <a:gd name="T46" fmla="*/ 11200 w 12800"/>
              <a:gd name="T47" fmla="*/ 9644 h 12800"/>
              <a:gd name="T48" fmla="*/ 11200 w 12800"/>
              <a:gd name="T49" fmla="*/ 167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00" h="12800">
                <a:moveTo>
                  <a:pt x="12000" y="11200"/>
                </a:moveTo>
                <a:cubicBezTo>
                  <a:pt x="10776" y="11254"/>
                  <a:pt x="8442" y="11463"/>
                  <a:pt x="7176" y="12121"/>
                </a:cubicBezTo>
                <a:cubicBezTo>
                  <a:pt x="7116" y="12503"/>
                  <a:pt x="6799" y="12800"/>
                  <a:pt x="6400" y="12800"/>
                </a:cubicBezTo>
                <a:cubicBezTo>
                  <a:pt x="6002" y="12800"/>
                  <a:pt x="5684" y="12503"/>
                  <a:pt x="5624" y="12121"/>
                </a:cubicBezTo>
                <a:cubicBezTo>
                  <a:pt x="4358" y="11463"/>
                  <a:pt x="2024" y="11254"/>
                  <a:pt x="800" y="11200"/>
                </a:cubicBezTo>
                <a:cubicBezTo>
                  <a:pt x="358" y="11200"/>
                  <a:pt x="0" y="10842"/>
                  <a:pt x="0" y="10400"/>
                </a:cubicBezTo>
                <a:lnTo>
                  <a:pt x="0" y="800"/>
                </a:lnTo>
                <a:cubicBezTo>
                  <a:pt x="0" y="358"/>
                  <a:pt x="358" y="0"/>
                  <a:pt x="800" y="0"/>
                </a:cubicBezTo>
                <a:cubicBezTo>
                  <a:pt x="828" y="0"/>
                  <a:pt x="851" y="14"/>
                  <a:pt x="879" y="16"/>
                </a:cubicBezTo>
                <a:cubicBezTo>
                  <a:pt x="6381" y="158"/>
                  <a:pt x="6400" y="1600"/>
                  <a:pt x="6400" y="1600"/>
                </a:cubicBezTo>
                <a:cubicBezTo>
                  <a:pt x="6400" y="1600"/>
                  <a:pt x="6419" y="158"/>
                  <a:pt x="11921" y="16"/>
                </a:cubicBezTo>
                <a:cubicBezTo>
                  <a:pt x="11949" y="14"/>
                  <a:pt x="11972" y="0"/>
                  <a:pt x="12000" y="0"/>
                </a:cubicBezTo>
                <a:cubicBezTo>
                  <a:pt x="12442" y="0"/>
                  <a:pt x="12800" y="358"/>
                  <a:pt x="12800" y="800"/>
                </a:cubicBezTo>
                <a:lnTo>
                  <a:pt x="12800" y="10400"/>
                </a:lnTo>
                <a:cubicBezTo>
                  <a:pt x="12800" y="10842"/>
                  <a:pt x="12442" y="11200"/>
                  <a:pt x="12000" y="11200"/>
                </a:cubicBezTo>
                <a:close/>
                <a:moveTo>
                  <a:pt x="5600" y="2507"/>
                </a:moveTo>
                <a:cubicBezTo>
                  <a:pt x="4568" y="1982"/>
                  <a:pt x="2861" y="1764"/>
                  <a:pt x="1600" y="1670"/>
                </a:cubicBezTo>
                <a:lnTo>
                  <a:pt x="1600" y="9643"/>
                </a:lnTo>
                <a:cubicBezTo>
                  <a:pt x="3747" y="9753"/>
                  <a:pt x="4949" y="10074"/>
                  <a:pt x="5600" y="10400"/>
                </a:cubicBezTo>
                <a:lnTo>
                  <a:pt x="5600" y="2507"/>
                </a:lnTo>
                <a:close/>
                <a:moveTo>
                  <a:pt x="11200" y="1670"/>
                </a:moveTo>
                <a:cubicBezTo>
                  <a:pt x="9940" y="1764"/>
                  <a:pt x="8232" y="1982"/>
                  <a:pt x="7200" y="2506"/>
                </a:cubicBezTo>
                <a:lnTo>
                  <a:pt x="7200" y="10400"/>
                </a:lnTo>
                <a:cubicBezTo>
                  <a:pt x="7851" y="10074"/>
                  <a:pt x="9052" y="9753"/>
                  <a:pt x="11200" y="9644"/>
                </a:cubicBezTo>
                <a:lnTo>
                  <a:pt x="11200" y="16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思源黑体 CN Medium" pitchFamily="34" charset="-122"/>
              <a:sym typeface="Arial" panose="020B0604020202020204" pitchFamily="34" charset="0"/>
            </a:endParaRPr>
          </a:p>
        </p:txBody>
      </p:sp>
      <p:sp>
        <p:nvSpPr>
          <p:cNvPr id="12292" name="文本框 13"/>
          <p:cNvSpPr txBox="1"/>
          <p:nvPr/>
        </p:nvSpPr>
        <p:spPr>
          <a:xfrm>
            <a:off x="1058863" y="447675"/>
            <a:ext cx="19431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初读诗歌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文本框 2"/>
          <p:cNvSpPr txBox="1"/>
          <p:nvPr/>
        </p:nvSpPr>
        <p:spPr>
          <a:xfrm>
            <a:off x="377825" y="1085850"/>
            <a:ext cx="22828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Aft>
                <a:spcPts val="120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学习提示：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2"/>
          <p:cNvSpPr txBox="1"/>
          <p:nvPr/>
        </p:nvSpPr>
        <p:spPr>
          <a:xfrm>
            <a:off x="539750" y="842963"/>
            <a:ext cx="7272338" cy="3584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每一块土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疙瘩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都给细细打碎。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地翻好，又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耙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了几遍。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荞麦地里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还有两个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蝈蝈儿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在叫唤。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地主骂：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坏了他的庄稼。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再买头小毛驴，打完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赶着送公粮。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8" name="文本框 2"/>
          <p:cNvSpPr txBox="1"/>
          <p:nvPr/>
        </p:nvSpPr>
        <p:spPr>
          <a:xfrm>
            <a:off x="2589213" y="458788"/>
            <a:ext cx="1443037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ɡē dɑ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9" name="文本框 4"/>
          <p:cNvSpPr txBox="1"/>
          <p:nvPr/>
        </p:nvSpPr>
        <p:spPr>
          <a:xfrm>
            <a:off x="3041650" y="1198563"/>
            <a:ext cx="144145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p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0" name="文本框 5"/>
          <p:cNvSpPr txBox="1"/>
          <p:nvPr/>
        </p:nvSpPr>
        <p:spPr>
          <a:xfrm>
            <a:off x="4244975" y="1951038"/>
            <a:ext cx="2039938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ɡuō ɡuor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1" name="文本框 6"/>
          <p:cNvSpPr txBox="1"/>
          <p:nvPr/>
        </p:nvSpPr>
        <p:spPr>
          <a:xfrm>
            <a:off x="2486025" y="2714625"/>
            <a:ext cx="144145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tānɡ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2" name="文本框 7"/>
          <p:cNvSpPr txBox="1"/>
          <p:nvPr/>
        </p:nvSpPr>
        <p:spPr>
          <a:xfrm>
            <a:off x="4465638" y="3421063"/>
            <a:ext cx="144145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ch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nɡ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8" grpId="1"/>
      <p:bldP spid="14339" grpId="0"/>
      <p:bldP spid="14339" grpId="1"/>
      <p:bldP spid="14340" grpId="0"/>
      <p:bldP spid="14340" grpId="1"/>
      <p:bldP spid="14341" grpId="0"/>
      <p:bldP spid="14341" grpId="1"/>
      <p:bldP spid="14342" grpId="0"/>
      <p:bldP spid="1434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2"/>
          <p:cNvSpPr txBox="1"/>
          <p:nvPr/>
        </p:nvSpPr>
        <p:spPr>
          <a:xfrm>
            <a:off x="468313" y="884238"/>
            <a:ext cx="8497887" cy="3375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打完场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：指从庄稼收割之后再到脱壳的整个过程。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公粮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：指农民每年缴纳给国家的作为农业税的粮食，现已取消农业税，不再缴纳公粮。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：本文指占有土地不劳动，依靠剥削农民为主要生活来源的人。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3"/>
          <p:cNvSpPr txBox="1"/>
          <p:nvPr/>
        </p:nvSpPr>
        <p:spPr>
          <a:xfrm>
            <a:off x="468313" y="842963"/>
            <a:ext cx="8207375" cy="1181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全诗可以分成哪两个部分？它们分别写了什么？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4" name="文本框 2"/>
          <p:cNvSpPr txBox="1"/>
          <p:nvPr/>
        </p:nvSpPr>
        <p:spPr>
          <a:xfrm>
            <a:off x="611188" y="2155825"/>
            <a:ext cx="8208962" cy="2144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Aft>
                <a:spcPts val="600"/>
              </a:spcAft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节）从总体上写了农民得到土地之后的喜悦。</a:t>
            </a:r>
            <a:endParaRPr lang="en-US" altLang="zh-CN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spcAft>
                <a:spcPts val="600"/>
              </a:spcAft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节）写了三黑有了自己的土地之后的欣喜之情。</a:t>
            </a:r>
            <a:endParaRPr lang="zh-CN" altLang="en-US" sz="28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3"/>
          <p:cNvSpPr txBox="1"/>
          <p:nvPr/>
        </p:nvSpPr>
        <p:spPr>
          <a:xfrm>
            <a:off x="395288" y="1347788"/>
            <a:ext cx="8280400" cy="1181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第二部分写了三黑的哪几件事？请圈画出关键词句，用一句简短的话来概括每件事。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2" name="文本框 3"/>
          <p:cNvSpPr/>
          <p:nvPr/>
        </p:nvSpPr>
        <p:spPr>
          <a:xfrm>
            <a:off x="947738" y="2859088"/>
            <a:ext cx="1920875" cy="5857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1CBE9"/>
              </a:gs>
              <a:gs pos="50000">
                <a:srgbClr val="A3C1E5"/>
              </a:gs>
              <a:gs pos="100000">
                <a:srgbClr val="92B9E4"/>
              </a:gs>
            </a:gsLst>
            <a:lin ang="5400000"/>
          </a:gradFill>
          <a:ln w="6350">
            <a:solidFill>
              <a:schemeClr val="accent1"/>
            </a:solidFill>
            <a:miter lim="800000"/>
          </a:ln>
        </p:spPr>
        <p:txBody>
          <a:bodyPr lIns="38721" tIns="38721" rIns="38721" bIns="38721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1066800" eaLnBrk="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翻地耙土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3" name="文本框 4"/>
          <p:cNvSpPr/>
          <p:nvPr/>
        </p:nvSpPr>
        <p:spPr>
          <a:xfrm>
            <a:off x="3635375" y="2859088"/>
            <a:ext cx="1920875" cy="5857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1CBE9"/>
              </a:gs>
              <a:gs pos="50000">
                <a:srgbClr val="A3C1E5"/>
              </a:gs>
              <a:gs pos="100000">
                <a:srgbClr val="92B9E4"/>
              </a:gs>
            </a:gsLst>
            <a:lin ang="5400000"/>
          </a:gradFill>
          <a:ln w="6350">
            <a:solidFill>
              <a:schemeClr val="accent1"/>
            </a:solidFill>
            <a:miter lim="800000"/>
          </a:ln>
        </p:spPr>
        <p:txBody>
          <a:bodyPr lIns="38721" tIns="38721" rIns="38721" bIns="38721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1066800" eaLnBrk="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回忆过去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4" name="文本框 5"/>
          <p:cNvSpPr/>
          <p:nvPr/>
        </p:nvSpPr>
        <p:spPr>
          <a:xfrm>
            <a:off x="6324600" y="2859088"/>
            <a:ext cx="1920875" cy="5857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1CBE9"/>
              </a:gs>
              <a:gs pos="50000">
                <a:srgbClr val="A3C1E5"/>
              </a:gs>
              <a:gs pos="100000">
                <a:srgbClr val="92B9E4"/>
              </a:gs>
            </a:gsLst>
            <a:lin ang="5400000"/>
          </a:gradFill>
          <a:ln w="6350">
            <a:solidFill>
              <a:schemeClr val="accent1"/>
            </a:solidFill>
            <a:miter lim="800000"/>
          </a:ln>
        </p:spPr>
        <p:txBody>
          <a:bodyPr lIns="38721" tIns="38721" rIns="38721" bIns="38721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1066800" eaLnBrk="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畅想未来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 animBg="1"/>
      <p:bldP spid="2048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1"/>
          <p:cNvSpPr txBox="1"/>
          <p:nvPr/>
        </p:nvSpPr>
        <p:spPr>
          <a:xfrm>
            <a:off x="1042988" y="814388"/>
            <a:ext cx="7681912" cy="3989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翻着土地  又耙了几遍  简直是一张软床</a:t>
            </a:r>
            <a:endParaRPr lang="en-US" altLang="zh-CN" sz="30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叫麦籽儿睡上</a:t>
            </a:r>
            <a:endParaRPr lang="en-US" altLang="zh-CN" sz="30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endParaRPr lang="en-US" altLang="zh-CN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小时候因为逮蝈蝈儿  挨骂</a:t>
            </a:r>
            <a:endParaRPr lang="en-US" altLang="zh-CN" sz="30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想招呼从地头路过的那个孩子：快去逮吧</a:t>
            </a:r>
            <a:endParaRPr lang="en-US" altLang="zh-CN" sz="30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endParaRPr lang="en-US" altLang="zh-CN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打算  跟人合伙  再买头小毛驴</a:t>
            </a:r>
            <a:endParaRPr lang="en-US" altLang="zh-CN" sz="30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打完场赶着送公粮  看闺女  上东庄</a:t>
            </a:r>
            <a:endParaRPr lang="zh-CN" altLang="en-US" sz="30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0" name="文本框 2"/>
          <p:cNvSpPr/>
          <p:nvPr/>
        </p:nvSpPr>
        <p:spPr>
          <a:xfrm>
            <a:off x="3794125" y="339725"/>
            <a:ext cx="17526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1CBE9"/>
              </a:gs>
              <a:gs pos="50000">
                <a:srgbClr val="A3C1E5"/>
              </a:gs>
              <a:gs pos="100000">
                <a:srgbClr val="92B9E4"/>
              </a:gs>
            </a:gsLst>
            <a:lin ang="5400000"/>
          </a:gradFill>
          <a:ln w="6350">
            <a:solidFill>
              <a:schemeClr val="accent1"/>
            </a:solidFill>
            <a:miter lim="800000"/>
          </a:ln>
        </p:spPr>
        <p:txBody>
          <a:bodyPr lIns="38721" tIns="38721" rIns="38721" bIns="38721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1066800" eaLnBrk="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翻地耙土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文本框 3"/>
          <p:cNvSpPr/>
          <p:nvPr/>
        </p:nvSpPr>
        <p:spPr>
          <a:xfrm>
            <a:off x="3802063" y="1690688"/>
            <a:ext cx="1752600" cy="4556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1CBE9"/>
              </a:gs>
              <a:gs pos="50000">
                <a:srgbClr val="A3C1E5"/>
              </a:gs>
              <a:gs pos="100000">
                <a:srgbClr val="92B9E4"/>
              </a:gs>
            </a:gsLst>
            <a:lin ang="5400000"/>
          </a:gradFill>
          <a:ln w="6350">
            <a:solidFill>
              <a:schemeClr val="accent1"/>
            </a:solidFill>
            <a:miter lim="800000"/>
          </a:ln>
        </p:spPr>
        <p:txBody>
          <a:bodyPr lIns="38721" tIns="38721" rIns="38721" bIns="38721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1066800" eaLnBrk="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回忆过去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文本框 4"/>
          <p:cNvSpPr/>
          <p:nvPr/>
        </p:nvSpPr>
        <p:spPr>
          <a:xfrm>
            <a:off x="3794125" y="3248025"/>
            <a:ext cx="1752600" cy="4556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1CBE9"/>
              </a:gs>
              <a:gs pos="50000">
                <a:srgbClr val="A3C1E5"/>
              </a:gs>
              <a:gs pos="100000">
                <a:srgbClr val="92B9E4"/>
              </a:gs>
            </a:gsLst>
            <a:lin ang="5400000"/>
          </a:gradFill>
          <a:ln w="6350">
            <a:solidFill>
              <a:schemeClr val="accent1"/>
            </a:solidFill>
            <a:miter lim="800000"/>
          </a:ln>
        </p:spPr>
        <p:txBody>
          <a:bodyPr lIns="38721" tIns="38721" rIns="38721" bIns="38721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1066800" eaLnBrk="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畅想未来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 uiExpand="1" build="allAtOnce"/>
      <p:bldP spid="22530" grpId="0" animBg="1"/>
      <p:bldP spid="22531" grpId="0" animBg="1"/>
      <p:bldP spid="22532" grpId="0" animBg="1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1959</Words>
  <Application>WPS 演示</Application>
  <PresentationFormat>全屏显示(16:9)</PresentationFormat>
  <Paragraphs>199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等线 Light</vt:lpstr>
      <vt:lpstr>等线</vt:lpstr>
      <vt:lpstr>楷体</vt:lpstr>
      <vt:lpstr>思源黑体 CN Medium</vt:lpstr>
      <vt:lpstr>微软雅黑</vt:lpstr>
      <vt:lpstr>Arial Unicode MS</vt:lpstr>
      <vt:lpstr>黑体</vt:lpstr>
      <vt:lpstr>Cambria</vt:lpstr>
      <vt:lpstr>Arial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2021-08-01T16:08:00Z</dcterms:created>
  <dcterms:modified xsi:type="dcterms:W3CDTF">2023-09-25T17:26:12Z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E5D065FB37F84448B3935697AE00A121_12</vt:lpwstr>
  </property>
</Properties>
</file>