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dp" ContentType="image/vnd.ms-photo"/>
  <Default Extension="wmf" ContentType="image/x-wmf"/>
  <Default Extension="emf" ContentType="image/x-e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3" r:id="rId3"/>
  </p:sldMasterIdLst>
  <p:notesMasterIdLst>
    <p:notesMasterId r:id="rId6"/>
  </p:notesMasterIdLst>
  <p:handoutMasterIdLst>
    <p:handoutMasterId r:id="rId29"/>
  </p:handoutMasterIdLst>
  <p:sldIdLst>
    <p:sldId id="266" r:id="rId4"/>
    <p:sldId id="267" r:id="rId5"/>
    <p:sldId id="261" r:id="rId7"/>
    <p:sldId id="276" r:id="rId8"/>
    <p:sldId id="277" r:id="rId9"/>
    <p:sldId id="278" r:id="rId10"/>
    <p:sldId id="280" r:id="rId11"/>
    <p:sldId id="279" r:id="rId12"/>
    <p:sldId id="281" r:id="rId13"/>
    <p:sldId id="282" r:id="rId14"/>
    <p:sldId id="283" r:id="rId15"/>
    <p:sldId id="284" r:id="rId16"/>
    <p:sldId id="285" r:id="rId17"/>
    <p:sldId id="288" r:id="rId18"/>
    <p:sldId id="287" r:id="rId19"/>
    <p:sldId id="286" r:id="rId20"/>
    <p:sldId id="289" r:id="rId21"/>
    <p:sldId id="290" r:id="rId22"/>
    <p:sldId id="291" r:id="rId23"/>
    <p:sldId id="292" r:id="rId24"/>
    <p:sldId id="293" r:id="rId25"/>
    <p:sldId id="295" r:id="rId26"/>
    <p:sldId id="260" r:id="rId27"/>
    <p:sldId id="298" r:id="rId28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 userDrawn="1">
          <p15:clr>
            <a:srgbClr val="A4A3A4"/>
          </p15:clr>
        </p15:guide>
        <p15:guide id="2" pos="39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1954FA"/>
    <a:srgbClr val="FAFAFA"/>
    <a:srgbClr val="197DE1"/>
    <a:srgbClr val="2B99FF"/>
    <a:srgbClr val="187DE2"/>
    <a:srgbClr val="85CC2A"/>
    <a:srgbClr val="0D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31"/>
    <p:restoredTop sz="94793"/>
  </p:normalViewPr>
  <p:slideViewPr>
    <p:cSldViewPr snapToGrid="0" snapToObjects="1" showGuides="1">
      <p:cViewPr varScale="1">
        <p:scale>
          <a:sx n="142" d="100"/>
          <a:sy n="142" d="100"/>
        </p:scale>
        <p:origin x="200" y="416"/>
      </p:cViewPr>
      <p:guideLst>
        <p:guide orient="horz" pos="2152"/>
        <p:guide pos="39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125" d="100"/>
          <a:sy n="125" d="100"/>
        </p:scale>
        <p:origin x="3704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3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7EBA9-3444-E04A-9969-BF4995D1A33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83A80B-8070-D746-9113-42D61D085EC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ECD749-68E1-C644-A85F-08C8F056BB6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三角形 56"/>
          <p:cNvSpPr/>
          <p:nvPr userDrawn="1"/>
        </p:nvSpPr>
        <p:spPr>
          <a:xfrm rot="10800000">
            <a:off x="1216097" y="-1"/>
            <a:ext cx="1373510" cy="974939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8" name="三角形 57"/>
          <p:cNvSpPr/>
          <p:nvPr userDrawn="1"/>
        </p:nvSpPr>
        <p:spPr>
          <a:xfrm rot="10800000">
            <a:off x="393060" y="-3"/>
            <a:ext cx="1803488" cy="1280143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3823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275467" y="1643062"/>
            <a:ext cx="4916534" cy="6336331"/>
          </a:xfrm>
          <a:prstGeom prst="rect">
            <a:avLst/>
          </a:prstGeom>
        </p:spPr>
      </p:pic>
      <p:sp>
        <p:nvSpPr>
          <p:cNvPr id="56" name="矩形 55"/>
          <p:cNvSpPr/>
          <p:nvPr userDrawn="1"/>
        </p:nvSpPr>
        <p:spPr>
          <a:xfrm>
            <a:off x="1" y="1117661"/>
            <a:ext cx="8372876" cy="4565111"/>
          </a:xfrm>
          <a:prstGeom prst="rect">
            <a:avLst/>
          </a:prstGeom>
          <a:solidFill>
            <a:srgbClr val="197DE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45" name="文本框 44"/>
          <p:cNvSpPr txBox="1"/>
          <p:nvPr userDrawn="1"/>
        </p:nvSpPr>
        <p:spPr>
          <a:xfrm>
            <a:off x="9758597" y="93388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46" name="平行四边形 45"/>
          <p:cNvSpPr/>
          <p:nvPr userDrawn="1"/>
        </p:nvSpPr>
        <p:spPr>
          <a:xfrm>
            <a:off x="39306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平行四边形 46"/>
          <p:cNvSpPr/>
          <p:nvPr userDrawn="1"/>
        </p:nvSpPr>
        <p:spPr>
          <a:xfrm>
            <a:off x="66699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平行四边形 47"/>
          <p:cNvSpPr/>
          <p:nvPr userDrawn="1"/>
        </p:nvSpPr>
        <p:spPr>
          <a:xfrm>
            <a:off x="94093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3" name="图片 42"/>
          <p:cNvPicPr>
            <a:picLocks noChangeAspect="1"/>
          </p:cNvPicPr>
          <p:nvPr userDrawn="1"/>
        </p:nvPicPr>
        <p:blipFill>
          <a:blip r:embed="rId4" cstate="screen"/>
          <a:srcRect r="65887"/>
          <a:stretch>
            <a:fillRect/>
          </a:stretch>
        </p:blipFill>
        <p:spPr>
          <a:xfrm>
            <a:off x="393065" y="278765"/>
            <a:ext cx="527685" cy="471170"/>
          </a:xfrm>
          <a:prstGeom prst="rect">
            <a:avLst/>
          </a:prstGeom>
        </p:spPr>
      </p:pic>
      <p:sp>
        <p:nvSpPr>
          <p:cNvPr id="59" name="矩形 58"/>
          <p:cNvSpPr/>
          <p:nvPr userDrawn="1"/>
        </p:nvSpPr>
        <p:spPr>
          <a:xfrm>
            <a:off x="8410352" y="1117661"/>
            <a:ext cx="180000" cy="4564800"/>
          </a:xfrm>
          <a:prstGeom prst="rect">
            <a:avLst/>
          </a:prstGeom>
          <a:solidFill>
            <a:srgbClr val="197DE1">
              <a:alpha val="9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60" name="矩形 59"/>
          <p:cNvSpPr/>
          <p:nvPr userDrawn="1"/>
        </p:nvSpPr>
        <p:spPr>
          <a:xfrm>
            <a:off x="8627827" y="1117661"/>
            <a:ext cx="90000" cy="4565111"/>
          </a:xfrm>
          <a:prstGeom prst="rect">
            <a:avLst/>
          </a:prstGeom>
          <a:solidFill>
            <a:srgbClr val="197DE1">
              <a:alpha val="7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13" name="平行四边形 12"/>
          <p:cNvSpPr/>
          <p:nvPr userDrawn="1"/>
        </p:nvSpPr>
        <p:spPr>
          <a:xfrm>
            <a:off x="121486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平行四边形 13"/>
          <p:cNvSpPr/>
          <p:nvPr userDrawn="1"/>
        </p:nvSpPr>
        <p:spPr>
          <a:xfrm>
            <a:off x="148880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155324"/>
            <a:ext cx="2466753" cy="604986"/>
          </a:xfrm>
          <a:prstGeom prst="rect">
            <a:avLst/>
          </a:prstGeom>
          <a:gradFill flip="none" rotWithShape="1">
            <a:gsLst>
              <a:gs pos="0">
                <a:srgbClr val="FAFAFA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220941" y="240693"/>
            <a:ext cx="434248" cy="43424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55189" y="240693"/>
            <a:ext cx="1605280" cy="478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>
              <a:defRPr kumimoji="1" lang="zh-CN" altLang="en-US" sz="28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lvl="0"/>
            <a:r>
              <a:rPr kumimoji="1" lang="zh-CN" altLang="en-US" dirty="0"/>
              <a:t>复习新知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1117660"/>
            <a:ext cx="6951407" cy="4565111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1386348" y="331204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1386348" y="2082886"/>
            <a:ext cx="3474043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5" cstate="screen">
            <a:alphaModFix amt="50000"/>
          </a:blip>
          <a:srcRect t="820" b="82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tif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png"/><Relationship Id="rId3" Type="http://schemas.openxmlformats.org/officeDocument/2006/relationships/tags" Target="../tags/tag2.xml"/><Relationship Id="rId2" Type="http://schemas.openxmlformats.org/officeDocument/2006/relationships/image" Target="../media/image17.png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20.wmf"/><Relationship Id="rId1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8459" y="3609753"/>
            <a:ext cx="5222274" cy="626534"/>
            <a:chOff x="1068459" y="3609753"/>
            <a:chExt cx="5222274" cy="626534"/>
          </a:xfrm>
        </p:grpSpPr>
        <p:grpSp>
          <p:nvGrpSpPr>
            <p:cNvPr id="7" name="组合 6"/>
            <p:cNvGrpSpPr/>
            <p:nvPr/>
          </p:nvGrpSpPr>
          <p:grpSpPr>
            <a:xfrm>
              <a:off x="1068459" y="3609753"/>
              <a:ext cx="5222274" cy="626534"/>
              <a:chOff x="854157" y="4555679"/>
              <a:chExt cx="5027541" cy="626534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152400" dist="50800" dir="13500000" algn="br" rotWithShape="0">
                  <a:schemeClr val="accent5">
                    <a:lumMod val="60000"/>
                    <a:lumOff val="40000"/>
                    <a:alpha val="7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50800" dist="50800" dir="2700000" algn="tl" rotWithShape="0">
                  <a:srgbClr val="1954FA">
                    <a:alpha val="7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121845" y="3722965"/>
              <a:ext cx="5115503" cy="398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小学数学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人教版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五年级上册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第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三单元</a:t>
              </a:r>
              <a:endParaRPr kumimoji="1"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146" name="矩形 35"/>
          <p:cNvSpPr>
            <a:spLocks noChangeArrowheads="1"/>
          </p:cNvSpPr>
          <p:nvPr/>
        </p:nvSpPr>
        <p:spPr bwMode="auto">
          <a:xfrm>
            <a:off x="1866900" y="2252345"/>
            <a:ext cx="3377565" cy="645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循环小数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 pitchFamily="34" charset="-122"/>
              <a:ea typeface="思源黑体 CN Bold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49" name="文本框 48"/>
          <p:cNvSpPr txBox="1"/>
          <p:nvPr/>
        </p:nvSpPr>
        <p:spPr>
          <a:xfrm>
            <a:off x="8242618" y="1453515"/>
            <a:ext cx="2790825" cy="23082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5B9BD5"/>
            </a:solidFill>
          </a:ln>
        </p:spPr>
        <p:txBody>
          <a:bodyPr>
            <a:spAutoFit/>
          </a:bodyPr>
          <a:lstStyle/>
          <a:p>
            <a:pPr marR="0"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kern="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商的特点</a:t>
            </a:r>
            <a:r>
              <a:rPr kumimoji="0" lang="zh-CN" altLang="en-US" sz="24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：</a:t>
            </a:r>
            <a:r>
              <a:rPr kumimoji="0" sz="2400" b="1" kern="0" cap="none" spc="0" normalizeH="0" baseline="0" noProof="0" dirty="0" err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商的小数部分从第</a:t>
            </a:r>
            <a:r>
              <a:rPr kumimoji="0" lang="zh-CN" altLang="en-US" sz="24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二</a:t>
            </a:r>
            <a:r>
              <a:rPr kumimoji="0" lang="en-US" sz="24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</a:t>
            </a:r>
            <a:r>
              <a:rPr kumimoji="0" sz="24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位起数字</a:t>
            </a:r>
            <a:r>
              <a:rPr kumimoji="0" lang="en-US" sz="2400" b="1" kern="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4</a:t>
            </a:r>
            <a:r>
              <a:rPr kumimoji="0" sz="2400" b="1" kern="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5</a:t>
            </a:r>
            <a:r>
              <a:rPr kumimoji="0" sz="24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依次不断</a:t>
            </a:r>
            <a:r>
              <a:rPr kumimoji="0" lang="zh-CN" altLang="en-US" sz="24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地</a:t>
            </a:r>
            <a:r>
              <a:rPr kumimoji="0" sz="2400" b="1" kern="0" cap="none" spc="0" normalizeH="0" baseline="0" noProof="0" dirty="0" err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重复出现</a:t>
            </a:r>
            <a:r>
              <a:rPr kumimoji="0" sz="24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。</a:t>
            </a:r>
            <a:endParaRPr kumimoji="0" sz="2400" b="1" kern="0" cap="none" spc="0" normalizeH="0" baseline="0" noProof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13319" name="矩形 44"/>
          <p:cNvSpPr/>
          <p:nvPr/>
        </p:nvSpPr>
        <p:spPr>
          <a:xfrm>
            <a:off x="2928620" y="1200785"/>
            <a:ext cx="1841500" cy="4603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eaLnBrk="1" hangingPunct="1">
              <a:spcBef>
                <a:spcPct val="3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78.6÷11=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528820" y="1181735"/>
            <a:ext cx="21923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30000"/>
              </a:spcBef>
            </a:pP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7.14545......</a:t>
            </a:r>
            <a:endParaRPr lang="en-US" altLang="zh-CN" sz="24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711258" y="2377123"/>
            <a:ext cx="12763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7  8 .6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2749233" y="2291398"/>
            <a:ext cx="55880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11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057333" y="1989773"/>
            <a:ext cx="52705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7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714433" y="2762885"/>
            <a:ext cx="81915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7  7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57" name="直接连接符 56"/>
          <p:cNvCxnSpPr/>
          <p:nvPr/>
        </p:nvCxnSpPr>
        <p:spPr>
          <a:xfrm flipV="1">
            <a:off x="3638233" y="3097848"/>
            <a:ext cx="2398712" cy="31750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58" name="文本框 57"/>
          <p:cNvSpPr txBox="1"/>
          <p:nvPr/>
        </p:nvSpPr>
        <p:spPr>
          <a:xfrm>
            <a:off x="4074795" y="3107373"/>
            <a:ext cx="2619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4443095" y="3108960"/>
            <a:ext cx="3952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6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436745" y="1985010"/>
            <a:ext cx="2619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084320" y="3483610"/>
            <a:ext cx="10001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1  1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3849370" y="3837623"/>
            <a:ext cx="2162175" cy="14287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64" name="文本框 63"/>
          <p:cNvSpPr txBox="1"/>
          <p:nvPr/>
        </p:nvSpPr>
        <p:spPr>
          <a:xfrm>
            <a:off x="4436745" y="3880485"/>
            <a:ext cx="3016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lang="en-US" altLang="zh-CN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4795520" y="3867785"/>
            <a:ext cx="355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0</a:t>
            </a:r>
            <a:endParaRPr lang="en-US" altLang="zh-CN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4738370" y="2010410"/>
            <a:ext cx="2762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en-US" altLang="zh-CN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4447858" y="4215448"/>
            <a:ext cx="78105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4  4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68" name="直接连接符 67"/>
          <p:cNvCxnSpPr/>
          <p:nvPr/>
        </p:nvCxnSpPr>
        <p:spPr>
          <a:xfrm flipV="1">
            <a:off x="4231958" y="4583748"/>
            <a:ext cx="1789112" cy="6350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69" name="文本框 68"/>
          <p:cNvSpPr txBox="1"/>
          <p:nvPr/>
        </p:nvSpPr>
        <p:spPr>
          <a:xfrm>
            <a:off x="4809808" y="4571048"/>
            <a:ext cx="2762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5133658" y="4571048"/>
            <a:ext cx="2762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0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5090795" y="1992948"/>
            <a:ext cx="2762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4824095" y="4937760"/>
            <a:ext cx="9540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3" name="直接连接符 72"/>
          <p:cNvCxnSpPr/>
          <p:nvPr/>
        </p:nvCxnSpPr>
        <p:spPr>
          <a:xfrm flipV="1">
            <a:off x="4490720" y="5285423"/>
            <a:ext cx="1595438" cy="4762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74" name="文本框 73"/>
          <p:cNvSpPr txBox="1"/>
          <p:nvPr/>
        </p:nvSpPr>
        <p:spPr>
          <a:xfrm>
            <a:off x="5133658" y="5312410"/>
            <a:ext cx="3016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lang="en-US" altLang="zh-CN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5474970" y="5299710"/>
            <a:ext cx="355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0</a:t>
            </a:r>
            <a:endParaRPr lang="en-US" altLang="zh-CN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5481320" y="2010410"/>
            <a:ext cx="2762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en-US" altLang="zh-CN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5133658" y="5652135"/>
            <a:ext cx="7683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4  4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4798695" y="6044248"/>
            <a:ext cx="1592263" cy="12700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79" name="文本框 78"/>
          <p:cNvSpPr txBox="1"/>
          <p:nvPr/>
        </p:nvSpPr>
        <p:spPr>
          <a:xfrm>
            <a:off x="5501958" y="6060123"/>
            <a:ext cx="2762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3315970" y="2375535"/>
            <a:ext cx="2705100" cy="504825"/>
            <a:chOff x="2245" y="1706"/>
            <a:chExt cx="953" cy="318"/>
          </a:xfrm>
        </p:grpSpPr>
        <p:sp>
          <p:nvSpPr>
            <p:cNvPr id="13348" name="直接连接符 80"/>
            <p:cNvSpPr/>
            <p:nvPr/>
          </p:nvSpPr>
          <p:spPr>
            <a:xfrm>
              <a:off x="2336" y="1706"/>
              <a:ext cx="862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82" name="任意多边形 81"/>
            <p:cNvSpPr/>
            <p:nvPr/>
          </p:nvSpPr>
          <p:spPr>
            <a:xfrm>
              <a:off x="2245" y="1706"/>
              <a:ext cx="106" cy="318"/>
            </a:xfrm>
            <a:custGeom>
              <a:avLst/>
              <a:gdLst/>
              <a:ahLst/>
              <a:cxnLst/>
              <a:rect l="0" t="0" r="0" b="0"/>
              <a:pathLst>
                <a:path w="106" h="318">
                  <a:moveTo>
                    <a:pt x="91" y="0"/>
                  </a:moveTo>
                  <a:cubicBezTo>
                    <a:pt x="98" y="87"/>
                    <a:pt x="106" y="174"/>
                    <a:pt x="91" y="227"/>
                  </a:cubicBezTo>
                  <a:cubicBezTo>
                    <a:pt x="76" y="280"/>
                    <a:pt x="23" y="303"/>
                    <a:pt x="0" y="318"/>
                  </a:cubicBezTo>
                </a:path>
              </a:pathLst>
            </a:cu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16035" y="4063365"/>
            <a:ext cx="2298700" cy="189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1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6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1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6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1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8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3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4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5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0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5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0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5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0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3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6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  <p:bldP spid="50" grpId="0"/>
      <p:bldP spid="52" grpId="0"/>
      <p:bldP spid="53" grpId="0"/>
      <p:bldP spid="54" grpId="0"/>
      <p:bldP spid="55" grpId="0"/>
      <p:bldP spid="58" grpId="0"/>
      <p:bldP spid="60" grpId="0"/>
      <p:bldP spid="61" grpId="0"/>
      <p:bldP spid="62" grpId="0"/>
      <p:bldP spid="64" grpId="0"/>
      <p:bldP spid="65" grpId="0"/>
      <p:bldP spid="66" grpId="0"/>
      <p:bldP spid="67" grpId="0"/>
      <p:bldP spid="69" grpId="0"/>
      <p:bldP spid="70" grpId="0"/>
      <p:bldP spid="71" grpId="0"/>
      <p:bldP spid="72" grpId="0"/>
      <p:bldP spid="74" grpId="0"/>
      <p:bldP spid="75" grpId="0"/>
      <p:bldP spid="76" grpId="0"/>
      <p:bldP spid="77" grpId="0"/>
      <p:bldP spid="7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cxnSp>
        <p:nvCxnSpPr>
          <p:cNvPr id="8" name="直接箭头连接符 7"/>
          <p:cNvCxnSpPr/>
          <p:nvPr/>
        </p:nvCxnSpPr>
        <p:spPr>
          <a:xfrm>
            <a:off x="1854200" y="3619500"/>
            <a:ext cx="1792288" cy="471488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2" name="文本框 31"/>
          <p:cNvSpPr txBox="1"/>
          <p:nvPr/>
        </p:nvSpPr>
        <p:spPr>
          <a:xfrm>
            <a:off x="4231640" y="640715"/>
            <a:ext cx="2489200" cy="645160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循 环 小 数</a:t>
            </a:r>
            <a:endParaRPr lang="zh-CN" altLang="en-US" sz="36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983038" y="1770063"/>
            <a:ext cx="2986088" cy="1754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300" normalizeH="0" baseline="0" noProof="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5.333……</a:t>
            </a:r>
            <a:endParaRPr kumimoji="0" lang="en-US" altLang="zh-CN" sz="2400" b="1" kern="1200" cap="none" spc="300" normalizeH="0" baseline="0" noProof="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R="0"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300" normalizeH="0" baseline="0" noProof="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7.14545</a:t>
            </a:r>
            <a:r>
              <a:rPr kumimoji="0" lang="en-US" altLang="zh-CN" sz="2400" b="1" kern="1200" cap="none" spc="600" normalizeH="0" baseline="0" noProof="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……</a:t>
            </a:r>
            <a:endParaRPr kumimoji="0" lang="en-US" altLang="zh-CN" sz="2400" b="1" kern="1200" cap="none" spc="600" normalizeH="0" baseline="0" noProof="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R="0"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300" normalizeH="0" baseline="0" noProof="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1.555……</a:t>
            </a:r>
            <a:endParaRPr kumimoji="0" lang="en-US" altLang="zh-CN" sz="2400" b="1" kern="1200" cap="none" spc="300" normalizeH="0" baseline="0" noProof="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60600" y="3900488"/>
            <a:ext cx="6096000" cy="17541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一个数的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小数部分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，从某一位起，一个数字或者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几个数字依次不断重复出现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，这样的小数叫做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循环小数。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364038" y="1905000"/>
            <a:ext cx="296863" cy="452438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646613" y="2428875"/>
            <a:ext cx="457200" cy="452438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364038" y="2976563"/>
            <a:ext cx="296863" cy="452438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7308850" y="1530350"/>
            <a:ext cx="3643313" cy="1654175"/>
          </a:xfrm>
          <a:prstGeom prst="wedgeRoundRectCallout">
            <a:avLst>
              <a:gd name="adj1" fmla="val -62162"/>
              <a:gd name="adj2" fmla="val -7419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依次不断重复出现的数字，叫做这个循环小数的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循环节。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78365" y="3184525"/>
            <a:ext cx="2298700" cy="189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" grpId="0" bldLvl="0" animBg="1"/>
      <p:bldP spid="5" grpId="0" bldLvl="0" animBg="1"/>
      <p:bldP spid="16" grpId="0" bldLvl="0" animBg="1"/>
      <p:bldP spid="17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cxnSp>
        <p:nvCxnSpPr>
          <p:cNvPr id="8" name="直接箭头连接符 7"/>
          <p:cNvCxnSpPr/>
          <p:nvPr/>
        </p:nvCxnSpPr>
        <p:spPr>
          <a:xfrm>
            <a:off x="5699125" y="3553778"/>
            <a:ext cx="1792288" cy="471488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6" name="文本框 31"/>
          <p:cNvSpPr txBox="1"/>
          <p:nvPr/>
        </p:nvSpPr>
        <p:spPr>
          <a:xfrm>
            <a:off x="3367405" y="622300"/>
            <a:ext cx="4670425" cy="645160"/>
          </a:xfrm>
          <a:prstGeom prst="rect">
            <a:avLst/>
          </a:prstGeom>
          <a:solidFill>
            <a:schemeClr val="accent4"/>
          </a:solidFill>
          <a:ln w="9525">
            <a:solidFill>
              <a:schemeClr val="accent6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循 环 小 数 的 写 法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340475" y="4747578"/>
            <a:ext cx="2986088" cy="738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30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kumimoji="0" lang="en-US" altLang="zh-CN" sz="2800" b="1" kern="1200" cap="none" spc="300" normalizeH="0" baseline="0" noProof="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5</a:t>
            </a:r>
            <a:r>
              <a:rPr kumimoji="0" lang="en-US" altLang="zh-CN" sz="2800" b="1" kern="1200" cap="none" spc="30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5</a:t>
            </a:r>
            <a:r>
              <a:rPr kumimoji="0" lang="en-US" altLang="zh-CN" sz="2800" b="1" kern="1200" cap="none" spc="30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……</a:t>
            </a:r>
            <a:endParaRPr kumimoji="0" lang="en-US" altLang="zh-CN" sz="2800" b="1" kern="1200" cap="none" spc="300" normalizeH="0" baseline="0" noProof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40475" y="2255203"/>
            <a:ext cx="1620838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省略号法</a:t>
            </a:r>
            <a:endParaRPr lang="zh-CN" altLang="en-US" sz="2000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40475" y="3020378"/>
            <a:ext cx="1874838" cy="739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5.</a:t>
            </a:r>
            <a:r>
              <a:rPr kumimoji="0" lang="en-US" altLang="zh-CN" sz="2800" b="1" i="0" u="none" strike="noStrike" kern="1200" cap="none" spc="30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</a:t>
            </a:r>
            <a:r>
              <a:rPr kumimoji="0" lang="en-US" altLang="zh-CN" sz="2800" b="1" i="0" u="none" strike="noStrike" kern="1200" cap="none" spc="3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</a:t>
            </a:r>
            <a:r>
              <a:rPr kumimoji="0" lang="en-US" altLang="zh-CN" sz="2800" b="1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……</a:t>
            </a:r>
            <a:endParaRPr kumimoji="0" lang="en-US" altLang="zh-CN" sz="2800" b="1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40475" y="3883978"/>
            <a:ext cx="2730500" cy="739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7.1</a:t>
            </a:r>
            <a:r>
              <a:rPr kumimoji="0" lang="en-US" altLang="zh-CN" sz="2800" b="1" i="0" u="none" strike="noStrike" kern="1200" cap="none" spc="30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45</a:t>
            </a:r>
            <a:r>
              <a:rPr kumimoji="0" lang="en-US" altLang="zh-CN" sz="2800" b="1" i="0" u="none" strike="noStrike" kern="1200" cap="none" spc="3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45</a:t>
            </a:r>
            <a:r>
              <a:rPr kumimoji="0" lang="en-US" altLang="zh-CN" sz="2800" b="1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……</a:t>
            </a:r>
            <a:endParaRPr kumimoji="0" lang="en-US" altLang="zh-CN" sz="2800" b="1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9435" y="4624070"/>
            <a:ext cx="2298700" cy="1898650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1206183" y="2370773"/>
            <a:ext cx="3644900" cy="1654175"/>
          </a:xfrm>
          <a:prstGeom prst="wedgeRoundRectCallout">
            <a:avLst>
              <a:gd name="adj1" fmla="val -12346"/>
              <a:gd name="adj2" fmla="val 72256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注意要至少写出</a:t>
            </a:r>
            <a:r>
              <a:rPr lang="zh-CN" altLang="en-US" sz="24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两个循环节</a:t>
            </a:r>
            <a:r>
              <a:rPr lang="zh-CN" altLang="en-US" sz="24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后</a:t>
            </a:r>
            <a:r>
              <a:rPr lang="zh-CN" altLang="en-US" sz="24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面用省略号。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10" grpId="0"/>
      <p:bldP spid="11" grpId="0"/>
      <p:bldP spid="12" grpId="0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pic>
        <p:nvPicPr>
          <p:cNvPr id="16386" name="图片 1" descr="组48325同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图片 6" descr="盒子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725" y="611188"/>
            <a:ext cx="747713" cy="744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文本框 7"/>
          <p:cNvSpPr txBox="1"/>
          <p:nvPr/>
        </p:nvSpPr>
        <p:spPr>
          <a:xfrm>
            <a:off x="1060450" y="752475"/>
            <a:ext cx="162083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7330" indent="-22733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5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9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EF7509"/>
                </a:solidFill>
                <a:latin typeface="微软雅黑" panose="020B0503020204020204" charset="-122"/>
                <a:ea typeface="微软雅黑" panose="020B0503020204020204" charset="-122"/>
              </a:rPr>
              <a:t>新知讲解</a:t>
            </a:r>
            <a:endParaRPr lang="zh-CN" altLang="en-US" b="1" dirty="0">
              <a:solidFill>
                <a:srgbClr val="EF750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2707323" y="2799715"/>
            <a:ext cx="1792288" cy="471488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0" name="文本框 31"/>
          <p:cNvSpPr txBox="1"/>
          <p:nvPr/>
        </p:nvSpPr>
        <p:spPr>
          <a:xfrm>
            <a:off x="3945255" y="913130"/>
            <a:ext cx="4497070" cy="645160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循 环 小 数 的 写 法 </a:t>
            </a:r>
            <a:endParaRPr lang="zh-CN" altLang="en-US" sz="36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57058" y="3296920"/>
            <a:ext cx="2798762" cy="839788"/>
            <a:chOff x="6466543" y="2489888"/>
            <a:chExt cx="2798445" cy="839482"/>
          </a:xfrm>
        </p:grpSpPr>
        <p:sp>
          <p:nvSpPr>
            <p:cNvPr id="16401" name="文本框 18"/>
            <p:cNvSpPr txBox="1"/>
            <p:nvPr/>
          </p:nvSpPr>
          <p:spPr>
            <a:xfrm>
              <a:off x="6466543" y="2868995"/>
              <a:ext cx="2798445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5.33……</a:t>
              </a: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写作</a:t>
              </a:r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5.3</a:t>
              </a:r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8623711" y="2489888"/>
              <a:ext cx="339687" cy="5839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30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.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857058" y="3931920"/>
            <a:ext cx="4227512" cy="838200"/>
            <a:chOff x="6466543" y="3123702"/>
            <a:chExt cx="4227195" cy="839482"/>
          </a:xfrm>
        </p:grpSpPr>
        <p:sp>
          <p:nvSpPr>
            <p:cNvPr id="16399" name="文本框 14"/>
            <p:cNvSpPr txBox="1"/>
            <p:nvPr/>
          </p:nvSpPr>
          <p:spPr>
            <a:xfrm>
              <a:off x="6466543" y="3502809"/>
              <a:ext cx="4227195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30000"/>
                </a:spcBef>
              </a:pPr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7.14545……</a:t>
              </a: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写作</a:t>
              </a:r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7.145</a:t>
              </a:r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9380974" y="3123702"/>
              <a:ext cx="495263" cy="5850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30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..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857058" y="4603433"/>
            <a:ext cx="4797425" cy="836612"/>
            <a:chOff x="6466543" y="3795196"/>
            <a:chExt cx="4797425" cy="837568"/>
          </a:xfrm>
        </p:grpSpPr>
        <p:sp>
          <p:nvSpPr>
            <p:cNvPr id="16397" name="文本框 17"/>
            <p:cNvSpPr txBox="1"/>
            <p:nvPr/>
          </p:nvSpPr>
          <p:spPr>
            <a:xfrm>
              <a:off x="6466543" y="4172389"/>
              <a:ext cx="4797425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6.9258258......</a:t>
              </a: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写作</a:t>
              </a:r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6.9258</a:t>
              </a:r>
              <a:endPara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9482793" y="3795196"/>
              <a:ext cx="969962" cy="5848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60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.  .</a:t>
              </a:r>
              <a:endParaRPr kumimoji="0" lang="zh-CN" altLang="en-US" sz="3200" b="0" i="0" u="none" strike="noStrike" kern="1200" cap="none" spc="6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6395" name="矩形 9"/>
          <p:cNvSpPr/>
          <p:nvPr/>
        </p:nvSpPr>
        <p:spPr>
          <a:xfrm>
            <a:off x="1857058" y="2677795"/>
            <a:ext cx="1620837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简便写法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7598728" y="2208213"/>
            <a:ext cx="3643313" cy="1654175"/>
          </a:xfrm>
          <a:prstGeom prst="wedgeRoundRectCallout">
            <a:avLst>
              <a:gd name="adj1" fmla="val 6104"/>
              <a:gd name="adj2" fmla="val 66565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只写</a:t>
            </a:r>
            <a:r>
              <a:rPr lang="zh-CN" altLang="en-US" sz="24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第一个</a:t>
            </a:r>
            <a:r>
              <a:rPr lang="zh-CN" altLang="en-US" sz="24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循环节，并在这个循环节的</a:t>
            </a:r>
            <a:r>
              <a:rPr lang="zh-CN" altLang="en-US" sz="24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首位</a:t>
            </a:r>
            <a:r>
              <a:rPr lang="zh-CN" altLang="en-US" sz="24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和</a:t>
            </a:r>
            <a:r>
              <a:rPr lang="zh-CN" altLang="en-US" sz="24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末位</a:t>
            </a:r>
            <a:r>
              <a:rPr lang="zh-CN" altLang="en-US" sz="24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上面各记一个圆点。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0310" y="4310380"/>
            <a:ext cx="2298700" cy="189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cxnSp>
        <p:nvCxnSpPr>
          <p:cNvPr id="8" name="直接箭头连接符 7"/>
          <p:cNvCxnSpPr/>
          <p:nvPr/>
        </p:nvCxnSpPr>
        <p:spPr>
          <a:xfrm>
            <a:off x="889000" y="3608388"/>
            <a:ext cx="1792288" cy="471488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4" name="矩形 28"/>
          <p:cNvSpPr/>
          <p:nvPr/>
        </p:nvSpPr>
        <p:spPr>
          <a:xfrm>
            <a:off x="2441575" y="1827213"/>
            <a:ext cx="705802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15÷16=                             1.5÷7=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15" name="矩形 1"/>
          <p:cNvSpPr/>
          <p:nvPr/>
        </p:nvSpPr>
        <p:spPr>
          <a:xfrm>
            <a:off x="4074478" y="546418"/>
            <a:ext cx="3790950" cy="645160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wrap="none">
            <a:spAutoFit/>
          </a:bodyPr>
          <a:p>
            <a:pPr eaLnBrk="1" hangingPunct="1">
              <a:spcBef>
                <a:spcPct val="3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算一算   想一想。</a:t>
            </a:r>
            <a:endParaRPr lang="zh-CN" altLang="en-US" sz="36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65538" y="1827213"/>
            <a:ext cx="121920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spcBef>
                <a:spcPct val="30000"/>
              </a:spcBef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0.9375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46963" y="1843088"/>
            <a:ext cx="353695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0.2142857142857</a:t>
            </a:r>
            <a:r>
              <a:rPr lang="en-US" altLang="zh-CN" sz="24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……</a:t>
            </a:r>
            <a:endParaRPr lang="en-US" altLang="zh-CN" sz="2400" b="1" dirty="0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36" name="圆角矩形标注 35"/>
          <p:cNvSpPr/>
          <p:nvPr/>
        </p:nvSpPr>
        <p:spPr>
          <a:xfrm>
            <a:off x="1601788" y="2781300"/>
            <a:ext cx="3629025" cy="1654175"/>
          </a:xfrm>
          <a:prstGeom prst="wedgeRoundRectCallout">
            <a:avLst>
              <a:gd name="adj1" fmla="val -12346"/>
              <a:gd name="adj2" fmla="val 72256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小数部分的位数是有限（位数数得清）的小数，叫做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有限小数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。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38" name="圆角矩形标注 37"/>
          <p:cNvSpPr/>
          <p:nvPr/>
        </p:nvSpPr>
        <p:spPr>
          <a:xfrm>
            <a:off x="6615113" y="2765425"/>
            <a:ext cx="3629025" cy="1654175"/>
          </a:xfrm>
          <a:prstGeom prst="wedgeRoundRectCallout">
            <a:avLst>
              <a:gd name="adj1" fmla="val 10992"/>
              <a:gd name="adj2" fmla="val 64939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小数部分的位数是无限（位数数不清）的小数，叫做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无限小数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。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r="4299"/>
          <a:stretch>
            <a:fillRect/>
          </a:stretch>
        </p:blipFill>
        <p:spPr>
          <a:xfrm>
            <a:off x="8351520" y="4674870"/>
            <a:ext cx="1148080" cy="18999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3330" y="4853940"/>
            <a:ext cx="1001395" cy="1925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36" grpId="0" bldLvl="0" animBg="1"/>
      <p:bldP spid="3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cxnSp>
        <p:nvCxnSpPr>
          <p:cNvPr id="8" name="直接箭头连接符 7"/>
          <p:cNvCxnSpPr/>
          <p:nvPr/>
        </p:nvCxnSpPr>
        <p:spPr>
          <a:xfrm>
            <a:off x="889000" y="3608388"/>
            <a:ext cx="1792288" cy="471488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20" name="矩形 1"/>
          <p:cNvSpPr>
            <a:spLocks noChangeArrowheads="1"/>
          </p:cNvSpPr>
          <p:nvPr/>
        </p:nvSpPr>
        <p:spPr bwMode="auto">
          <a:xfrm>
            <a:off x="4604703" y="910590"/>
            <a:ext cx="2659380" cy="645160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30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小数的分类</a:t>
            </a:r>
            <a:endParaRPr kumimoji="0" lang="zh-CN" altLang="en-US" sz="3600" b="1" i="0" u="none" strike="noStrike" kern="1200" cap="none" spc="30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813175" y="2398713"/>
            <a:ext cx="2376488" cy="533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ap="flat" cmpd="sng">
            <a:solidFill>
              <a:srgbClr val="EDFFF8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有限小数   0.3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843338" y="4141788"/>
            <a:ext cx="1666875" cy="533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ap="flat" cmpd="sng" algn="ctr">
            <a:solidFill>
              <a:srgbClr val="EDFFF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无限小数</a:t>
            </a:r>
            <a:r>
              <a:rPr kumimoji="0" lang="zh-CN" altLang="en-US" sz="2800" kern="0" cap="none" spc="0" normalizeH="0" baseline="0" noProof="0" dirty="0">
                <a:solidFill>
                  <a:prstClr val="black"/>
                </a:solidFill>
                <a:latin typeface="Times New Roman" panose="02020603050405020304" charset="0"/>
                <a:ea typeface="Times New Roman" panose="02020603050405020304" charset="0"/>
                <a:cs typeface="+mn-cs"/>
              </a:rPr>
              <a:t>  </a:t>
            </a:r>
            <a:endParaRPr kumimoji="0" lang="zh-CN" altLang="en-US" sz="2800" kern="0" cap="none" spc="0" normalizeH="0" baseline="0" noProof="0" dirty="0">
              <a:solidFill>
                <a:prstClr val="black"/>
              </a:solidFill>
              <a:latin typeface="Times New Roman" panose="02020603050405020304" charset="0"/>
              <a:ea typeface="Times New Roman" panose="02020603050405020304" charset="0"/>
              <a:cs typeface="+mn-cs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247900" y="3176588"/>
            <a:ext cx="958850" cy="5048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ap="flat" cmpd="sng" algn="ctr">
            <a:solidFill>
              <a:srgbClr val="EDFFF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marR="0" algn="ctr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小 数</a:t>
            </a:r>
            <a:endParaRPr kumimoji="0" lang="zh-CN" altLang="en-US" sz="2400" b="1" kern="0" cap="none" spc="0" normalizeH="0" baseline="0" noProof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8442" name="矩形 46"/>
          <p:cNvSpPr/>
          <p:nvPr/>
        </p:nvSpPr>
        <p:spPr>
          <a:xfrm>
            <a:off x="8801100" y="2420938"/>
            <a:ext cx="638175" cy="3683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eaLnBrk="1" hangingPunct="1"/>
            <a:r>
              <a:rPr lang="en-US" altLang="zh-CN" dirty="0">
                <a:solidFill>
                  <a:srgbClr val="FFFF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…</a:t>
            </a:r>
            <a:endParaRPr lang="en-US" altLang="zh-CN" dirty="0">
              <a:solidFill>
                <a:srgbClr val="FFFF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191250" y="4370388"/>
            <a:ext cx="3430588" cy="11620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ap="flat" cmpd="sng" algn="ctr">
            <a:solidFill>
              <a:srgbClr val="EDFFF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marR="0"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无限不循环小数</a:t>
            </a:r>
            <a:endParaRPr kumimoji="0" lang="zh-CN" altLang="en-US" sz="2400" b="1" kern="0" cap="none" spc="0" normalizeH="0" baseline="0" noProof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R="0"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3.1415926</a:t>
            </a:r>
            <a:r>
              <a:rPr kumimoji="0" lang="en-US" altLang="zh-CN" sz="24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……</a:t>
            </a:r>
            <a:endParaRPr kumimoji="0" lang="en-US" altLang="zh-CN" sz="2400" b="1" kern="0" cap="none" spc="0" normalizeH="0" baseline="0" noProof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191250" y="3430588"/>
            <a:ext cx="3849688" cy="4984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ap="flat" cmpd="sng" algn="ctr">
            <a:solidFill>
              <a:srgbClr val="EDFFF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循环小数  3.2121</a:t>
            </a:r>
            <a:r>
              <a:rPr kumimoji="0" lang="en-US" altLang="zh-CN" sz="24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……</a:t>
            </a:r>
            <a:endParaRPr kumimoji="0" lang="en-US" altLang="zh-CN" sz="2400" b="1" kern="0" cap="none" spc="0" normalizeH="0" baseline="0" noProof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3327400" y="2665413"/>
            <a:ext cx="365125" cy="1704975"/>
          </a:xfrm>
          <a:prstGeom prst="leftBrace">
            <a:avLst>
              <a:gd name="adj1" fmla="val 22619"/>
              <a:gd name="adj2" fmla="val 50000"/>
            </a:avLst>
          </a:prstGeom>
          <a:ln w="28575">
            <a:solidFill>
              <a:srgbClr val="3617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" name="左大括号 50"/>
          <p:cNvSpPr/>
          <p:nvPr/>
        </p:nvSpPr>
        <p:spPr>
          <a:xfrm>
            <a:off x="5751513" y="3614738"/>
            <a:ext cx="365125" cy="1587500"/>
          </a:xfrm>
          <a:prstGeom prst="leftBrace">
            <a:avLst>
              <a:gd name="adj1" fmla="val 22619"/>
              <a:gd name="adj2" fmla="val 50000"/>
            </a:avLst>
          </a:prstGeom>
          <a:ln w="28575">
            <a:solidFill>
              <a:srgbClr val="3617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9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35" grpId="0" bldLvl="0" animBg="1"/>
      <p:bldP spid="36" grpId="0" bldLvl="0" animBg="1"/>
      <p:bldP spid="48" grpId="0" bldLvl="0" animBg="1"/>
      <p:bldP spid="50" grpId="0" bldLvl="0" animBg="1"/>
      <p:bldP spid="3" grpId="0" bldLvl="0" animBg="1"/>
      <p:bldP spid="5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19461" name="矩形 4"/>
          <p:cNvSpPr/>
          <p:nvPr/>
        </p:nvSpPr>
        <p:spPr>
          <a:xfrm>
            <a:off x="3600768" y="836613"/>
            <a:ext cx="5872480" cy="95313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20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把下面的循环小数用简便方法表示。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462" name="矩形 4"/>
          <p:cNvSpPr/>
          <p:nvPr/>
        </p:nvSpPr>
        <p:spPr>
          <a:xfrm>
            <a:off x="2260600" y="2602230"/>
            <a:ext cx="8366125" cy="304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    8.66……                      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写作：（                ）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    7.50404……                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写作：（                ）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    5.157157……              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写作：（                ）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    0.2142857142857……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写作：（                    ）     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192963" y="2201863"/>
            <a:ext cx="1322387" cy="661987"/>
            <a:chOff x="7192415" y="2201876"/>
            <a:chExt cx="1322798" cy="661720"/>
          </a:xfrm>
        </p:grpSpPr>
        <p:sp>
          <p:nvSpPr>
            <p:cNvPr id="19473" name="矩形 1"/>
            <p:cNvSpPr/>
            <p:nvPr/>
          </p:nvSpPr>
          <p:spPr>
            <a:xfrm>
              <a:off x="7192415" y="2401931"/>
              <a:ext cx="1322798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1"/>
              <a:r>
                <a:rPr lang="en-US" altLang="zh-CN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8. </a:t>
              </a:r>
              <a:r>
                <a:rPr lang="zh-CN" altLang="en-US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６</a:t>
              </a:r>
              <a:endParaRPr lang="zh-CN" altLang="en-US" dirty="0">
                <a:solidFill>
                  <a:srgbClr val="C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474" name="矩形 3"/>
            <p:cNvSpPr/>
            <p:nvPr/>
          </p:nvSpPr>
          <p:spPr>
            <a:xfrm>
              <a:off x="8102287" y="2201876"/>
              <a:ext cx="296876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0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·</a:t>
              </a:r>
              <a:endParaRPr lang="zh-CN" altLang="en-US" sz="20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192963" y="2994025"/>
            <a:ext cx="1517650" cy="630238"/>
            <a:chOff x="7207624" y="2151573"/>
            <a:chExt cx="1518008" cy="630943"/>
          </a:xfrm>
        </p:grpSpPr>
        <p:sp>
          <p:nvSpPr>
            <p:cNvPr id="19471" name="矩形 56"/>
            <p:cNvSpPr/>
            <p:nvPr/>
          </p:nvSpPr>
          <p:spPr>
            <a:xfrm>
              <a:off x="7207624" y="2320851"/>
              <a:ext cx="1491114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1"/>
              <a:r>
                <a:rPr lang="en-US" altLang="zh-CN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7.504</a:t>
              </a:r>
              <a:endPara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472" name="矩形 57"/>
            <p:cNvSpPr/>
            <p:nvPr/>
          </p:nvSpPr>
          <p:spPr>
            <a:xfrm>
              <a:off x="8162657" y="2151573"/>
              <a:ext cx="562975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0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· · </a:t>
              </a:r>
              <a:endParaRPr lang="zh-CN" altLang="en-US" sz="20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680325" y="3709988"/>
            <a:ext cx="1033463" cy="676275"/>
            <a:chOff x="7680974" y="3710769"/>
            <a:chExt cx="1032020" cy="675167"/>
          </a:xfrm>
        </p:grpSpPr>
        <p:sp>
          <p:nvSpPr>
            <p:cNvPr id="19469" name="矩形 6"/>
            <p:cNvSpPr/>
            <p:nvPr/>
          </p:nvSpPr>
          <p:spPr>
            <a:xfrm>
              <a:off x="7680974" y="3924271"/>
              <a:ext cx="1029449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5.157</a:t>
              </a:r>
              <a:endParaRPr lang="zh-CN" altLang="en-US" dirty="0">
                <a:solidFill>
                  <a:srgbClr val="C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470" name="矩形 59"/>
            <p:cNvSpPr/>
            <p:nvPr/>
          </p:nvSpPr>
          <p:spPr>
            <a:xfrm>
              <a:off x="7996131" y="3710769"/>
              <a:ext cx="716863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0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·   · </a:t>
              </a:r>
              <a:endParaRPr lang="zh-CN" altLang="en-US" sz="2000" dirty="0">
                <a:solidFill>
                  <a:srgbClr val="C00000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461250" y="4387850"/>
            <a:ext cx="1809750" cy="706438"/>
            <a:chOff x="7461529" y="4387586"/>
            <a:chExt cx="1808859" cy="706815"/>
          </a:xfrm>
        </p:grpSpPr>
        <p:sp>
          <p:nvSpPr>
            <p:cNvPr id="19467" name="矩形 8"/>
            <p:cNvSpPr/>
            <p:nvPr/>
          </p:nvSpPr>
          <p:spPr>
            <a:xfrm>
              <a:off x="7461529" y="4632736"/>
              <a:ext cx="1786066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0.2142857</a:t>
              </a:r>
              <a:endParaRPr lang="zh-CN" altLang="en-US" dirty="0">
                <a:solidFill>
                  <a:srgbClr val="C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468" name="矩形 62"/>
            <p:cNvSpPr/>
            <p:nvPr/>
          </p:nvSpPr>
          <p:spPr>
            <a:xfrm>
              <a:off x="7937972" y="4387586"/>
              <a:ext cx="1332416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0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·           · </a:t>
              </a:r>
              <a:endParaRPr lang="zh-CN" altLang="en-US" sz="2000" dirty="0">
                <a:solidFill>
                  <a:srgbClr val="C00000"/>
                </a:solidFill>
                <a:latin typeface="Calibri" panose="020F0502020204030204" pitchFamily="34" charset="0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0600" y="352425"/>
            <a:ext cx="1308100" cy="180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20485" name="矩形 1"/>
          <p:cNvSpPr/>
          <p:nvPr/>
        </p:nvSpPr>
        <p:spPr>
          <a:xfrm>
            <a:off x="3224848" y="939800"/>
            <a:ext cx="5918200" cy="57848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ts val="38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按要求保留小数。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486" name="矩形 1"/>
          <p:cNvSpPr/>
          <p:nvPr/>
        </p:nvSpPr>
        <p:spPr>
          <a:xfrm>
            <a:off x="3400743" y="2386648"/>
            <a:ext cx="5961062" cy="378618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0.6666…≈(           )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保留一位小数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0.6666…≈(           )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保留两位小数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2.7467467…≈(          )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保留一位小数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2.7467467…≈(           )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保留两位小数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2.7467467…≈(            )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保留三位小数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316538" y="2468563"/>
            <a:ext cx="65087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0.7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316538" y="3179763"/>
            <a:ext cx="84137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0.67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857875" y="3925888"/>
            <a:ext cx="652463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2.7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857875" y="4656138"/>
            <a:ext cx="84137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2.75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764213" y="5392738"/>
            <a:ext cx="102870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2.747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0600" y="352425"/>
            <a:ext cx="1308100" cy="180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" grpId="0"/>
      <p:bldP spid="20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21509" name="矩形 4"/>
          <p:cNvSpPr/>
          <p:nvPr/>
        </p:nvSpPr>
        <p:spPr>
          <a:xfrm>
            <a:off x="4333875" y="607378"/>
            <a:ext cx="2214880" cy="10763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20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判断正误。</a:t>
            </a:r>
            <a:endParaRPr lang="zh-CN" altLang="en-US" sz="32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10" name="矩形 3"/>
          <p:cNvSpPr/>
          <p:nvPr/>
        </p:nvSpPr>
        <p:spPr>
          <a:xfrm>
            <a:off x="1812925" y="2232025"/>
            <a:ext cx="7707313" cy="304641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）循环小数都是无限小数。         （  ）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）无限小数都是循环小数。               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(      )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               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9.666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是循环小数。                      （  ）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3232.32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是有限小数，也是循环小数。   （    ）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575550" y="2481263"/>
            <a:ext cx="43656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√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588250" y="3201988"/>
            <a:ext cx="458788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×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458200" y="4660900"/>
            <a:ext cx="45878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×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53325" y="3921125"/>
            <a:ext cx="458788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×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5775" y="240665"/>
            <a:ext cx="1308100" cy="180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3" grpId="0"/>
      <p:bldP spid="14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pic>
        <p:nvPicPr>
          <p:cNvPr id="22533" name="图片 8" descr="OKA8BVA](Z2)S5{(Z3{GD@J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3963" y="5021263"/>
            <a:ext cx="2074862" cy="16446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534" name="组合 9"/>
          <p:cNvGrpSpPr/>
          <p:nvPr/>
        </p:nvGrpSpPr>
        <p:grpSpPr>
          <a:xfrm>
            <a:off x="1281113" y="1570038"/>
            <a:ext cx="1939925" cy="1733550"/>
            <a:chOff x="1583448" y="1507394"/>
            <a:chExt cx="1939681" cy="1734608"/>
          </a:xfrm>
        </p:grpSpPr>
        <p:grpSp>
          <p:nvGrpSpPr>
            <p:cNvPr id="22568" name="组合 10"/>
            <p:cNvGrpSpPr/>
            <p:nvPr/>
          </p:nvGrpSpPr>
          <p:grpSpPr>
            <a:xfrm>
              <a:off x="1583448" y="1507394"/>
              <a:ext cx="1939681" cy="1734608"/>
              <a:chOff x="1977" y="3539"/>
              <a:chExt cx="1751" cy="1739"/>
            </a:xfrm>
          </p:grpSpPr>
          <p:pic>
            <p:nvPicPr>
              <p:cNvPr id="22570" name="图片 12" descr=")~AHH7[S[TG94J]74QOFW_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77" y="3539"/>
                <a:ext cx="1751" cy="173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571" name="椭圆 13"/>
              <p:cNvSpPr/>
              <p:nvPr/>
            </p:nvSpPr>
            <p:spPr>
              <a:xfrm>
                <a:off x="2353" y="4082"/>
                <a:ext cx="1058" cy="1008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</a:ln>
            </p:spPr>
            <p:txBody>
              <a:bodyPr anchor="ctr" anchorCtr="0"/>
              <a:lstStyle>
                <a:lvl1pPr marL="227330" indent="-22733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4530" indent="-22733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1730" indent="-22733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98930" indent="-22733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6130" indent="-22733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2569" name="TextBox 12"/>
            <p:cNvSpPr txBox="1"/>
            <p:nvPr/>
          </p:nvSpPr>
          <p:spPr>
            <a:xfrm>
              <a:off x="1900334" y="2332173"/>
              <a:ext cx="1361525" cy="517065"/>
            </a:xfrm>
            <a:prstGeom prst="rect">
              <a:avLst/>
            </a:prstGeom>
            <a:solidFill>
              <a:srgbClr val="EDFFF8"/>
            </a:solidFill>
            <a:ln w="9525">
              <a:noFill/>
            </a:ln>
          </p:spPr>
          <p:txBody>
            <a:bodyPr>
              <a:spAutoFit/>
            </a:bodyPr>
            <a:lstStyle>
              <a:lvl1pPr marL="227330" indent="-22733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4530" indent="-22733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1730" indent="-22733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8930" indent="-22733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6130" indent="-22733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15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4.2222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22535" name="图片 15" descr="OKA8BVA](Z2)S5{(Z3{GD@J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51413" y="5021263"/>
            <a:ext cx="2074862" cy="1644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6" name="图片 16" descr="OKA8BVA](Z2)S5{(Z3{GD@J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08863" y="5021263"/>
            <a:ext cx="2074862" cy="16446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537" name="组合 18"/>
          <p:cNvGrpSpPr/>
          <p:nvPr/>
        </p:nvGrpSpPr>
        <p:grpSpPr>
          <a:xfrm>
            <a:off x="5241925" y="1570038"/>
            <a:ext cx="1939925" cy="1733550"/>
            <a:chOff x="1583448" y="1507394"/>
            <a:chExt cx="1939681" cy="1734608"/>
          </a:xfrm>
        </p:grpSpPr>
        <p:grpSp>
          <p:nvGrpSpPr>
            <p:cNvPr id="22564" name="组合 19"/>
            <p:cNvGrpSpPr/>
            <p:nvPr/>
          </p:nvGrpSpPr>
          <p:grpSpPr>
            <a:xfrm>
              <a:off x="1583448" y="1507394"/>
              <a:ext cx="1939681" cy="1734608"/>
              <a:chOff x="1977" y="3539"/>
              <a:chExt cx="1751" cy="1739"/>
            </a:xfrm>
          </p:grpSpPr>
          <p:pic>
            <p:nvPicPr>
              <p:cNvPr id="22566" name="图片 21" descr=")~AHH7[S[TG94J]74QOFW_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77" y="3539"/>
                <a:ext cx="1751" cy="173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567" name="椭圆 22"/>
              <p:cNvSpPr/>
              <p:nvPr/>
            </p:nvSpPr>
            <p:spPr>
              <a:xfrm>
                <a:off x="2353" y="4082"/>
                <a:ext cx="1058" cy="1008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</a:ln>
            </p:spPr>
            <p:txBody>
              <a:bodyPr anchor="ctr" anchorCtr="0"/>
              <a:lstStyle>
                <a:lvl1pPr marL="227330" indent="-22733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4530" indent="-22733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1730" indent="-22733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98930" indent="-22733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6130" indent="-22733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2565" name="TextBox 12"/>
            <p:cNvSpPr txBox="1"/>
            <p:nvPr/>
          </p:nvSpPr>
          <p:spPr>
            <a:xfrm>
              <a:off x="1879806" y="2374698"/>
              <a:ext cx="1588522" cy="517065"/>
            </a:xfrm>
            <a:prstGeom prst="rect">
              <a:avLst/>
            </a:prstGeom>
            <a:solidFill>
              <a:srgbClr val="EDFFF8"/>
            </a:solidFill>
            <a:ln w="9525">
              <a:noFill/>
            </a:ln>
          </p:spPr>
          <p:txBody>
            <a:bodyPr>
              <a:spAutoFit/>
            </a:bodyPr>
            <a:lstStyle>
              <a:lvl1pPr marL="227330" indent="-22733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4530" indent="-22733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1730" indent="-22733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8930" indent="-22733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6130" indent="-22733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15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5.47676 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2538" name="组合 23"/>
          <p:cNvGrpSpPr/>
          <p:nvPr/>
        </p:nvGrpSpPr>
        <p:grpSpPr>
          <a:xfrm>
            <a:off x="7181850" y="1570038"/>
            <a:ext cx="1939925" cy="1733550"/>
            <a:chOff x="1583448" y="1507394"/>
            <a:chExt cx="1939681" cy="1734608"/>
          </a:xfrm>
        </p:grpSpPr>
        <p:grpSp>
          <p:nvGrpSpPr>
            <p:cNvPr id="22560" name="组合 25"/>
            <p:cNvGrpSpPr/>
            <p:nvPr/>
          </p:nvGrpSpPr>
          <p:grpSpPr>
            <a:xfrm>
              <a:off x="1583448" y="1507394"/>
              <a:ext cx="1939681" cy="1734608"/>
              <a:chOff x="1977" y="3539"/>
              <a:chExt cx="1751" cy="1739"/>
            </a:xfrm>
          </p:grpSpPr>
          <p:pic>
            <p:nvPicPr>
              <p:cNvPr id="22562" name="图片 27" descr=")~AHH7[S[TG94J]74QOFW_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77" y="3539"/>
                <a:ext cx="1751" cy="173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563" name="椭圆 28"/>
              <p:cNvSpPr/>
              <p:nvPr/>
            </p:nvSpPr>
            <p:spPr>
              <a:xfrm>
                <a:off x="2353" y="4082"/>
                <a:ext cx="1058" cy="1008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</a:ln>
            </p:spPr>
            <p:txBody>
              <a:bodyPr anchor="ctr" anchorCtr="0"/>
              <a:lstStyle>
                <a:lvl1pPr marL="227330" indent="-22733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4530" indent="-22733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1730" indent="-22733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98930" indent="-22733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6130" indent="-22733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2561" name="TextBox 12"/>
            <p:cNvSpPr txBox="1"/>
            <p:nvPr/>
          </p:nvSpPr>
          <p:spPr>
            <a:xfrm>
              <a:off x="1758409" y="2374698"/>
              <a:ext cx="1709919" cy="517065"/>
            </a:xfrm>
            <a:prstGeom prst="rect">
              <a:avLst/>
            </a:prstGeom>
            <a:solidFill>
              <a:srgbClr val="EDFFF8"/>
            </a:solidFill>
            <a:ln w="9525">
              <a:noFill/>
            </a:ln>
          </p:spPr>
          <p:txBody>
            <a:bodyPr>
              <a:spAutoFit/>
            </a:bodyPr>
            <a:lstStyle>
              <a:lvl1pPr marL="227330" indent="-22733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4530" indent="-22733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1730" indent="-22733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8930" indent="-22733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6130" indent="-22733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15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3.08787…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2539" name="组合 29"/>
          <p:cNvGrpSpPr/>
          <p:nvPr/>
        </p:nvGrpSpPr>
        <p:grpSpPr>
          <a:xfrm>
            <a:off x="9177338" y="1570038"/>
            <a:ext cx="2487612" cy="1733550"/>
            <a:chOff x="1583448" y="1507394"/>
            <a:chExt cx="2488870" cy="1734608"/>
          </a:xfrm>
        </p:grpSpPr>
        <p:grpSp>
          <p:nvGrpSpPr>
            <p:cNvPr id="22556" name="组合 30"/>
            <p:cNvGrpSpPr/>
            <p:nvPr/>
          </p:nvGrpSpPr>
          <p:grpSpPr>
            <a:xfrm>
              <a:off x="1583448" y="1507394"/>
              <a:ext cx="1939681" cy="1734608"/>
              <a:chOff x="1977" y="3539"/>
              <a:chExt cx="1751" cy="1739"/>
            </a:xfrm>
          </p:grpSpPr>
          <p:pic>
            <p:nvPicPr>
              <p:cNvPr id="22558" name="图片 32" descr=")~AHH7[S[TG94J]74QOFW_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77" y="3539"/>
                <a:ext cx="1751" cy="173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559" name="椭圆 33"/>
              <p:cNvSpPr/>
              <p:nvPr/>
            </p:nvSpPr>
            <p:spPr>
              <a:xfrm>
                <a:off x="2353" y="4082"/>
                <a:ext cx="1058" cy="1008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</a:ln>
            </p:spPr>
            <p:txBody>
              <a:bodyPr anchor="ctr" anchorCtr="0"/>
              <a:lstStyle>
                <a:lvl1pPr marL="227330" indent="-22733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4530" indent="-22733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1730" indent="-22733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98930" indent="-22733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6130" indent="-22733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2557" name="TextBox 12"/>
            <p:cNvSpPr txBox="1"/>
            <p:nvPr/>
          </p:nvSpPr>
          <p:spPr>
            <a:xfrm>
              <a:off x="1736901" y="2393033"/>
              <a:ext cx="2335417" cy="517065"/>
            </a:xfrm>
            <a:prstGeom prst="rect">
              <a:avLst/>
            </a:prstGeom>
            <a:solidFill>
              <a:srgbClr val="EDFFF8"/>
            </a:solidFill>
            <a:ln w="9525">
              <a:noFill/>
            </a:ln>
          </p:spPr>
          <p:txBody>
            <a:bodyPr>
              <a:spAutoFit/>
            </a:bodyPr>
            <a:lstStyle>
              <a:lvl1pPr marL="227330" indent="-22733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4530" indent="-22733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1730" indent="-22733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8930" indent="-22733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6130" indent="-22733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15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3.1415926… 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2540" name="矩形 1"/>
          <p:cNvSpPr/>
          <p:nvPr/>
        </p:nvSpPr>
        <p:spPr>
          <a:xfrm>
            <a:off x="4333875" y="408940"/>
            <a:ext cx="3268980" cy="645160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连   一   连</a:t>
            </a:r>
            <a:endParaRPr lang="zh-CN" altLang="en-US" sz="36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541" name="矩形 2"/>
          <p:cNvSpPr/>
          <p:nvPr/>
        </p:nvSpPr>
        <p:spPr>
          <a:xfrm>
            <a:off x="2713038" y="5581650"/>
            <a:ext cx="162083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有限小数</a:t>
            </a:r>
            <a:endParaRPr lang="zh-CN" altLang="en-US" dirty="0">
              <a:solidFill>
                <a:srgbClr val="FFFF00"/>
              </a:solidFill>
              <a:latin typeface="Calibri" panose="020F0502020204030204" pitchFamily="34" charset="0"/>
            </a:endParaRPr>
          </a:p>
        </p:txBody>
      </p:sp>
      <p:sp>
        <p:nvSpPr>
          <p:cNvPr id="22542" name="矩形 34"/>
          <p:cNvSpPr/>
          <p:nvPr/>
        </p:nvSpPr>
        <p:spPr>
          <a:xfrm>
            <a:off x="5197475" y="5575300"/>
            <a:ext cx="162083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无限小数</a:t>
            </a:r>
            <a:endParaRPr lang="zh-CN" altLang="en-US" dirty="0">
              <a:solidFill>
                <a:srgbClr val="FFFF00"/>
              </a:solidFill>
              <a:latin typeface="Calibri" panose="020F0502020204030204" pitchFamily="34" charset="0"/>
            </a:endParaRPr>
          </a:p>
        </p:txBody>
      </p:sp>
      <p:sp>
        <p:nvSpPr>
          <p:cNvPr id="22543" name="矩形 35"/>
          <p:cNvSpPr/>
          <p:nvPr/>
        </p:nvSpPr>
        <p:spPr>
          <a:xfrm>
            <a:off x="7624763" y="5575300"/>
            <a:ext cx="162083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循环小数</a:t>
            </a:r>
            <a:endParaRPr lang="zh-CN" altLang="en-US" dirty="0">
              <a:solidFill>
                <a:srgbClr val="FFFF00"/>
              </a:solidFill>
              <a:latin typeface="Calibri" panose="020F0502020204030204" pitchFamily="34" charset="0"/>
            </a:endParaRPr>
          </a:p>
        </p:txBody>
      </p:sp>
      <p:grpSp>
        <p:nvGrpSpPr>
          <p:cNvPr id="22544" name="组合 36"/>
          <p:cNvGrpSpPr/>
          <p:nvPr/>
        </p:nvGrpSpPr>
        <p:grpSpPr>
          <a:xfrm>
            <a:off x="3275013" y="1570038"/>
            <a:ext cx="1939925" cy="1733550"/>
            <a:chOff x="1583448" y="1507394"/>
            <a:chExt cx="1939681" cy="1734608"/>
          </a:xfrm>
        </p:grpSpPr>
        <p:grpSp>
          <p:nvGrpSpPr>
            <p:cNvPr id="22552" name="组合 37"/>
            <p:cNvGrpSpPr/>
            <p:nvPr/>
          </p:nvGrpSpPr>
          <p:grpSpPr>
            <a:xfrm>
              <a:off x="1583448" y="1507394"/>
              <a:ext cx="1939681" cy="1734608"/>
              <a:chOff x="1977" y="3539"/>
              <a:chExt cx="1751" cy="1739"/>
            </a:xfrm>
          </p:grpSpPr>
          <p:pic>
            <p:nvPicPr>
              <p:cNvPr id="22554" name="图片 39" descr=")~AHH7[S[TG94J]74QOFW_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77" y="3539"/>
                <a:ext cx="1751" cy="173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555" name="椭圆 40"/>
              <p:cNvSpPr/>
              <p:nvPr/>
            </p:nvSpPr>
            <p:spPr>
              <a:xfrm>
                <a:off x="2353" y="4082"/>
                <a:ext cx="1058" cy="1008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</a:ln>
            </p:spPr>
            <p:txBody>
              <a:bodyPr anchor="ctr" anchorCtr="0"/>
              <a:lstStyle>
                <a:lvl1pPr marL="227330" indent="-22733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4530" indent="-22733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1730" indent="-22733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98930" indent="-22733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6130" indent="-22733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2553" name="TextBox 12"/>
            <p:cNvSpPr txBox="1"/>
            <p:nvPr/>
          </p:nvSpPr>
          <p:spPr>
            <a:xfrm>
              <a:off x="1852404" y="2309696"/>
              <a:ext cx="1523165" cy="517065"/>
            </a:xfrm>
            <a:prstGeom prst="rect">
              <a:avLst/>
            </a:prstGeom>
            <a:solidFill>
              <a:srgbClr val="EDFFF8"/>
            </a:solidFill>
            <a:ln w="9525">
              <a:noFill/>
            </a:ln>
          </p:spPr>
          <p:txBody>
            <a:bodyPr>
              <a:spAutoFit/>
            </a:bodyPr>
            <a:lstStyle>
              <a:lvl1pPr marL="227330" indent="-22733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4530" indent="-22733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1730" indent="-22733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8930" indent="-22733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6130" indent="-22733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15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0.66……</a:t>
              </a:r>
              <a:endPara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2493963" y="3416300"/>
            <a:ext cx="781050" cy="1477963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757738" y="3303588"/>
            <a:ext cx="3282950" cy="192722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3409950" y="3243263"/>
            <a:ext cx="2640013" cy="165100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H="1">
            <a:off x="6105525" y="3243263"/>
            <a:ext cx="1951038" cy="198755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4806950" y="3328988"/>
            <a:ext cx="1200150" cy="185420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H="1">
            <a:off x="6075363" y="3033713"/>
            <a:ext cx="4191000" cy="219710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8040688" y="3243263"/>
            <a:ext cx="285750" cy="193992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006600" y="1483995"/>
            <a:ext cx="1750577" cy="3344427"/>
            <a:chOff x="1750693" y="1775088"/>
            <a:chExt cx="1750820" cy="4170135"/>
          </a:xfrm>
        </p:grpSpPr>
        <p:sp>
          <p:nvSpPr>
            <p:cNvPr id="4" name="矩形 3"/>
            <p:cNvSpPr/>
            <p:nvPr/>
          </p:nvSpPr>
          <p:spPr>
            <a:xfrm rot="16200000">
              <a:off x="1230778" y="3674488"/>
              <a:ext cx="2972801" cy="15686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>
                      <a:lumMod val="75000"/>
                      <a:alpha val="18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Contents</a:t>
              </a:r>
              <a:endParaRPr lang="en-US" altLang="zh-CN" sz="4800" b="1" dirty="0">
                <a:solidFill>
                  <a:schemeClr val="bg1">
                    <a:lumMod val="75000"/>
                    <a:alpha val="18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750693" y="1775088"/>
              <a:ext cx="1295668" cy="3798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目</a:t>
              </a:r>
              <a:endParaRPr kumimoji="1" lang="en-US" altLang="zh-CN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录</a:t>
              </a:r>
              <a:endParaRPr kumimoji="1" lang="zh-CN" altLang="en-US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173220" y="1286510"/>
            <a:ext cx="76200" cy="4133850"/>
            <a:chOff x="3957869" y="1908067"/>
            <a:chExt cx="0" cy="3401647"/>
          </a:xfrm>
        </p:grpSpPr>
        <p:cxnSp>
          <p:nvCxnSpPr>
            <p:cNvPr id="16" name="直线连接符 15"/>
            <p:cNvCxnSpPr/>
            <p:nvPr/>
          </p:nvCxnSpPr>
          <p:spPr>
            <a:xfrm>
              <a:off x="3957869" y="1908067"/>
              <a:ext cx="0" cy="3401647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线连接符 16"/>
            <p:cNvCxnSpPr/>
            <p:nvPr/>
          </p:nvCxnSpPr>
          <p:spPr>
            <a:xfrm>
              <a:off x="3957869" y="3316338"/>
              <a:ext cx="0" cy="585104"/>
            </a:xfrm>
            <a:prstGeom prst="line">
              <a:avLst/>
            </a:prstGeom>
            <a:ln w="762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4735195" y="1291590"/>
            <a:ext cx="2232025" cy="3283290"/>
            <a:chOff x="4576140" y="1908067"/>
            <a:chExt cx="2231821" cy="3277447"/>
          </a:xfrm>
        </p:grpSpPr>
        <p:grpSp>
          <p:nvGrpSpPr>
            <p:cNvPr id="7" name="组合 6"/>
            <p:cNvGrpSpPr/>
            <p:nvPr/>
          </p:nvGrpSpPr>
          <p:grpSpPr>
            <a:xfrm>
              <a:off x="4576140" y="2863845"/>
              <a:ext cx="2231821" cy="521041"/>
              <a:chOff x="4765892" y="2994044"/>
              <a:chExt cx="2231821" cy="521041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4765892" y="2994044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02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5392433" y="2994044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自主</a:t>
                </a:r>
                <a:r>
                  <a:rPr lang="zh-CN" altLang="en-US" dirty="0">
                    <a:solidFill>
                      <a:srgbClr val="00B0F0"/>
                    </a:solidFill>
                  </a:rPr>
                  <a:t>学习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576140" y="1908067"/>
              <a:ext cx="2231821" cy="521041"/>
              <a:chOff x="4765892" y="1925458"/>
              <a:chExt cx="2231821" cy="521041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5392433" y="1925458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故事导入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765892" y="1925458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01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576140" y="3819623"/>
              <a:ext cx="2231821" cy="521041"/>
              <a:chOff x="4765892" y="5131217"/>
              <a:chExt cx="2231821" cy="521041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4765892" y="5131217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03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5392433" y="5131217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合作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共学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4576140" y="4664473"/>
              <a:ext cx="2231821" cy="521041"/>
              <a:chOff x="4765892" y="5020290"/>
              <a:chExt cx="2231821" cy="521041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4765892" y="5020290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04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5392433" y="5020290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当堂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检测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 rot="0">
            <a:off x="4735195" y="4899660"/>
            <a:ext cx="2231878" cy="521970"/>
            <a:chOff x="4765892" y="1925458"/>
            <a:chExt cx="2231674" cy="521970"/>
          </a:xfrm>
        </p:grpSpPr>
        <p:sp>
          <p:nvSpPr>
            <p:cNvPr id="21" name="文本框 20"/>
            <p:cNvSpPr txBox="1"/>
            <p:nvPr/>
          </p:nvSpPr>
          <p:spPr>
            <a:xfrm>
              <a:off x="5392433" y="1925458"/>
              <a:ext cx="1605133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zh-CN" altLang="en-US" dirty="0">
                  <a:solidFill>
                    <a:srgbClr val="00B0F0"/>
                  </a:solidFill>
                </a:rPr>
                <a:t>课堂</a:t>
              </a:r>
              <a:r>
                <a:rPr lang="zh-CN" altLang="en-US" dirty="0">
                  <a:solidFill>
                    <a:srgbClr val="00B0F0"/>
                  </a:solidFill>
                </a:rPr>
                <a:t>总结</a:t>
              </a:r>
              <a:endParaRPr lang="zh-CN" altLang="en-US" dirty="0">
                <a:solidFill>
                  <a:srgbClr val="00B0F0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765892" y="1925458"/>
              <a:ext cx="62103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en-US" altLang="zh-CN" dirty="0">
                  <a:solidFill>
                    <a:srgbClr val="00B0F0"/>
                  </a:solidFill>
                </a:rPr>
                <a:t>05</a:t>
              </a:r>
              <a:endParaRPr lang="en-US" altLang="zh-CN" dirty="0">
                <a:solidFill>
                  <a:srgbClr val="00B0F0"/>
                </a:solidFill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grpSp>
        <p:nvGrpSpPr>
          <p:cNvPr id="23558" name="组合 2"/>
          <p:cNvGrpSpPr/>
          <p:nvPr/>
        </p:nvGrpSpPr>
        <p:grpSpPr>
          <a:xfrm>
            <a:off x="2971800" y="2622233"/>
            <a:ext cx="6543675" cy="2309812"/>
            <a:chOff x="2212518" y="2310592"/>
            <a:chExt cx="6543779" cy="2308324"/>
          </a:xfrm>
        </p:grpSpPr>
        <p:sp>
          <p:nvSpPr>
            <p:cNvPr id="23563" name="矩形 14"/>
            <p:cNvSpPr/>
            <p:nvPr/>
          </p:nvSpPr>
          <p:spPr>
            <a:xfrm>
              <a:off x="2212518" y="2310592"/>
              <a:ext cx="6543779" cy="230832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noFill/>
            </a:ln>
          </p:spPr>
          <p:txBody>
            <a:bodyPr wrap="none">
              <a:spAutoFit/>
            </a:bodyPr>
            <a:p>
              <a:pPr>
                <a:lnSpc>
                  <a:spcPct val="300000"/>
                </a:lnSpc>
              </a:pPr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0.45</a:t>
              </a:r>
              <a:r>
                <a:rPr lang="zh-CN" altLang="en-US" sz="2400" b="1" dirty="0">
                  <a:latin typeface="微软雅黑" panose="020B0503020204020204" charset="-122"/>
                  <a:ea typeface="微软雅黑" panose="020B0503020204020204" charset="-122"/>
                </a:rPr>
                <a:t>（   ）</a:t>
              </a:r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0.45                0.6</a:t>
              </a:r>
              <a:r>
                <a:rPr lang="zh-CN" altLang="en-US" sz="2400" b="1" dirty="0">
                  <a:latin typeface="微软雅黑" panose="020B0503020204020204" charset="-122"/>
                  <a:ea typeface="微软雅黑" panose="020B0503020204020204" charset="-122"/>
                </a:rPr>
                <a:t>（    ）</a:t>
              </a:r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0.6666</a:t>
              </a:r>
              <a:endParaRPr lang="en-US" altLang="zh-CN" sz="2400" b="1" dirty="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>
                <a:lnSpc>
                  <a:spcPct val="300000"/>
                </a:lnSpc>
              </a:pPr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1.2727</a:t>
              </a:r>
              <a:r>
                <a:rPr lang="zh-CN" altLang="en-US" sz="2400" b="1" dirty="0">
                  <a:latin typeface="微软雅黑" panose="020B0503020204020204" charset="-122"/>
                  <a:ea typeface="微软雅黑" panose="020B0503020204020204" charset="-122"/>
                </a:rPr>
                <a:t>（   ）</a:t>
              </a:r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1.27         12.232</a:t>
              </a:r>
              <a:r>
                <a:rPr lang="zh-CN" altLang="en-US" sz="2400" b="1" dirty="0">
                  <a:latin typeface="微软雅黑" panose="020B0503020204020204" charset="-122"/>
                  <a:ea typeface="微软雅黑" panose="020B0503020204020204" charset="-122"/>
                </a:rPr>
                <a:t>（   ）</a:t>
              </a:r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11.98</a:t>
              </a:r>
              <a:endParaRPr lang="zh-CN" altLang="en-US" sz="2400" dirty="0">
                <a:latin typeface="Calibri" panose="020F0502020204030204" pitchFamily="34" charset="0"/>
              </a:endParaRPr>
            </a:p>
          </p:txBody>
        </p:sp>
        <p:sp>
          <p:nvSpPr>
            <p:cNvPr id="23564" name="矩形 9"/>
            <p:cNvSpPr/>
            <p:nvPr/>
          </p:nvSpPr>
          <p:spPr>
            <a:xfrm>
              <a:off x="2547237" y="2644779"/>
              <a:ext cx="486030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000" b="1" dirty="0">
                  <a:latin typeface="微软雅黑" panose="020B0503020204020204" charset="-122"/>
                  <a:ea typeface="微软雅黑" panose="020B0503020204020204" charset="-122"/>
                </a:rPr>
                <a:t>· </a:t>
              </a:r>
              <a:r>
                <a:rPr lang="zh-CN" altLang="en-US" sz="2000" b="1" dirty="0">
                  <a:latin typeface="微软雅黑" panose="020B0503020204020204" charset="-122"/>
                  <a:ea typeface="微软雅黑" panose="020B0503020204020204" charset="-122"/>
                </a:rPr>
                <a:t>·</a:t>
              </a:r>
              <a:endParaRPr lang="zh-CN" altLang="en-US" sz="2000" dirty="0">
                <a:latin typeface="Calibri" panose="020F0502020204030204" pitchFamily="34" charset="0"/>
              </a:endParaRPr>
            </a:p>
          </p:txBody>
        </p:sp>
        <p:sp>
          <p:nvSpPr>
            <p:cNvPr id="23565" name="矩形 12"/>
            <p:cNvSpPr/>
            <p:nvPr/>
          </p:nvSpPr>
          <p:spPr>
            <a:xfrm>
              <a:off x="4242981" y="2642477"/>
              <a:ext cx="296876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000" b="1" dirty="0">
                  <a:latin typeface="微软雅黑" panose="020B0503020204020204" charset="-122"/>
                  <a:ea typeface="微软雅黑" panose="020B0503020204020204" charset="-122"/>
                </a:rPr>
                <a:t>·</a:t>
              </a:r>
              <a:endParaRPr lang="zh-CN" altLang="en-US" sz="2000" dirty="0">
                <a:latin typeface="Calibri" panose="020F0502020204030204" pitchFamily="34" charset="0"/>
              </a:endParaRPr>
            </a:p>
          </p:txBody>
        </p:sp>
        <p:sp>
          <p:nvSpPr>
            <p:cNvPr id="23566" name="矩形 13"/>
            <p:cNvSpPr/>
            <p:nvPr/>
          </p:nvSpPr>
          <p:spPr>
            <a:xfrm>
              <a:off x="6165911" y="2631332"/>
              <a:ext cx="296876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000" b="1" dirty="0">
                  <a:latin typeface="微软雅黑" panose="020B0503020204020204" charset="-122"/>
                  <a:ea typeface="微软雅黑" panose="020B0503020204020204" charset="-122"/>
                </a:rPr>
                <a:t>·</a:t>
              </a:r>
              <a:endParaRPr lang="zh-CN" altLang="en-US" sz="2000" dirty="0">
                <a:latin typeface="Calibri" panose="020F0502020204030204" pitchFamily="34" charset="0"/>
              </a:endParaRPr>
            </a:p>
          </p:txBody>
        </p:sp>
        <p:sp>
          <p:nvSpPr>
            <p:cNvPr id="23567" name="矩形 15"/>
            <p:cNvSpPr/>
            <p:nvPr/>
          </p:nvSpPr>
          <p:spPr>
            <a:xfrm>
              <a:off x="4620376" y="3744129"/>
              <a:ext cx="296876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000" b="1" dirty="0">
                  <a:latin typeface="微软雅黑" panose="020B0503020204020204" charset="-122"/>
                  <a:ea typeface="微软雅黑" panose="020B0503020204020204" charset="-122"/>
                </a:rPr>
                <a:t>·</a:t>
              </a:r>
              <a:endParaRPr lang="zh-CN" altLang="en-US" sz="2000" dirty="0">
                <a:latin typeface="Calibri" panose="020F0502020204030204" pitchFamily="34" charset="0"/>
              </a:endParaRPr>
            </a:p>
          </p:txBody>
        </p:sp>
        <p:sp>
          <p:nvSpPr>
            <p:cNvPr id="23568" name="矩形 16"/>
            <p:cNvSpPr/>
            <p:nvPr/>
          </p:nvSpPr>
          <p:spPr>
            <a:xfrm>
              <a:off x="8156076" y="3744129"/>
              <a:ext cx="296876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000" b="1" dirty="0">
                  <a:latin typeface="微软雅黑" panose="020B0503020204020204" charset="-122"/>
                  <a:ea typeface="微软雅黑" panose="020B0503020204020204" charset="-122"/>
                </a:rPr>
                <a:t>·</a:t>
              </a:r>
              <a:endParaRPr lang="zh-CN" altLang="en-US" sz="2000" dirty="0">
                <a:latin typeface="Calibri" panose="020F0502020204030204" pitchFamily="34" charset="0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3916363" y="3146108"/>
            <a:ext cx="4921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＜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29488" y="3155633"/>
            <a:ext cx="4921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＞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287838" y="4225608"/>
            <a:ext cx="49212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＜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662863" y="4257358"/>
            <a:ext cx="4921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＞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7130" y="359410"/>
            <a:ext cx="1308100" cy="1809750"/>
          </a:xfrm>
          <a:prstGeom prst="rect">
            <a:avLst/>
          </a:prstGeom>
        </p:spPr>
      </p:pic>
      <p:sp>
        <p:nvSpPr>
          <p:cNvPr id="23557" name="矩形 1"/>
          <p:cNvSpPr/>
          <p:nvPr/>
        </p:nvSpPr>
        <p:spPr>
          <a:xfrm>
            <a:off x="3744913" y="1077595"/>
            <a:ext cx="6310312" cy="64611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在（   ）里填上“＞”“＜”或“＝”。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0" grpId="0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课堂</a:t>
            </a:r>
            <a:r>
              <a:rPr lang="zh-CN" altLang="en-US" dirty="0"/>
              <a:t>总结</a:t>
            </a:r>
            <a:endParaRPr lang="zh-CN" altLang="en-US" dirty="0"/>
          </a:p>
        </p:txBody>
      </p:sp>
      <p:sp>
        <p:nvSpPr>
          <p:cNvPr id="3" name="圆角矩形标注 2"/>
          <p:cNvSpPr/>
          <p:nvPr/>
        </p:nvSpPr>
        <p:spPr>
          <a:xfrm>
            <a:off x="3243580" y="1504315"/>
            <a:ext cx="4751070" cy="818515"/>
          </a:xfrm>
          <a:prstGeom prst="wedgeRoundRectCallout">
            <a:avLst>
              <a:gd name="adj1" fmla="val 58526"/>
              <a:gd name="adj2" fmla="val 18118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你学会了那些知识？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57475" y="3273425"/>
            <a:ext cx="7091363" cy="23082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、认识了循环小数；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、循环小数的表示方法：省略号法和简便写法；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、学习了有限小数和无限小数；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、知道了小数的分类。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36940" y="1044575"/>
            <a:ext cx="2298700" cy="189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板书</a:t>
            </a:r>
            <a:r>
              <a:rPr lang="zh-CN" altLang="en-US" dirty="0"/>
              <a:t>设计</a:t>
            </a:r>
            <a:endParaRPr lang="zh-CN" altLang="en-US" dirty="0"/>
          </a:p>
        </p:txBody>
      </p:sp>
      <p:sp>
        <p:nvSpPr>
          <p:cNvPr id="20485" name="矩形 26"/>
          <p:cNvSpPr>
            <a:spLocks noChangeArrowheads="1"/>
          </p:cNvSpPr>
          <p:nvPr/>
        </p:nvSpPr>
        <p:spPr bwMode="auto">
          <a:xfrm>
            <a:off x="3297238" y="1466850"/>
            <a:ext cx="35734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循环小数</a:t>
            </a:r>
            <a:endParaRPr kumimoji="0" lang="zh-CN" altLang="en-US" sz="2800" b="1" i="0" u="none" strike="noStrike" kern="1200" cap="none" spc="6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63800" y="2544763"/>
            <a:ext cx="7750175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400÷75=5.333……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5.333……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的循环节是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；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7.14545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的循环节是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45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有限小数：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0.667          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无限小数：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3.14159……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836545" y="1146870"/>
            <a:ext cx="6951407" cy="456511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03208" y="335141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143518" y="2072726"/>
            <a:ext cx="3474043" cy="10147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</a:t>
            </a:r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学习！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故事导入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5325" y="532765"/>
            <a:ext cx="4470400" cy="2667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52525" y="3735705"/>
            <a:ext cx="9959975" cy="20300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150000"/>
              </a:lnSpc>
            </a:pP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从前有座山，山里有座庙，庙里有个老和尚在给小和尚讲故事。讲什么呢？从前有座山，山里有座庙，庙里有个老和尚在给小和尚讲故事。讲什么呢？.....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自主</a:t>
            </a:r>
            <a:r>
              <a:rPr lang="zh-CN" altLang="en-US" dirty="0"/>
              <a:t>学习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655320" y="1156335"/>
            <a:ext cx="11214735" cy="50158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accent4"/>
            </a:solidFill>
          </a:ln>
        </p:spPr>
        <p:txBody>
          <a:bodyPr wrap="square">
            <a:spAutoFit/>
          </a:bodyPr>
          <a:p>
            <a:pPr indent="266700" algn="l"/>
            <a:r>
              <a:rPr lang="zh-CN" sz="2000" b="0">
                <a:ea typeface="宋体" panose="02010600030101010101" pitchFamily="2" charset="-122"/>
              </a:rPr>
              <a:t>一、教材第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33</a:t>
            </a:r>
            <a:r>
              <a:rPr lang="zh-CN" sz="2000" b="0">
                <a:ea typeface="宋体" panose="02010600030101010101" pitchFamily="2" charset="-122"/>
              </a:rPr>
              <a:t>页问题一：商是循环小数的除法的特点是什么？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1.</a:t>
            </a:r>
            <a:r>
              <a:rPr lang="zh-CN" sz="2000" b="0">
                <a:ea typeface="宋体" panose="02010600030101010101" pitchFamily="2" charset="-122"/>
              </a:rPr>
              <a:t>计算：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400÷75</a:t>
            </a:r>
            <a:r>
              <a:rPr lang="en-US" sz="2000" b="0">
                <a:latin typeface="宋体" panose="02010600030101010101" pitchFamily="2" charset="-122"/>
              </a:rPr>
              <a:t>2.</a:t>
            </a:r>
            <a:r>
              <a:rPr lang="zh-CN" sz="2000" b="0">
                <a:ea typeface="宋体" panose="02010600030101010101" pitchFamily="2" charset="-122"/>
              </a:rPr>
              <a:t>填一填：商的小数部分总是重复出现（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000" b="0">
                <a:ea typeface="宋体" panose="02010600030101010101" pitchFamily="2" charset="-122"/>
              </a:rPr>
              <a:t>），余数总是（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000" b="0">
                <a:ea typeface="宋体" panose="02010600030101010101" pitchFamily="2" charset="-122"/>
              </a:rPr>
              <a:t>）。二、教材第</a:t>
            </a:r>
            <a:r>
              <a:rPr lang="en-US" sz="2000" b="0">
                <a:latin typeface="宋体" panose="02010600030101010101" pitchFamily="2" charset="-122"/>
              </a:rPr>
              <a:t>33</a:t>
            </a:r>
            <a:r>
              <a:rPr lang="zh-CN" sz="2000" b="0">
                <a:ea typeface="宋体" panose="02010600030101010101" pitchFamily="2" charset="-122"/>
              </a:rPr>
              <a:t>页问题二：循环小数的特点是什么？1.尝试计算：</a:t>
            </a:r>
            <a:r>
              <a:rPr lang="en-US" sz="2000" b="0">
                <a:latin typeface="Times New Roman" panose="02020603050405020304" charset="0"/>
              </a:rPr>
              <a:t> </a:t>
            </a:r>
            <a:r>
              <a:rPr lang="en-US" sz="2000" b="0">
                <a:latin typeface="宋体" panose="02010600030101010101" pitchFamily="2" charset="-122"/>
              </a:rPr>
              <a:t>28÷18=     </a:t>
            </a:r>
            <a:r>
              <a:rPr lang="en-US" sz="2000" b="0">
                <a:latin typeface="Times New Roman" panose="02020603050405020304" charset="0"/>
              </a:rPr>
              <a:t> </a:t>
            </a:r>
            <a:r>
              <a:rPr lang="en-US" sz="2000" b="0">
                <a:latin typeface="宋体" panose="02010600030101010101" pitchFamily="2" charset="-122"/>
              </a:rPr>
              <a:t>78.6÷11=</a:t>
            </a:r>
            <a:r>
              <a:rPr lang="zh-CN" sz="2000" b="0">
                <a:ea typeface="宋体" panose="02010600030101010101" pitchFamily="2" charset="-122"/>
              </a:rPr>
              <a:t>2.想一想：循环小数有什么特点？</a:t>
            </a:r>
            <a:r>
              <a:rPr lang="en-US" sz="2000" b="0">
                <a:latin typeface="宋体" panose="02010600030101010101" pitchFamily="2" charset="-122"/>
              </a:rPr>
              <a:t>3.</a:t>
            </a:r>
            <a:r>
              <a:rPr lang="zh-CN" sz="2000" b="0">
                <a:ea typeface="宋体" panose="02010600030101010101" pitchFamily="2" charset="-122"/>
              </a:rPr>
              <a:t>填空。（1）一个数的小数部分，从某一位起，（    ）个数字或者（   ）个数字依次不断（    ）出现，这样的小数叫做（    ）小数。（2）依次不断重复出现的数字，叫做这个循环小数的（</a:t>
            </a:r>
            <a:r>
              <a:rPr lang="en-US" sz="2000" b="0">
                <a:latin typeface="宋体" panose="02010600030101010101" pitchFamily="2" charset="-122"/>
              </a:rPr>
              <a:t>     </a:t>
            </a:r>
            <a:r>
              <a:rPr lang="zh-CN" sz="2000" b="0">
                <a:ea typeface="宋体" panose="02010600030101010101" pitchFamily="2" charset="-122"/>
              </a:rPr>
              <a:t>）。（3）循环小数的写法有（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000" b="0">
                <a:ea typeface="宋体" panose="02010600030101010101" pitchFamily="2" charset="-122"/>
              </a:rPr>
              <a:t>），（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000" b="0">
                <a:ea typeface="宋体" panose="02010600030101010101" pitchFamily="2" charset="-122"/>
              </a:rPr>
              <a:t>）。三、教材第</a:t>
            </a:r>
            <a:r>
              <a:rPr lang="en-US" sz="2000" b="0">
                <a:latin typeface="宋体" panose="02010600030101010101" pitchFamily="2" charset="-122"/>
              </a:rPr>
              <a:t>34</a:t>
            </a:r>
            <a:r>
              <a:rPr lang="zh-CN" sz="2000" b="0">
                <a:ea typeface="宋体" panose="02010600030101010101" pitchFamily="2" charset="-122"/>
              </a:rPr>
              <a:t>页问题三：什么是有限小数和无限小数？1.尝试计算：</a:t>
            </a:r>
            <a:r>
              <a:rPr lang="en-US" sz="2000" b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15÷16=              1.5÷7=</a:t>
            </a:r>
            <a:r>
              <a:rPr lang="en-US" sz="2000" b="0">
                <a:latin typeface="宋体" panose="02010600030101010101" pitchFamily="2" charset="-122"/>
              </a:rPr>
              <a:t>2.</a:t>
            </a:r>
            <a:r>
              <a:rPr lang="zh-CN" sz="2000" b="0">
                <a:ea typeface="宋体" panose="02010600030101010101" pitchFamily="2" charset="-122"/>
              </a:rPr>
              <a:t>填一填：小数部分的位数是有限（位数数得清）的小数，叫做（</a:t>
            </a:r>
            <a:r>
              <a:rPr lang="en-US" sz="2000" b="0">
                <a:latin typeface="宋体" panose="02010600030101010101" pitchFamily="2" charset="-122"/>
              </a:rPr>
              <a:t>    </a:t>
            </a:r>
            <a:r>
              <a:rPr lang="zh-CN" sz="2000" b="0">
                <a:ea typeface="宋体" panose="02010600030101010101" pitchFamily="2" charset="-122"/>
              </a:rPr>
              <a:t>）小数。小数部分的位数是无限（位数数不清）的小数，叫做（</a:t>
            </a:r>
            <a:r>
              <a:rPr lang="en-US" sz="2000" b="0">
                <a:latin typeface="宋体" panose="02010600030101010101" pitchFamily="2" charset="-122"/>
              </a:rPr>
              <a:t>    </a:t>
            </a:r>
            <a:r>
              <a:rPr lang="zh-CN" sz="2000" b="0">
                <a:ea typeface="宋体" panose="02010600030101010101" pitchFamily="2" charset="-122"/>
              </a:rPr>
              <a:t>）小数。</a:t>
            </a:r>
            <a:endParaRPr lang="zh-CN" altLang="en-US" sz="20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843338" y="5900738"/>
            <a:ext cx="3252787" cy="647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lnSpc>
                <a:spcPct val="150000"/>
              </a:lnSpc>
              <a:buNone/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400÷75=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        ）米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92350" y="5287963"/>
            <a:ext cx="664845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把一个数平均分成几份，求每份是多少用除法：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9421495" y="1276350"/>
            <a:ext cx="2468245" cy="2661285"/>
          </a:xfrm>
          <a:prstGeom prst="cloud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  <a:sym typeface="+mn-ea"/>
              </a:rPr>
              <a:t>你能列出算式吗？说说你的想法。</a:t>
            </a:r>
            <a:endParaRPr lang="zh-CN" altLang="en-US" sz="2400" b="1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思源宋体 CN Heavy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505950" y="4431030"/>
            <a:ext cx="2298700" cy="189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589530" y="1939925"/>
            <a:ext cx="4926330" cy="21939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260600" y="990283"/>
            <a:ext cx="660336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王鹏跑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400m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用了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75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秒，他平均每秒跑多少米？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cxnSp>
        <p:nvCxnSpPr>
          <p:cNvPr id="8" name="直接箭头连接符 7"/>
          <p:cNvCxnSpPr/>
          <p:nvPr/>
        </p:nvCxnSpPr>
        <p:spPr>
          <a:xfrm>
            <a:off x="960438" y="3903663"/>
            <a:ext cx="1792288" cy="471488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6" name="矩形 1"/>
          <p:cNvSpPr/>
          <p:nvPr/>
        </p:nvSpPr>
        <p:spPr>
          <a:xfrm>
            <a:off x="2917984" y="890270"/>
            <a:ext cx="5872480" cy="583565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wrap="none">
            <a:spAutoFit/>
          </a:bodyPr>
          <a:p>
            <a:pPr algn="ctr" eaLnBrk="1" hangingPunct="1"/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仔细观察算式，你有什么发现？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517775" y="2509838"/>
            <a:ext cx="1114425" cy="46355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4  0  0</a:t>
            </a: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811338" y="2457450"/>
            <a:ext cx="603250" cy="461963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75</a:t>
            </a: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532063" y="2847975"/>
            <a:ext cx="1114425" cy="46355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3  7  5</a:t>
            </a: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直接连接符 39"/>
          <p:cNvSpPr/>
          <p:nvPr/>
        </p:nvSpPr>
        <p:spPr>
          <a:xfrm>
            <a:off x="2114550" y="3273425"/>
            <a:ext cx="2632075" cy="0"/>
          </a:xfrm>
          <a:prstGeom prst="line">
            <a:avLst/>
          </a:prstGeom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1" name="矩形 40"/>
          <p:cNvSpPr/>
          <p:nvPr/>
        </p:nvSpPr>
        <p:spPr>
          <a:xfrm>
            <a:off x="3238500" y="2070100"/>
            <a:ext cx="496888" cy="46355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5. 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917825" y="3219450"/>
            <a:ext cx="742950" cy="463550"/>
          </a:xfrm>
          <a:prstGeom prst="rect">
            <a:avLst/>
          </a:prstGeom>
          <a:noFill/>
          <a:ln w="28575">
            <a:noFill/>
          </a:ln>
        </p:spPr>
        <p:txBody>
          <a:bodyPr wrap="none" lIns="90000" tIns="46800" rIns="90000" bIns="46800">
            <a:spAutoFit/>
          </a:bodyPr>
          <a:p>
            <a:pPr eaLnBrk="1" hangingPunct="1"/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2  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lang="en-US" altLang="zh-CN" sz="2400" b="1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594100" y="3221038"/>
            <a:ext cx="366713" cy="461962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0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916238" y="3614738"/>
            <a:ext cx="1200150" cy="4603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2  2  5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直接连接符 45"/>
          <p:cNvSpPr/>
          <p:nvPr/>
        </p:nvSpPr>
        <p:spPr>
          <a:xfrm>
            <a:off x="2387600" y="4010025"/>
            <a:ext cx="2451100" cy="0"/>
          </a:xfrm>
          <a:prstGeom prst="line">
            <a:avLst/>
          </a:prstGeom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7" name="矩形 46"/>
          <p:cNvSpPr/>
          <p:nvPr/>
        </p:nvSpPr>
        <p:spPr>
          <a:xfrm>
            <a:off x="3278188" y="4322763"/>
            <a:ext cx="1347787" cy="461962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2  2  5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直接连接符 47"/>
          <p:cNvSpPr/>
          <p:nvPr/>
        </p:nvSpPr>
        <p:spPr>
          <a:xfrm>
            <a:off x="2617788" y="4745038"/>
            <a:ext cx="2668587" cy="0"/>
          </a:xfrm>
          <a:prstGeom prst="line">
            <a:avLst/>
          </a:prstGeom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0" name="矩形 49"/>
          <p:cNvSpPr/>
          <p:nvPr/>
        </p:nvSpPr>
        <p:spPr>
          <a:xfrm>
            <a:off x="3640138" y="4718050"/>
            <a:ext cx="749300" cy="461963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2  5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625850" y="5057775"/>
            <a:ext cx="1323975" cy="4603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2  2  5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直接连接符 51"/>
          <p:cNvSpPr/>
          <p:nvPr/>
        </p:nvSpPr>
        <p:spPr>
          <a:xfrm flipV="1">
            <a:off x="3076575" y="5453063"/>
            <a:ext cx="2046288" cy="0"/>
          </a:xfrm>
          <a:prstGeom prst="line">
            <a:avLst/>
          </a:prstGeom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3" name="矩形 52"/>
          <p:cNvSpPr/>
          <p:nvPr/>
        </p:nvSpPr>
        <p:spPr>
          <a:xfrm>
            <a:off x="3606800" y="2082800"/>
            <a:ext cx="439738" cy="461963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954463" y="2085975"/>
            <a:ext cx="349250" cy="461963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321175" y="2089150"/>
            <a:ext cx="479425" cy="4603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619625" y="2009775"/>
            <a:ext cx="1362075" cy="46355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eaLnBrk="1" hangingPunct="1"/>
            <a:r>
              <a:rPr lang="en-US" altLang="zh-CN" sz="2400" b="1" dirty="0">
                <a:solidFill>
                  <a:srgbClr val="0066FF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endParaRPr lang="en-US" altLang="zh-CN" sz="2400" b="1" dirty="0">
              <a:solidFill>
                <a:srgbClr val="0066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左箭头 57"/>
          <p:cNvSpPr/>
          <p:nvPr/>
        </p:nvSpPr>
        <p:spPr>
          <a:xfrm>
            <a:off x="5842000" y="2219325"/>
            <a:ext cx="841375" cy="119063"/>
          </a:xfrm>
          <a:prstGeom prst="leftArrow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832600" y="2014538"/>
            <a:ext cx="24209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商有什么特点？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099175" y="2671763"/>
            <a:ext cx="3255963" cy="828675"/>
          </a:xfrm>
          <a:prstGeom prst="rect">
            <a:avLst/>
          </a:prstGeom>
          <a:solidFill>
            <a:schemeClr val="accent4"/>
          </a:solidFill>
          <a:ln w="28575">
            <a:solidFill>
              <a:srgbClr val="5B9BD5"/>
            </a:solidFill>
            <a:prstDash val="dash"/>
          </a:ln>
        </p:spPr>
        <p:txBody>
          <a:bodyPr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kern="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商的小数部分总是重复出现“</a:t>
            </a:r>
            <a:r>
              <a:rPr kumimoji="0" lang="en-US" altLang="zh-CN" sz="2400" b="1" kern="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3”</a:t>
            </a:r>
            <a:endParaRPr kumimoji="0" lang="en-US" altLang="zh-CN" sz="2400" b="1" kern="0" cap="none" spc="0" normalizeH="0" baseline="0" noProof="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cxnSp>
        <p:nvCxnSpPr>
          <p:cNvPr id="61" name="直接箭头连接符 60"/>
          <p:cNvCxnSpPr/>
          <p:nvPr/>
        </p:nvCxnSpPr>
        <p:spPr>
          <a:xfrm flipH="1" flipV="1">
            <a:off x="3536950" y="3557588"/>
            <a:ext cx="2214563" cy="774700"/>
          </a:xfrm>
          <a:prstGeom prst="straightConnector1">
            <a:avLst/>
          </a:prstGeom>
          <a:ln w="28575" cap="flat" cmpd="sng">
            <a:solidFill>
              <a:srgbClr val="002060"/>
            </a:solidFill>
            <a:prstDash val="solid"/>
            <a:miter/>
            <a:headEnd type="none" w="med" len="med"/>
            <a:tailEnd type="arrow" w="med" len="med"/>
          </a:ln>
        </p:spPr>
      </p:cxnSp>
      <p:cxnSp>
        <p:nvCxnSpPr>
          <p:cNvPr id="62" name="直接箭头连接符 61"/>
          <p:cNvCxnSpPr/>
          <p:nvPr/>
        </p:nvCxnSpPr>
        <p:spPr>
          <a:xfrm flipH="1" flipV="1">
            <a:off x="3881438" y="4276725"/>
            <a:ext cx="1870075" cy="39688"/>
          </a:xfrm>
          <a:prstGeom prst="straightConnector1">
            <a:avLst/>
          </a:prstGeom>
          <a:ln w="28575" cap="flat" cmpd="sng">
            <a:solidFill>
              <a:srgbClr val="002060"/>
            </a:solidFill>
            <a:prstDash val="solid"/>
            <a:miter/>
            <a:headEnd type="none" w="med" len="med"/>
            <a:tailEnd type="arrow" w="med" len="med"/>
          </a:ln>
        </p:spPr>
      </p:cxnSp>
      <p:cxnSp>
        <p:nvCxnSpPr>
          <p:cNvPr id="63" name="直接箭头连接符 62"/>
          <p:cNvCxnSpPr/>
          <p:nvPr/>
        </p:nvCxnSpPr>
        <p:spPr>
          <a:xfrm flipH="1">
            <a:off x="4278313" y="4316413"/>
            <a:ext cx="1462087" cy="650875"/>
          </a:xfrm>
          <a:prstGeom prst="straightConnector1">
            <a:avLst/>
          </a:prstGeom>
          <a:ln w="28575" cap="flat" cmpd="sng">
            <a:solidFill>
              <a:srgbClr val="002060"/>
            </a:solidFill>
            <a:prstDash val="solid"/>
            <a:miter/>
            <a:headEnd type="none" w="med" len="med"/>
            <a:tailEnd type="arrow" w="med" len="med"/>
          </a:ln>
        </p:spPr>
      </p:cxnSp>
      <p:cxnSp>
        <p:nvCxnSpPr>
          <p:cNvPr id="64" name="直接箭头连接符 63"/>
          <p:cNvCxnSpPr/>
          <p:nvPr/>
        </p:nvCxnSpPr>
        <p:spPr>
          <a:xfrm flipH="1">
            <a:off x="4694238" y="4340225"/>
            <a:ext cx="1028700" cy="1320800"/>
          </a:xfrm>
          <a:prstGeom prst="straightConnector1">
            <a:avLst/>
          </a:prstGeom>
          <a:ln w="28575" cap="flat" cmpd="sng">
            <a:solidFill>
              <a:srgbClr val="002060"/>
            </a:solidFill>
            <a:prstDash val="solid"/>
            <a:miter/>
            <a:headEnd type="none" w="med" len="med"/>
            <a:tailEnd type="arrow" w="med" len="med"/>
          </a:ln>
        </p:spPr>
      </p:cxnSp>
      <p:sp>
        <p:nvSpPr>
          <p:cNvPr id="65" name="文本框 64"/>
          <p:cNvSpPr txBox="1"/>
          <p:nvPr/>
        </p:nvSpPr>
        <p:spPr>
          <a:xfrm>
            <a:off x="6356350" y="4656138"/>
            <a:ext cx="2692400" cy="644525"/>
          </a:xfrm>
          <a:prstGeom prst="rect">
            <a:avLst/>
          </a:prstGeom>
          <a:solidFill>
            <a:schemeClr val="accent4"/>
          </a:solidFill>
          <a:ln w="28575">
            <a:solidFill>
              <a:sysClr val="windowText" lastClr="000000"/>
            </a:solidFill>
            <a:prstDash val="dash"/>
          </a:ln>
        </p:spPr>
        <p:txBody>
          <a:bodyPr>
            <a:spAutoFit/>
          </a:bodyPr>
          <a:lstStyle/>
          <a:p>
            <a:pPr marR="0"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kern="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余数总是“25”。</a:t>
            </a:r>
            <a:endParaRPr kumimoji="0" lang="zh-CN" altLang="en-US" sz="2400" b="1" kern="0" cap="none" spc="0" normalizeH="0" baseline="0" noProof="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175375" y="3946525"/>
            <a:ext cx="43307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每一步的余数有什么特点？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3284538" y="3971925"/>
            <a:ext cx="946150" cy="460375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2  5</a:t>
            </a:r>
            <a:endParaRPr lang="en-US" altLang="zh-CN" sz="2400" b="1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3971925" y="5454650"/>
            <a:ext cx="8397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2  5</a:t>
            </a:r>
            <a:endParaRPr lang="en-US" altLang="zh-CN" sz="2400" b="1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4314825" y="4714875"/>
            <a:ext cx="3254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3960813" y="3959225"/>
            <a:ext cx="368300" cy="461963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0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0279" name="组合 71"/>
          <p:cNvGrpSpPr/>
          <p:nvPr/>
        </p:nvGrpSpPr>
        <p:grpSpPr>
          <a:xfrm>
            <a:off x="2284413" y="2332038"/>
            <a:ext cx="2787650" cy="706437"/>
            <a:chOff x="9793072" y="2938351"/>
            <a:chExt cx="2786439" cy="706051"/>
          </a:xfrm>
        </p:grpSpPr>
        <p:cxnSp>
          <p:nvCxnSpPr>
            <p:cNvPr id="10280" name="直接连接符 33"/>
            <p:cNvCxnSpPr/>
            <p:nvPr/>
          </p:nvCxnSpPr>
          <p:spPr>
            <a:xfrm flipV="1">
              <a:off x="9918304" y="3050375"/>
              <a:ext cx="2661207" cy="55351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10281" name="文本框 34"/>
            <p:cNvSpPr txBox="1"/>
            <p:nvPr/>
          </p:nvSpPr>
          <p:spPr>
            <a:xfrm>
              <a:off x="9793072" y="2938351"/>
              <a:ext cx="438072" cy="7060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en-US" sz="4000" dirty="0">
                  <a:solidFill>
                    <a:srgbClr val="000000"/>
                  </a:solidFill>
                  <a:latin typeface="宋体" panose="02010600030101010101" pitchFamily="2" charset="-122"/>
                </a:rPr>
                <a:t>)</a:t>
              </a:r>
              <a:endParaRPr lang="zh-CN" altLang="en-US" sz="4000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3399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1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2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8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5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8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900" decel="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8" grpId="0"/>
      <p:bldP spid="39" grpId="0"/>
      <p:bldP spid="41" grpId="0"/>
      <p:bldP spid="42" grpId="0" bldLvl="0"/>
      <p:bldP spid="43" grpId="0"/>
      <p:bldP spid="45" grpId="0"/>
      <p:bldP spid="47" grpId="0"/>
      <p:bldP spid="50" grpId="0" bldLvl="0"/>
      <p:bldP spid="51" grpId="0"/>
      <p:bldP spid="53" grpId="0"/>
      <p:bldP spid="54" grpId="0"/>
      <p:bldP spid="55" grpId="0"/>
      <p:bldP spid="57" grpId="0"/>
      <p:bldP spid="58" grpId="0" bldLvl="0" animBg="1"/>
      <p:bldP spid="59" grpId="0"/>
      <p:bldP spid="60" grpId="0" bldLvl="0" animBg="1"/>
      <p:bldP spid="65" grpId="0" bldLvl="0" animBg="1"/>
      <p:bldP spid="66" grpId="0"/>
      <p:bldP spid="68" grpId="0"/>
      <p:bldP spid="69" grpId="0"/>
      <p:bldP spid="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cxnSp>
        <p:nvCxnSpPr>
          <p:cNvPr id="8" name="直接箭头连接符 7"/>
          <p:cNvCxnSpPr/>
          <p:nvPr/>
        </p:nvCxnSpPr>
        <p:spPr>
          <a:xfrm>
            <a:off x="990918" y="3256598"/>
            <a:ext cx="1792288" cy="471488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2548255" y="1434783"/>
            <a:ext cx="1114425" cy="46355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4  0  0</a:t>
            </a: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841818" y="1382395"/>
            <a:ext cx="603250" cy="461963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75</a:t>
            </a: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562543" y="1772920"/>
            <a:ext cx="1114425" cy="46355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3  7  5</a:t>
            </a: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直接连接符 39"/>
          <p:cNvSpPr/>
          <p:nvPr/>
        </p:nvSpPr>
        <p:spPr>
          <a:xfrm>
            <a:off x="2145030" y="2198370"/>
            <a:ext cx="2632075" cy="0"/>
          </a:xfrm>
          <a:prstGeom prst="line">
            <a:avLst/>
          </a:prstGeom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1" name="矩形 40"/>
          <p:cNvSpPr/>
          <p:nvPr/>
        </p:nvSpPr>
        <p:spPr>
          <a:xfrm>
            <a:off x="3268980" y="995045"/>
            <a:ext cx="496888" cy="46355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5. 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948305" y="2144395"/>
            <a:ext cx="742950" cy="463550"/>
          </a:xfrm>
          <a:prstGeom prst="rect">
            <a:avLst/>
          </a:prstGeom>
          <a:noFill/>
          <a:ln w="28575">
            <a:noFill/>
          </a:ln>
        </p:spPr>
        <p:txBody>
          <a:bodyPr wrap="none" lIns="90000" tIns="46800" rIns="90000" bIns="46800">
            <a:spAutoFit/>
          </a:bodyPr>
          <a:p>
            <a:pPr eaLnBrk="1" hangingPunct="1"/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2  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lang="en-US" altLang="zh-CN" sz="2400" b="1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624580" y="2145983"/>
            <a:ext cx="366713" cy="461962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0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946718" y="2539683"/>
            <a:ext cx="1200150" cy="4603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2  2  5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直接连接符 45"/>
          <p:cNvSpPr/>
          <p:nvPr/>
        </p:nvSpPr>
        <p:spPr>
          <a:xfrm>
            <a:off x="2418080" y="2934970"/>
            <a:ext cx="2451100" cy="0"/>
          </a:xfrm>
          <a:prstGeom prst="line">
            <a:avLst/>
          </a:prstGeom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7" name="矩形 46"/>
          <p:cNvSpPr/>
          <p:nvPr/>
        </p:nvSpPr>
        <p:spPr>
          <a:xfrm>
            <a:off x="3308668" y="3247708"/>
            <a:ext cx="1347787" cy="461962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2  2  5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直接连接符 47"/>
          <p:cNvSpPr/>
          <p:nvPr/>
        </p:nvSpPr>
        <p:spPr>
          <a:xfrm>
            <a:off x="2648268" y="3669983"/>
            <a:ext cx="2668587" cy="0"/>
          </a:xfrm>
          <a:prstGeom prst="line">
            <a:avLst/>
          </a:prstGeom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0" name="矩形 49"/>
          <p:cNvSpPr/>
          <p:nvPr/>
        </p:nvSpPr>
        <p:spPr>
          <a:xfrm>
            <a:off x="3670618" y="3642995"/>
            <a:ext cx="749300" cy="461963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2  5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656330" y="3982720"/>
            <a:ext cx="1323975" cy="4603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2  2  5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直接连接符 51"/>
          <p:cNvSpPr/>
          <p:nvPr/>
        </p:nvSpPr>
        <p:spPr>
          <a:xfrm flipV="1">
            <a:off x="3107055" y="4378008"/>
            <a:ext cx="2046288" cy="0"/>
          </a:xfrm>
          <a:prstGeom prst="line">
            <a:avLst/>
          </a:prstGeom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3" name="矩形 52"/>
          <p:cNvSpPr/>
          <p:nvPr/>
        </p:nvSpPr>
        <p:spPr>
          <a:xfrm>
            <a:off x="3637280" y="1007745"/>
            <a:ext cx="439738" cy="461963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984943" y="1010920"/>
            <a:ext cx="349250" cy="461963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351655" y="1014095"/>
            <a:ext cx="479425" cy="4603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301615" y="936625"/>
            <a:ext cx="1362075" cy="46355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eaLnBrk="1" hangingPunct="1"/>
            <a:r>
              <a:rPr lang="en-US" altLang="zh-CN" sz="2400" b="1" dirty="0">
                <a:solidFill>
                  <a:srgbClr val="0066FF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endParaRPr lang="en-US" altLang="zh-CN" sz="2400" b="1" dirty="0">
              <a:solidFill>
                <a:srgbClr val="0066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3315018" y="2896870"/>
            <a:ext cx="946150" cy="460375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2  5</a:t>
            </a:r>
            <a:endParaRPr lang="en-US" altLang="zh-CN" sz="2400" b="1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4002405" y="4379595"/>
            <a:ext cx="8397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2  5</a:t>
            </a:r>
            <a:endParaRPr lang="en-US" altLang="zh-CN" sz="2400" b="1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4345305" y="3639820"/>
            <a:ext cx="3254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3991293" y="2884170"/>
            <a:ext cx="368300" cy="461963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0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0279" name="组合 71"/>
          <p:cNvGrpSpPr/>
          <p:nvPr/>
        </p:nvGrpSpPr>
        <p:grpSpPr>
          <a:xfrm>
            <a:off x="2315210" y="1257300"/>
            <a:ext cx="3321685" cy="706755"/>
            <a:chOff x="9793072" y="2938351"/>
            <a:chExt cx="2786439" cy="706686"/>
          </a:xfrm>
        </p:grpSpPr>
        <p:cxnSp>
          <p:nvCxnSpPr>
            <p:cNvPr id="10280" name="直接连接符 33"/>
            <p:cNvCxnSpPr/>
            <p:nvPr/>
          </p:nvCxnSpPr>
          <p:spPr>
            <a:xfrm flipV="1">
              <a:off x="9918304" y="3050375"/>
              <a:ext cx="2661207" cy="55351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10281" name="文本框 34"/>
            <p:cNvSpPr txBox="1"/>
            <p:nvPr/>
          </p:nvSpPr>
          <p:spPr>
            <a:xfrm>
              <a:off x="9793072" y="2938351"/>
              <a:ext cx="438072" cy="7066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eaLnBrk="1" hangingPunct="1"/>
              <a:r>
                <a:rPr lang="zh-CN" altLang="en-US" sz="4000" dirty="0">
                  <a:solidFill>
                    <a:srgbClr val="000000"/>
                  </a:solidFill>
                  <a:latin typeface="宋体" panose="02010600030101010101" pitchFamily="2" charset="-122"/>
                </a:rPr>
                <a:t>)</a:t>
              </a:r>
              <a:endParaRPr lang="zh-CN" altLang="en-US" sz="4000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705985" y="4392295"/>
            <a:ext cx="4057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92880" y="4780915"/>
            <a:ext cx="1323975" cy="4603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2  2  5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直接连接符 3"/>
          <p:cNvSpPr/>
          <p:nvPr/>
        </p:nvSpPr>
        <p:spPr>
          <a:xfrm flipV="1">
            <a:off x="4137660" y="6218873"/>
            <a:ext cx="2046288" cy="0"/>
          </a:xfrm>
          <a:prstGeom prst="line">
            <a:avLst/>
          </a:prstGeom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" name="文本框 4"/>
          <p:cNvSpPr txBox="1"/>
          <p:nvPr/>
        </p:nvSpPr>
        <p:spPr>
          <a:xfrm>
            <a:off x="4363085" y="5312410"/>
            <a:ext cx="8397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2  5</a:t>
            </a:r>
            <a:endParaRPr lang="en-US" altLang="zh-CN" sz="2400" b="1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74285" y="5288915"/>
            <a:ext cx="5543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74515" y="5756275"/>
            <a:ext cx="1323975" cy="4603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2  2  5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直接连接符 8"/>
          <p:cNvSpPr/>
          <p:nvPr/>
        </p:nvSpPr>
        <p:spPr>
          <a:xfrm flipV="1">
            <a:off x="3885565" y="5304473"/>
            <a:ext cx="2046288" cy="0"/>
          </a:xfrm>
          <a:prstGeom prst="line">
            <a:avLst/>
          </a:prstGeom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0" name="文本框 9"/>
          <p:cNvSpPr txBox="1"/>
          <p:nvPr/>
        </p:nvSpPr>
        <p:spPr>
          <a:xfrm>
            <a:off x="4740910" y="6312535"/>
            <a:ext cx="8397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2  5</a:t>
            </a:r>
            <a:endParaRPr lang="en-US" altLang="zh-CN" sz="2400" b="1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23765" y="996950"/>
            <a:ext cx="479425" cy="4603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05400" y="1003300"/>
            <a:ext cx="479425" cy="4603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横卷形 14"/>
          <p:cNvSpPr/>
          <p:nvPr/>
        </p:nvSpPr>
        <p:spPr>
          <a:xfrm>
            <a:off x="6924040" y="484505"/>
            <a:ext cx="4658995" cy="2772410"/>
          </a:xfrm>
          <a:prstGeom prst="horizontalScroll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339965" y="1224280"/>
            <a:ext cx="424307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继续除下去，商会是多少？，它的第4位商是多少？第5位商是多少？</a:t>
            </a:r>
            <a:endParaRPr lang="zh-CN" altLang="en-US" sz="2800" b="1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9870" y="3444875"/>
            <a:ext cx="1943100" cy="235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3399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0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0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1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2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8" grpId="0"/>
      <p:bldP spid="39" grpId="0"/>
      <p:bldP spid="41" grpId="0"/>
      <p:bldP spid="42" grpId="0" bldLvl="0"/>
      <p:bldP spid="43" grpId="0"/>
      <p:bldP spid="45" grpId="0"/>
      <p:bldP spid="47" grpId="0"/>
      <p:bldP spid="50" grpId="0" bldLvl="0"/>
      <p:bldP spid="51" grpId="0"/>
      <p:bldP spid="53" grpId="0"/>
      <p:bldP spid="54" grpId="0"/>
      <p:bldP spid="55" grpId="0"/>
      <p:bldP spid="57" grpId="0"/>
      <p:bldP spid="68" grpId="0"/>
      <p:bldP spid="69" grpId="0"/>
      <p:bldP spid="70" grpId="0"/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10" grpId="0"/>
      <p:bldP spid="10" grpId="1"/>
      <p:bldP spid="12" grpId="0"/>
      <p:bldP spid="12" grpId="1"/>
      <p:bldP spid="11" grpId="0"/>
      <p:bldP spid="11" grpId="1"/>
      <p:bldP spid="15" grpId="0" animBg="1"/>
      <p:bldP spid="16" grpId="0"/>
      <p:bldP spid="15" grpId="1" animBg="1"/>
      <p:bldP spid="1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cxnSp>
        <p:nvCxnSpPr>
          <p:cNvPr id="8" name="直接箭头连接符 7"/>
          <p:cNvCxnSpPr/>
          <p:nvPr/>
        </p:nvCxnSpPr>
        <p:spPr>
          <a:xfrm>
            <a:off x="1854200" y="3619500"/>
            <a:ext cx="1792288" cy="471488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圆角矩形标注 32"/>
          <p:cNvSpPr/>
          <p:nvPr/>
        </p:nvSpPr>
        <p:spPr>
          <a:xfrm>
            <a:off x="6092825" y="2738438"/>
            <a:ext cx="3748088" cy="1035050"/>
          </a:xfrm>
          <a:prstGeom prst="wedgeRoundRectCallout">
            <a:avLst>
              <a:gd name="adj1" fmla="val 18013"/>
              <a:gd name="adj2" fmla="val 87786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</a:rPr>
              <a:t>因为这里不是近似值，所以用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</a:rPr>
              <a:t>=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</a:rPr>
              <a:t>而不是≈。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思源宋体 CN Heavy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365500" y="1589088"/>
            <a:ext cx="4235450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400÷75 </a:t>
            </a:r>
            <a:r>
              <a:rPr kumimoji="0" lang="zh-CN" altLang="en-US" sz="3600" b="1" kern="1200" cap="none" spc="0" normalizeH="0" baseline="0" noProof="0" dirty="0">
                <a:solidFill>
                  <a:prstClr val="black"/>
                </a:solidFill>
                <a:latin typeface="+mn-ea"/>
                <a:ea typeface="+mn-ea"/>
                <a:cs typeface="+mn-cs"/>
              </a:rPr>
              <a:t>□</a:t>
            </a:r>
            <a:r>
              <a:rPr kumimoji="0" lang="en-US" altLang="zh-CN" sz="2400" b="1" kern="120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5.333…… </a:t>
            </a:r>
            <a:r>
              <a:rPr kumimoji="0" lang="zh-CN" altLang="en-US" sz="2400" b="1" kern="120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（米）</a:t>
            </a:r>
            <a:endParaRPr kumimoji="0" lang="en-US" altLang="zh-CN" sz="2400" b="1" kern="1200" cap="none" spc="0" normalizeH="0" baseline="0" noProof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           </a:t>
            </a:r>
            <a:endParaRPr kumimoji="0" lang="zh-CN" altLang="en-US" sz="2400" b="1" kern="1200" cap="none" spc="0" normalizeH="0" baseline="0" noProof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752975" y="1724025"/>
            <a:ext cx="4159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圆角矩形标注 39"/>
          <p:cNvSpPr/>
          <p:nvPr/>
        </p:nvSpPr>
        <p:spPr>
          <a:xfrm>
            <a:off x="2481263" y="2925763"/>
            <a:ext cx="2809875" cy="781050"/>
          </a:xfrm>
          <a:prstGeom prst="wedgeRoundRectCallout">
            <a:avLst>
              <a:gd name="adj1" fmla="val -56607"/>
              <a:gd name="adj2" fmla="val 54771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</a:rPr>
              <a:t>这里用≈还是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</a:rPr>
              <a:t>=?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思源宋体 CN Heavy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95565" y="4398645"/>
            <a:ext cx="2298700" cy="18986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745" y="4027805"/>
            <a:ext cx="1943100" cy="235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7" grpId="0"/>
      <p:bldP spid="4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标注 2"/>
          <p:cNvSpPr/>
          <p:nvPr/>
        </p:nvSpPr>
        <p:spPr>
          <a:xfrm>
            <a:off x="526415" y="1720215"/>
            <a:ext cx="3437890" cy="2661285"/>
          </a:xfrm>
          <a:prstGeom prst="cloud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 b="1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思源宋体 CN Heavy"/>
              <a:sym typeface="+mn-ea"/>
            </a:endParaRPr>
          </a:p>
        </p:txBody>
      </p:sp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12295" name="矩形 2"/>
          <p:cNvSpPr/>
          <p:nvPr/>
        </p:nvSpPr>
        <p:spPr>
          <a:xfrm>
            <a:off x="3564255" y="567373"/>
            <a:ext cx="6278880" cy="583565"/>
          </a:xfrm>
          <a:prstGeom prst="rect">
            <a:avLst/>
          </a:prstGeom>
          <a:solidFill>
            <a:schemeClr val="accent4"/>
          </a:solidFill>
          <a:ln w="9525">
            <a:solidFill>
              <a:schemeClr val="accent6"/>
            </a:solidFill>
          </a:ln>
        </p:spPr>
        <p:txBody>
          <a:bodyPr wrap="none">
            <a:spAutoFit/>
          </a:bodyPr>
          <a:p>
            <a:pPr eaLnBrk="1" hangingPunct="1">
              <a:spcBef>
                <a:spcPct val="3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先计算，再说一说这些商的特点。</a:t>
            </a:r>
            <a:endParaRPr lang="zh-CN" altLang="en-US" sz="32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296" name="矩形 17"/>
          <p:cNvSpPr/>
          <p:nvPr/>
        </p:nvSpPr>
        <p:spPr>
          <a:xfrm>
            <a:off x="5931218" y="1565275"/>
            <a:ext cx="1393825" cy="461963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p>
            <a:pPr eaLnBrk="1" hangingPunct="1">
              <a:spcBef>
                <a:spcPct val="3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28÷18=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74243" y="1539875"/>
            <a:ext cx="194151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30000"/>
              </a:spcBef>
            </a:pP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1.555......</a:t>
            </a:r>
            <a:endParaRPr lang="en-US" altLang="zh-CN" sz="24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aphicFrame>
        <p:nvGraphicFramePr>
          <p:cNvPr id="12298" name="对象 2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596630" y="35242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914400" imgH="215900" progId="Equation.KSEE3">
                  <p:embed/>
                </p:oleObj>
              </mc:Choice>
              <mc:Fallback>
                <p:oleObj name="" r:id="rId1" imgW="914400" imgH="2159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596630" y="3524250"/>
                        <a:ext cx="914400" cy="215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文本框 21"/>
          <p:cNvSpPr txBox="1"/>
          <p:nvPr/>
        </p:nvSpPr>
        <p:spPr>
          <a:xfrm>
            <a:off x="6199505" y="2863850"/>
            <a:ext cx="103346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2  8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456555" y="2806700"/>
            <a:ext cx="55880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18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542405" y="2500313"/>
            <a:ext cx="3952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197918" y="3240088"/>
            <a:ext cx="838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1  8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835968" y="3662363"/>
            <a:ext cx="2270125" cy="0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29" name="文本框 28"/>
          <p:cNvSpPr txBox="1"/>
          <p:nvPr/>
        </p:nvSpPr>
        <p:spPr>
          <a:xfrm>
            <a:off x="6205855" y="3633788"/>
            <a:ext cx="7762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1  0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899593" y="3646488"/>
            <a:ext cx="2762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0</a:t>
            </a:r>
            <a:endParaRPr lang="en-US" altLang="zh-CN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866255" y="2500313"/>
            <a:ext cx="34131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lang="en-US" altLang="zh-CN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463030" y="3981450"/>
            <a:ext cx="97790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zh-CN" altLang="en-US" sz="2400" b="1" kern="1200" cap="none" spc="30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9 0</a:t>
            </a:r>
            <a:endParaRPr kumimoji="0" lang="zh-CN" altLang="en-US" sz="2400" b="1" kern="1200" cap="none" spc="300" normalizeH="0" baseline="0" noProof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33" name="直接连接符 32"/>
          <p:cNvCxnSpPr/>
          <p:nvPr/>
        </p:nvCxnSpPr>
        <p:spPr>
          <a:xfrm flipV="1">
            <a:off x="5908993" y="4389438"/>
            <a:ext cx="2217737" cy="11112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34" name="文本框 33"/>
          <p:cNvSpPr txBox="1"/>
          <p:nvPr/>
        </p:nvSpPr>
        <p:spPr>
          <a:xfrm>
            <a:off x="6563043" y="4367213"/>
            <a:ext cx="776288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30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1 0</a:t>
            </a:r>
            <a:endParaRPr kumimoji="0" lang="en-US" altLang="zh-CN" sz="2400" b="1" kern="1200" cap="none" spc="300" normalizeH="0" baseline="0" noProof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269480" y="4381500"/>
            <a:ext cx="2825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0</a:t>
            </a:r>
            <a:endParaRPr lang="en-US" altLang="zh-CN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175818" y="2513013"/>
            <a:ext cx="3429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lang="en-US" altLang="zh-CN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855143" y="4733925"/>
            <a:ext cx="97790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-15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zh-CN" altLang="en-US" sz="2400" b="1" kern="1200" cap="none" spc="-15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9</a:t>
            </a:r>
            <a:r>
              <a:rPr kumimoji="0" lang="zh-CN" altLang="en-US" sz="2400" b="1" kern="120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 </a:t>
            </a:r>
            <a:r>
              <a:rPr kumimoji="0" lang="zh-CN" altLang="en-US" sz="2400" b="1" kern="1200" cap="none" spc="-15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0</a:t>
            </a:r>
            <a:endParaRPr kumimoji="0" lang="zh-CN" altLang="en-US" sz="2400" b="1" kern="1200" cap="none" spc="-150" normalizeH="0" baseline="0" noProof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38" name="直接连接符 37"/>
          <p:cNvCxnSpPr/>
          <p:nvPr/>
        </p:nvCxnSpPr>
        <p:spPr>
          <a:xfrm flipV="1">
            <a:off x="6150293" y="5127625"/>
            <a:ext cx="1955800" cy="0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39" name="文本框 38"/>
          <p:cNvSpPr txBox="1"/>
          <p:nvPr/>
        </p:nvSpPr>
        <p:spPr>
          <a:xfrm>
            <a:off x="6921818" y="5113338"/>
            <a:ext cx="7762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1  0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610793" y="5114925"/>
            <a:ext cx="2825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0</a:t>
            </a:r>
            <a:endParaRPr lang="en-US" altLang="zh-CN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507605" y="2516188"/>
            <a:ext cx="3429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lang="en-US" altLang="zh-CN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228205" y="5468938"/>
            <a:ext cx="97790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-15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zh-CN" altLang="en-US" sz="2400" b="1" kern="1200" cap="none" spc="-15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9  0 </a:t>
            </a:r>
            <a:endParaRPr kumimoji="0" lang="zh-CN" altLang="en-US" sz="2400" b="1" kern="1200" cap="none" spc="-150" normalizeH="0" baseline="0" noProof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6613843" y="5861050"/>
            <a:ext cx="1577975" cy="14288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44" name="文本框 43"/>
          <p:cNvSpPr txBox="1"/>
          <p:nvPr/>
        </p:nvSpPr>
        <p:spPr>
          <a:xfrm>
            <a:off x="7299643" y="5846763"/>
            <a:ext cx="7778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1  0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5891530" y="2884488"/>
            <a:ext cx="2239963" cy="504825"/>
            <a:chOff x="2245" y="1706"/>
            <a:chExt cx="789" cy="318"/>
          </a:xfrm>
        </p:grpSpPr>
        <p:sp>
          <p:nvSpPr>
            <p:cNvPr id="12323" name="直接连接符 46"/>
            <p:cNvSpPr/>
            <p:nvPr/>
          </p:nvSpPr>
          <p:spPr>
            <a:xfrm>
              <a:off x="2336" y="1706"/>
              <a:ext cx="698" cy="7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48" name="任意多边形 47"/>
            <p:cNvSpPr/>
            <p:nvPr/>
          </p:nvSpPr>
          <p:spPr>
            <a:xfrm>
              <a:off x="2245" y="1706"/>
              <a:ext cx="106" cy="318"/>
            </a:xfrm>
            <a:custGeom>
              <a:avLst/>
              <a:gdLst/>
              <a:ahLst/>
              <a:cxnLst/>
              <a:rect l="0" t="0" r="0" b="0"/>
              <a:pathLst>
                <a:path w="106" h="318">
                  <a:moveTo>
                    <a:pt x="91" y="0"/>
                  </a:moveTo>
                  <a:cubicBezTo>
                    <a:pt x="98" y="87"/>
                    <a:pt x="106" y="174"/>
                    <a:pt x="91" y="227"/>
                  </a:cubicBezTo>
                  <a:cubicBezTo>
                    <a:pt x="76" y="280"/>
                    <a:pt x="23" y="303"/>
                    <a:pt x="0" y="318"/>
                  </a:cubicBezTo>
                </a:path>
              </a:pathLst>
            </a:cu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71868" y="1903730"/>
            <a:ext cx="254635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EDFFF8"/>
                </a:solidFill>
              </a14:hiddenFill>
            </a:ext>
          </a:extLst>
        </p:spPr>
        <p:txBody>
          <a:bodyPr>
            <a:spAutoFit/>
          </a:bodyPr>
          <a:lstStyle/>
          <a:p>
            <a:pPr marR="0"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kern="0" cap="none" spc="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商的特点</a:t>
            </a:r>
            <a:r>
              <a:rPr kumimoji="0" lang="zh-CN" altLang="en-US" sz="2400" b="1" kern="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：</a:t>
            </a:r>
            <a:r>
              <a:rPr kumimoji="0" sz="2400" b="1" kern="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商的小数部分从第一位起数字5依次不断的重复出现。</a:t>
            </a:r>
            <a:endParaRPr kumimoji="0" sz="2400" b="1" kern="0" cap="none" spc="0" normalizeH="0" baseline="0" noProof="0" dirty="0"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736080" y="2451100"/>
            <a:ext cx="287338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</a:t>
            </a:r>
            <a:endParaRPr lang="zh-CN" altLang="en-US" sz="2800" dirty="0">
              <a:latin typeface="Calibri" panose="020F050202020403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415" y="4780280"/>
            <a:ext cx="2298700" cy="189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3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000"/>
                            </p:stCondLst>
                            <p:childTnLst>
                              <p:par>
                                <p:cTn id="1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5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8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1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  <p:bldP spid="23" grpId="0"/>
      <p:bldP spid="25" grpId="0"/>
      <p:bldP spid="26" grpId="0"/>
      <p:bldP spid="29" grpId="0"/>
      <p:bldP spid="30" grpId="0"/>
      <p:bldP spid="31" grpId="0"/>
      <p:bldP spid="32" grpId="0"/>
      <p:bldP spid="34" grpId="0"/>
      <p:bldP spid="35" grpId="0"/>
      <p:bldP spid="36" grpId="0"/>
      <p:bldP spid="37" grpId="0"/>
      <p:bldP spid="39" grpId="0"/>
      <p:bldP spid="40" grpId="0"/>
      <p:bldP spid="41" grpId="0"/>
      <p:bldP spid="42" grpId="0"/>
      <p:bldP spid="44" grpId="0"/>
      <p:bldP spid="49" grpId="0" bldLvl="0" animBg="1"/>
      <p:bldP spid="56" grpId="0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2990,&quot;width&quot;:3620}"/>
</p:tagLst>
</file>

<file path=ppt/tags/tag2.xml><?xml version="1.0" encoding="utf-8"?>
<p:tagLst xmlns:p="http://schemas.openxmlformats.org/presentationml/2006/main">
  <p:tag name="KSO_WM_UNIT_PLACING_PICTURE_USER_VIEWPORT" val="{&quot;height&quot;:2505,&quot;width&quot;:5625}"/>
</p:tagLst>
</file>

<file path=ppt/tags/tag3.xml><?xml version="1.0" encoding="utf-8"?>
<p:tagLst xmlns:p="http://schemas.openxmlformats.org/presentationml/2006/main">
  <p:tag name="COMMONDATA" val="eyJoZGlkIjoiM2YxOWViOGI4NmJhMzI3Y2U1MDZmYWMxMGFmODMwYzIifQ=="/>
  <p:tag name="commondata" val="eyJoZGlkIjoiM2FjN2UwN2E2YzY1YjRlYmUzNjBlODY5NmUzYmRkZWYifQ=="/>
</p:tagLst>
</file>

<file path=ppt/theme/theme1.xml><?xml version="1.0" encoding="utf-8"?>
<a:theme xmlns:a="http://schemas.openxmlformats.org/drawingml/2006/main" name="教习网 - 精选PPT课件、教案、试卷下载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2734</Words>
  <Application>WPS 演示</Application>
  <PresentationFormat>宽屏</PresentationFormat>
  <Paragraphs>490</Paragraphs>
  <Slides>24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Calibri</vt:lpstr>
      <vt:lpstr>思源黑体 CN Bold</vt:lpstr>
      <vt:lpstr>黑体</vt:lpstr>
      <vt:lpstr>Gotham</vt:lpstr>
      <vt:lpstr>Segoe Print</vt:lpstr>
      <vt:lpstr>Times New Roman</vt:lpstr>
      <vt:lpstr>思源宋体 CN Heavy</vt:lpstr>
      <vt:lpstr>Calibri</vt:lpstr>
      <vt:lpstr>等线</vt:lpstr>
      <vt:lpstr>Arial Unicode MS</vt:lpstr>
      <vt:lpstr>华文中宋</vt:lpstr>
      <vt:lpstr>楷体_GB2312</vt:lpstr>
      <vt:lpstr>新宋体</vt:lpstr>
      <vt:lpstr>Cambria</vt:lpstr>
      <vt:lpstr>Arial</vt:lpstr>
      <vt:lpstr>等线</vt:lpstr>
      <vt:lpstr>教习网 - 精选PPT课件、教案、试卷下载网</vt:lpstr>
      <vt:lpstr>自定义设计方案</vt:lpstr>
      <vt:lpstr>Equation.KSEE3</vt:lpstr>
      <vt:lpstr>PowerPoint 演示文稿</vt:lpstr>
      <vt:lpstr>PowerPoint 演示文稿</vt:lpstr>
      <vt:lpstr>故事导入</vt:lpstr>
      <vt:lpstr>自主学习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当堂检测</vt:lpstr>
      <vt:lpstr>当堂检测</vt:lpstr>
      <vt:lpstr>当堂检测</vt:lpstr>
      <vt:lpstr>当堂检测</vt:lpstr>
      <vt:lpstr>当堂检测</vt:lpstr>
      <vt:lpstr>课堂总结</vt:lpstr>
      <vt:lpstr>板书设计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 氓</dc:creator>
  <cp:lastModifiedBy>上帝掷骰子吗</cp:lastModifiedBy>
  <cp:revision>131</cp:revision>
  <dcterms:created xsi:type="dcterms:W3CDTF">2021-06-08T08:52:00Z</dcterms:created>
  <dcterms:modified xsi:type="dcterms:W3CDTF">2023-09-28T14:19:45Z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32BFDDE9CC224DADBF7165D3EA46ED71</vt:lpwstr>
  </property>
  <property fmtid="{D5CDD505-2E9C-101B-9397-08002B2CF9AE}" pid="3" name="KSOProductBuildVer">
    <vt:lpwstr>2052-12.1.0.15374</vt:lpwstr>
  </property>
</Properties>
</file>