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9"/>
  </p:notesMasterIdLst>
  <p:sldIdLst>
    <p:sldId id="306" r:id="rId4"/>
    <p:sldId id="316" r:id="rId5"/>
    <p:sldId id="310" r:id="rId6"/>
    <p:sldId id="313" r:id="rId7"/>
    <p:sldId id="314" r:id="rId8"/>
    <p:sldId id="315" r:id="rId9"/>
    <p:sldId id="309" r:id="rId10"/>
    <p:sldId id="311" r:id="rId11"/>
    <p:sldId id="307" r:id="rId12"/>
    <p:sldId id="312" r:id="rId13"/>
    <p:sldId id="317" r:id="rId14"/>
    <p:sldId id="308" r:id="rId15"/>
    <p:sldId id="318" r:id="rId16"/>
    <p:sldId id="320" r:id="rId17"/>
    <p:sldId id="296" r:id="rId18"/>
    <p:sldId id="330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5F910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4175300" y="2285119"/>
            <a:ext cx="4246880" cy="13220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口语交际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1126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48163"/>
            <a:ext cx="3835400" cy="260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391025" y="804863"/>
            <a:ext cx="26463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交际流程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" y="1960563"/>
            <a:ext cx="1409700" cy="141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379538" y="1960563"/>
            <a:ext cx="10539413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分小组讨论，提出推荐的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地点；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全班汇报交流，各小组把推荐的理由说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清楚；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投票选出最值得去玩的一两个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地方；</a:t>
            </a:r>
            <a:endParaRPr kumimoji="0" lang="zh-CN" altLang="en-US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98975" y="792163"/>
            <a:ext cx="26479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交际要求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3067050"/>
            <a:ext cx="1658938" cy="277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649538" y="2460625"/>
            <a:ext cx="7627938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先推荐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一个自己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最想去的地方；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说说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这个地方有什么好玩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的；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说清楚可以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开展哪些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活动。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63638" y="327025"/>
            <a:ext cx="203041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注意：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32050" y="1955800"/>
            <a:ext cx="7626350" cy="2860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说的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同学要说清楚想法和理由，听的同学要耐心听别人把话讲完，尽量不打断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别人。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/>
          <a:srcRect l="1557" t="4691" r="5255" b="2272"/>
          <a:stretch>
            <a:fillRect/>
          </a:stretch>
        </p:blipFill>
        <p:spPr>
          <a:xfrm>
            <a:off x="1350796" y="1668728"/>
            <a:ext cx="1656260" cy="2292824"/>
          </a:xfrm>
          <a:prstGeom prst="ellips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45000" y="355600"/>
            <a:ext cx="26463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交际示范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0" y="3321050"/>
            <a:ext cx="4614863" cy="34813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5"/>
          <p:cNvGrpSpPr/>
          <p:nvPr/>
        </p:nvGrpSpPr>
        <p:grpSpPr>
          <a:xfrm>
            <a:off x="3843338" y="1036638"/>
            <a:ext cx="8002587" cy="3757612"/>
            <a:chOff x="3766191" y="900351"/>
            <a:chExt cx="6163796" cy="3757713"/>
          </a:xfrm>
        </p:grpSpPr>
        <p:sp>
          <p:nvSpPr>
            <p:cNvPr id="4" name="云形标注 3"/>
            <p:cNvSpPr/>
            <p:nvPr/>
          </p:nvSpPr>
          <p:spPr>
            <a:xfrm>
              <a:off x="3766191" y="900351"/>
              <a:ext cx="6163796" cy="3757713"/>
            </a:xfrm>
            <a:prstGeom prst="cloudCallout">
              <a:avLst>
                <a:gd name="adj1" fmla="val -52463"/>
                <a:gd name="adj2" fmla="val 32609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58" name="矩形 4"/>
            <p:cNvSpPr/>
            <p:nvPr/>
          </p:nvSpPr>
          <p:spPr>
            <a:xfrm>
              <a:off x="4317333" y="1453404"/>
              <a:ext cx="5062000" cy="26509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3200" b="1" dirty="0">
                  <a:latin typeface="Calibri" panose="020F0502020204030204" pitchFamily="34" charset="0"/>
                </a:rPr>
                <a:t>我觉得去森林公园玩最好，因为那里不仅有各种各样美丽的植物，还有一个小湖。我们可以在那里采摘植物标本，还可以到湖上划船。</a:t>
              </a:r>
              <a:endParaRPr lang="zh-CN" altLang="en-US" sz="3200" b="1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45000" y="355600"/>
            <a:ext cx="26463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交际示范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1388" y="3116263"/>
            <a:ext cx="4065587" cy="3481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5"/>
          <p:cNvGrpSpPr/>
          <p:nvPr/>
        </p:nvGrpSpPr>
        <p:grpSpPr>
          <a:xfrm>
            <a:off x="225425" y="747713"/>
            <a:ext cx="4700588" cy="2992437"/>
            <a:chOff x="3014253" y="810666"/>
            <a:chExt cx="6396725" cy="3717013"/>
          </a:xfrm>
        </p:grpSpPr>
        <p:sp>
          <p:nvSpPr>
            <p:cNvPr id="4" name="云形标注 3"/>
            <p:cNvSpPr/>
            <p:nvPr/>
          </p:nvSpPr>
          <p:spPr>
            <a:xfrm>
              <a:off x="3014253" y="810666"/>
              <a:ext cx="6396725" cy="3717013"/>
            </a:xfrm>
            <a:prstGeom prst="cloudCallout">
              <a:avLst>
                <a:gd name="adj1" fmla="val 37875"/>
                <a:gd name="adj2" fmla="val 66912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5" name="矩形 4"/>
            <p:cNvSpPr/>
            <p:nvPr/>
          </p:nvSpPr>
          <p:spPr>
            <a:xfrm>
              <a:off x="3607088" y="1172745"/>
              <a:ext cx="5294020" cy="28027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10000"/>
                </a:lnSpc>
              </a:pPr>
              <a:r>
                <a:rPr lang="zh-CN" altLang="en-US" sz="3200" b="1" dirty="0">
                  <a:latin typeface="Calibri" panose="020F0502020204030204" pitchFamily="34" charset="0"/>
                </a:rPr>
                <a:t>我觉得去老龙潭比较好，那里有清澈的泉水，里面有好多鱼，我们可以在泉边野炊。</a:t>
              </a:r>
              <a:endParaRPr lang="zh-CN" altLang="en-US" sz="32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" name="组合 6"/>
          <p:cNvGrpSpPr/>
          <p:nvPr/>
        </p:nvGrpSpPr>
        <p:grpSpPr>
          <a:xfrm>
            <a:off x="6496050" y="1038225"/>
            <a:ext cx="4889500" cy="2935288"/>
            <a:chOff x="3912942" y="1414300"/>
            <a:chExt cx="5388635" cy="2552132"/>
          </a:xfrm>
        </p:grpSpPr>
        <p:sp>
          <p:nvSpPr>
            <p:cNvPr id="8" name="云形标注 7"/>
            <p:cNvSpPr/>
            <p:nvPr/>
          </p:nvSpPr>
          <p:spPr>
            <a:xfrm>
              <a:off x="3912942" y="1414300"/>
              <a:ext cx="5388635" cy="2552132"/>
            </a:xfrm>
            <a:prstGeom prst="cloudCallout">
              <a:avLst>
                <a:gd name="adj1" fmla="val -36648"/>
                <a:gd name="adj2" fmla="val 5792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3" name="矩形 8"/>
            <p:cNvSpPr/>
            <p:nvPr/>
          </p:nvSpPr>
          <p:spPr>
            <a:xfrm>
              <a:off x="4188947" y="1777295"/>
              <a:ext cx="4978832" cy="19618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10000"/>
                </a:lnSpc>
              </a:pPr>
              <a:r>
                <a:rPr lang="zh-CN" altLang="en-US" sz="3200" b="1" dirty="0">
                  <a:latin typeface="Calibri" panose="020F0502020204030204" pitchFamily="34" charset="0"/>
                </a:rPr>
                <a:t>我觉得去黄河公园玩比较好，那里有一个大广场，我们可以在广场上放风筝。</a:t>
              </a:r>
              <a:endParaRPr lang="zh-CN" altLang="en-US" sz="3200" b="1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25606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25609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610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607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25603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558800"/>
            <a:ext cx="5181600" cy="3856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035300" y="3216275"/>
            <a:ext cx="6610350" cy="1198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春游去哪儿玩！</a:t>
            </a:r>
            <a:endParaRPr kumimoji="0" lang="zh-CN" altLang="en-US" sz="72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875" y="2603500"/>
            <a:ext cx="1004888" cy="69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rcRect t="6572" b="547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8"/>
          <p:cNvPicPr>
            <a:picLocks noChangeAspect="1"/>
          </p:cNvPicPr>
          <p:nvPr/>
        </p:nvPicPr>
        <p:blipFill>
          <a:blip r:embed="rId1"/>
          <a:srcRect t="14226"/>
          <a:stretch>
            <a:fillRect/>
          </a:stretch>
        </p:blipFill>
        <p:spPr>
          <a:xfrm>
            <a:off x="-4762" y="-53975"/>
            <a:ext cx="12199937" cy="6958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13905" b="10240"/>
          <a:stretch>
            <a:fillRect/>
          </a:stretch>
        </p:blipFill>
        <p:spPr>
          <a:xfrm>
            <a:off x="-3175" y="-53975"/>
            <a:ext cx="12199938" cy="6965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"/>
          <p:cNvGrpSpPr/>
          <p:nvPr/>
        </p:nvGrpSpPr>
        <p:grpSpPr>
          <a:xfrm>
            <a:off x="1119188" y="222250"/>
            <a:ext cx="10629900" cy="1128713"/>
            <a:chOff x="641445" y="112753"/>
            <a:chExt cx="10630283" cy="1129193"/>
          </a:xfrm>
        </p:grpSpPr>
        <p:pic>
          <p:nvPicPr>
            <p:cNvPr id="1741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1563707">
              <a:off x="9724824" y="112753"/>
              <a:ext cx="1546904" cy="10761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圆角矩形标注 4"/>
            <p:cNvSpPr/>
            <p:nvPr/>
          </p:nvSpPr>
          <p:spPr>
            <a:xfrm>
              <a:off x="641445" y="505033"/>
              <a:ext cx="8925247" cy="736913"/>
            </a:xfrm>
            <a:prstGeom prst="wedgeRoundRectCallout">
              <a:avLst>
                <a:gd name="adj1" fmla="val 53069"/>
                <a:gd name="adj2" fmla="val -12590"/>
                <a:gd name="adj3" fmla="val 16667"/>
              </a:avLst>
            </a:prstGeom>
            <a:solidFill>
              <a:srgbClr val="F5F9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你知道图片中的小朋友们在干什么吗？</a:t>
              </a:r>
              <a:endPara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702800" y="1854200"/>
            <a:ext cx="2073275" cy="110807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春 游</a:t>
            </a:r>
            <a:endParaRPr kumimoji="0" lang="zh-CN" altLang="en-US" sz="6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538" y="2736850"/>
            <a:ext cx="2446337" cy="2449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608263" y="1474788"/>
            <a:ext cx="6958013" cy="2860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春天里好玩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的地方可多了，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我们去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哪儿春游呢？提出自己的想法，和同学讨论讨论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吧！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376738" y="736600"/>
            <a:ext cx="26463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交流主题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2559050"/>
            <a:ext cx="2446338" cy="2449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下箭头 3"/>
          <p:cNvSpPr/>
          <p:nvPr/>
        </p:nvSpPr>
        <p:spPr>
          <a:xfrm>
            <a:off x="5475288" y="2081213"/>
            <a:ext cx="449263" cy="477838"/>
          </a:xfrm>
          <a:prstGeom prst="downArrow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2975" y="2681288"/>
            <a:ext cx="4884738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春游去哪儿玩</a:t>
            </a:r>
            <a:endParaRPr kumimoji="0" lang="zh-CN" altLang="en-US" sz="6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WPS 演示</Application>
  <PresentationFormat>自定义</PresentationFormat>
  <Paragraphs>48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 Light</vt:lpstr>
      <vt:lpstr>方正小标宋简体</vt:lpstr>
      <vt:lpstr>Arial Unicode MS</vt:lpstr>
      <vt:lpstr>楷体</vt:lpstr>
      <vt:lpstr>隶书</vt:lpstr>
      <vt:lpstr>方正卡通简体</vt:lpstr>
      <vt:lpstr>微软雅黑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76</cp:revision>
  <dcterms:created xsi:type="dcterms:W3CDTF">2018-07-30T01:54:00Z</dcterms:created>
  <dcterms:modified xsi:type="dcterms:W3CDTF">2023-11-13T12:58:47Z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684F2AC2BA2B4C0A8346CE2B894875EA_13</vt:lpwstr>
  </property>
</Properties>
</file>