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752" r:id="rId4"/>
    <p:sldId id="754" r:id="rId5"/>
    <p:sldId id="755" r:id="rId6"/>
    <p:sldId id="756" r:id="rId7"/>
    <p:sldId id="757" r:id="rId8"/>
    <p:sldId id="805" r:id="rId9"/>
    <p:sldId id="839" r:id="rId10"/>
    <p:sldId id="841" r:id="rId11"/>
    <p:sldId id="842" r:id="rId12"/>
    <p:sldId id="840" r:id="rId13"/>
    <p:sldId id="832" r:id="rId14"/>
    <p:sldId id="833" r:id="rId15"/>
    <p:sldId id="825" r:id="rId16"/>
    <p:sldId id="834" r:id="rId17"/>
    <p:sldId id="835" r:id="rId18"/>
    <p:sldId id="837" r:id="rId19"/>
    <p:sldId id="765" r:id="rId20"/>
    <p:sldId id="828" r:id="rId21"/>
    <p:sldId id="829" r:id="rId22"/>
    <p:sldId id="830" r:id="rId23"/>
    <p:sldId id="854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5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CC"/>
    <a:srgbClr val="FF99FF"/>
    <a:srgbClr val="0000FF"/>
    <a:srgbClr val="FAFED2"/>
    <a:srgbClr val="F9FECA"/>
    <a:srgbClr val="FF3300"/>
    <a:srgbClr val="C1FFE0"/>
    <a:srgbClr val="B9FF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2" d="100"/>
          <a:sy n="62" d="100"/>
        </p:scale>
        <p:origin x="-1512" y="-72"/>
      </p:cViewPr>
      <p:guideLst>
        <p:guide orient="horz" pos="2160"/>
        <p:guide pos="285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lvl="0" eaLnBrk="1" hangingPunct="1"/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2.jpeg"/><Relationship Id="rId1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6.png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0.jpeg"/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5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6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 Box 3"/>
          <p:cNvSpPr txBox="1"/>
          <p:nvPr/>
        </p:nvSpPr>
        <p:spPr>
          <a:xfrm>
            <a:off x="857250" y="500063"/>
            <a:ext cx="7416800" cy="3382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Unit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3</a:t>
            </a: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Lesson </a:t>
            </a: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17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I Like All Seasons!</a:t>
            </a:r>
            <a:endParaRPr lang="zh-CN" altLang="en-US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2" descr="Img3311940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0" y="476250"/>
            <a:ext cx="3960813" cy="58626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AutoShape 3"/>
          <p:cNvSpPr/>
          <p:nvPr/>
        </p:nvSpPr>
        <p:spPr>
          <a:xfrm>
            <a:off x="468313" y="2205038"/>
            <a:ext cx="3529012" cy="1512887"/>
          </a:xfrm>
          <a:prstGeom prst="wedgeRoundRectCallout">
            <a:avLst>
              <a:gd name="adj1" fmla="val 92810"/>
              <a:gd name="adj2" fmla="val -60407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winter.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Picture 2" descr="QQ图片20141004223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549275"/>
            <a:ext cx="4176712" cy="525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1" name="WordArt 3"/>
          <p:cNvSpPr/>
          <p:nvPr/>
        </p:nvSpPr>
        <p:spPr>
          <a:xfrm>
            <a:off x="5003800" y="1844675"/>
            <a:ext cx="3816350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Pair work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spring.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have a spring outing.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3315" name="AutoShape 3"/>
          <p:cNvSpPr/>
          <p:nvPr/>
        </p:nvSpPr>
        <p:spPr>
          <a:xfrm flipH="1">
            <a:off x="5508625" y="4292600"/>
            <a:ext cx="3635375" cy="2449513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3316" name="Picture 4" descr="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1150" y="1052513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Picture 5" descr="QQ图片201410251103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388" y="1844675"/>
            <a:ext cx="5164137" cy="44592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summer.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eat ice-cream.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4339" name="Picture 3" descr="eat an ice-cream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628775"/>
            <a:ext cx="4608512" cy="34559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AutoShape 4"/>
          <p:cNvSpPr/>
          <p:nvPr/>
        </p:nvSpPr>
        <p:spPr>
          <a:xfrm flipH="1">
            <a:off x="4860925" y="4221163"/>
            <a:ext cx="3311525" cy="2449512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What's your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favorite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season? </a:t>
            </a:r>
            <a:endParaRPr lang="zh-CN" altLang="en-US" sz="3200" dirty="0">
              <a:latin typeface="Arial" panose="020B0604020202020204" pitchFamily="34" charset="0"/>
            </a:endParaRPr>
          </a:p>
          <a:p>
            <a:pPr algn="ctr"/>
            <a:r>
              <a:rPr lang="zh-CN" altLang="en-US" sz="3200" dirty="0">
                <a:latin typeface="Arial" panose="020B0604020202020204" pitchFamily="34" charset="0"/>
              </a:rPr>
              <a:t>And why?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14341" name="Picture 5" descr="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1052513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autumn.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fly a kite.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pic>
        <p:nvPicPr>
          <p:cNvPr id="15363" name="Picture 3" descr="C:\Users\Administrator\Desktop\QQ图片20141025111032.jpgQQ图片2014102511103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1773238"/>
            <a:ext cx="4735512" cy="30845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4" name="AutoShape 4"/>
          <p:cNvSpPr/>
          <p:nvPr/>
        </p:nvSpPr>
        <p:spPr>
          <a:xfrm flipH="1">
            <a:off x="4930775" y="4365625"/>
            <a:ext cx="3746500" cy="2232025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What's your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favorite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season?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And why?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pic>
        <p:nvPicPr>
          <p:cNvPr id="15365" name="Picture 5" descr="200709132131123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1150" y="1052513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"/>
          <p:cNvSpPr txBox="1"/>
          <p:nvPr/>
        </p:nvSpPr>
        <p:spPr>
          <a:xfrm>
            <a:off x="395288" y="260350"/>
            <a:ext cx="82296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/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I  like 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winter.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Because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I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en-US" altLang="zh-CN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 </a:t>
            </a:r>
            <a:r>
              <a:rPr lang="zh-CN" altLang="en-US" sz="4000" dirty="0">
                <a:solidFill>
                  <a:srgbClr val="7030A0"/>
                </a:solidFill>
                <a:latin typeface="Comic Sans MS" panose="030F0702030302020204" pitchFamily="66" charset="0"/>
              </a:rPr>
              <a:t>love to ski.</a:t>
            </a:r>
            <a:endParaRPr lang="zh-CN" altLang="en-US" sz="4000" dirty="0">
              <a:solidFill>
                <a:srgbClr val="7030A0"/>
              </a:solidFill>
              <a:latin typeface="Comic Sans MS" panose="030F0702030302020204" pitchFamily="66" charset="0"/>
            </a:endParaRPr>
          </a:p>
        </p:txBody>
      </p:sp>
      <p:sp>
        <p:nvSpPr>
          <p:cNvPr id="16387" name="AutoShape 3"/>
          <p:cNvSpPr/>
          <p:nvPr/>
        </p:nvSpPr>
        <p:spPr>
          <a:xfrm flipH="1">
            <a:off x="5508625" y="4221163"/>
            <a:ext cx="3313113" cy="2520950"/>
          </a:xfrm>
          <a:prstGeom prst="wedgeEllipseCallout">
            <a:avLst>
              <a:gd name="adj1" fmla="val -21764"/>
              <a:gd name="adj2" fmla="val -7226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What's your 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favorite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season?</a:t>
            </a:r>
            <a:endParaRPr lang="zh-CN" altLang="zh-CN" sz="3200" dirty="0">
              <a:latin typeface="Arial" panose="020B0604020202020204" pitchFamily="34" charset="0"/>
            </a:endParaRPr>
          </a:p>
          <a:p>
            <a:pPr algn="ctr"/>
            <a:r>
              <a:rPr lang="zh-CN" altLang="zh-CN" sz="3200" dirty="0">
                <a:latin typeface="Arial" panose="020B0604020202020204" pitchFamily="34" charset="0"/>
              </a:rPr>
              <a:t>And why?</a:t>
            </a:r>
            <a:endParaRPr lang="zh-CN" altLang="zh-CN" sz="3200" dirty="0">
              <a:latin typeface="Arial" panose="020B0604020202020204" pitchFamily="34" charset="0"/>
            </a:endParaRPr>
          </a:p>
        </p:txBody>
      </p:sp>
      <p:pic>
        <p:nvPicPr>
          <p:cNvPr id="16388" name="Picture 4" descr="2007091321311234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32588" y="981075"/>
            <a:ext cx="2016125" cy="2714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3" name="Picture 2" descr="C:\Users\Administrator\Desktop\QQ截图2014081922330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1628775"/>
            <a:ext cx="4903788" cy="3960813"/>
          </a:xfrm>
          <a:prstGeom prst="rect">
            <a:avLst/>
          </a:prstGeom>
          <a:noFill/>
          <a:ln w="38100" cap="sq" cmpd="sng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ctr" rotWithShape="0">
              <a:srgbClr val="000000">
                <a:alpha val="40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2" descr="QQ图片2014100422335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9388" y="549275"/>
            <a:ext cx="4176712" cy="52593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WordArt 3"/>
          <p:cNvSpPr/>
          <p:nvPr/>
        </p:nvSpPr>
        <p:spPr>
          <a:xfrm>
            <a:off x="5076825" y="1989138"/>
            <a:ext cx="3816350" cy="18716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prstShdw prst="shdw11" dir="16200000">
                    <a:srgbClr val="C0C0C0">
                      <a:alpha val="78998"/>
                    </a:srgbClr>
                  </a:prst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Let's practice!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prstShdw prst="shdw11" dir="16200000">
                  <a:srgbClr val="C0C0C0">
                    <a:alpha val="78998"/>
                  </a:srgbClr>
                </a:prst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Text Box 2"/>
          <p:cNvSpPr txBox="1"/>
          <p:nvPr/>
        </p:nvSpPr>
        <p:spPr>
          <a:xfrm>
            <a:off x="642938" y="500063"/>
            <a:ext cx="7775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What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's your favorite</a:t>
            </a: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 season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?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sp>
        <p:nvSpPr>
          <p:cNvPr id="18435" name="Text Box 2"/>
          <p:cNvSpPr txBox="1"/>
          <p:nvPr/>
        </p:nvSpPr>
        <p:spPr>
          <a:xfrm>
            <a:off x="684213" y="1341438"/>
            <a:ext cx="8429625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I like spring/summer/autumn/winter.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pic>
        <p:nvPicPr>
          <p:cNvPr id="18436" name="Picture 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87900" y="4581525"/>
            <a:ext cx="2508250" cy="180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7" name="Picture 6" descr="21-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2133600"/>
            <a:ext cx="2447925" cy="1892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8" name="Picture 5" descr="C:\Users\Administrator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5150" y="4510088"/>
            <a:ext cx="2449513" cy="185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9" name="Picture 6" descr="C:\Users\Administrator\Desktop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11863" y="2060575"/>
            <a:ext cx="2663825" cy="2005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Text Box 2"/>
          <p:cNvSpPr txBox="1"/>
          <p:nvPr/>
        </p:nvSpPr>
        <p:spPr>
          <a:xfrm>
            <a:off x="642938" y="500063"/>
            <a:ext cx="777557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342900" indent="-342900">
              <a:spcBef>
                <a:spcPct val="10000"/>
              </a:spcBef>
            </a:pP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I </a:t>
            </a:r>
            <a:r>
              <a:rPr lang="zh-CN" altLang="en-US" sz="3200" b="1" i="1" dirty="0">
                <a:latin typeface="Times New Roman" panose="02020603050405020304" pitchFamily="18" charset="0"/>
                <a:ea typeface="楷体_GB2312" pitchFamily="1" charset="-122"/>
              </a:rPr>
              <a:t>love/like to </a:t>
            </a:r>
            <a:r>
              <a:rPr lang="en-US" altLang="zh-CN" sz="3200" b="1" i="1" dirty="0">
                <a:latin typeface="Times New Roman" panose="02020603050405020304" pitchFamily="18" charset="0"/>
                <a:ea typeface="楷体_GB2312" pitchFamily="1" charset="-122"/>
              </a:rPr>
              <a:t> _________________.</a:t>
            </a:r>
            <a:endParaRPr lang="en-US" altLang="zh-CN" sz="3200" b="1" i="1" dirty="0">
              <a:latin typeface="Times New Roman" panose="02020603050405020304" pitchFamily="18" charset="0"/>
            </a:endParaRPr>
          </a:p>
        </p:txBody>
      </p:sp>
      <p:pic>
        <p:nvPicPr>
          <p:cNvPr id="19459" name="Picture 2" descr="G:\三起6A 三起4A 教育出版1A\程珍 北师大 三起6A（3起）（2014.6.第1版）-修改\Unit 4 Birthday\Lesson 3 Have Fun\素材\spring outing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485900"/>
            <a:ext cx="3011487" cy="226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2" descr="C:\Users\Administrator\Desktop\QQ截图2014081922303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00500" y="1546225"/>
            <a:ext cx="2857500" cy="190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ctr" rotWithShape="0">
              <a:srgbClr val="333333">
                <a:alpha val="62999"/>
              </a:srgbClr>
            </a:outerShdw>
          </a:effectLst>
        </p:spPr>
      </p:pic>
      <p:pic>
        <p:nvPicPr>
          <p:cNvPr id="19461" name="Picture 2" descr="C:\Users\Administrator\Desktop\QQ截图2014081922314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8975" y="3992563"/>
            <a:ext cx="3048000" cy="4486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2" name="Picture 6" descr="C:\Users\Administrator\Desktop\00059553.jpg000595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763" y="3933825"/>
            <a:ext cx="3462337" cy="2305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TextBox 2"/>
          <p:cNvSpPr txBox="1"/>
          <p:nvPr/>
        </p:nvSpPr>
        <p:spPr>
          <a:xfrm>
            <a:off x="2700338" y="620713"/>
            <a:ext cx="3387725" cy="823912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p>
            <a:pPr algn="ctr" eaLnBrk="0" hangingPunct="0"/>
            <a:r>
              <a:rPr lang="zh-CN" altLang="en-US" sz="4800" b="1" dirty="0">
                <a:latin typeface="Arial" panose="020B0604020202020204" pitchFamily="34" charset="0"/>
              </a:rPr>
              <a:t>Homework</a:t>
            </a:r>
            <a:r>
              <a:rPr lang="en-US" altLang="zh-CN" sz="4800" b="1" dirty="0">
                <a:latin typeface="Arial" panose="020B0604020202020204" pitchFamily="34" charset="0"/>
              </a:rPr>
              <a:t> </a:t>
            </a:r>
            <a:endParaRPr lang="zh-CN" altLang="en-US" sz="4800" b="1" dirty="0">
              <a:latin typeface="Arial" panose="020B0604020202020204" pitchFamily="34" charset="0"/>
            </a:endParaRPr>
          </a:p>
        </p:txBody>
      </p:sp>
      <p:sp>
        <p:nvSpPr>
          <p:cNvPr id="20483" name="Text Box 3"/>
          <p:cNvSpPr txBox="1"/>
          <p:nvPr/>
        </p:nvSpPr>
        <p:spPr>
          <a:xfrm>
            <a:off x="1069975" y="1946275"/>
            <a:ext cx="7246938" cy="2560638"/>
          </a:xfrm>
          <a:prstGeom prst="rect">
            <a:avLst/>
          </a:prstGeom>
          <a:solidFill>
            <a:srgbClr val="FF99FF"/>
          </a:solidFill>
          <a:ln w="9525">
            <a:noFill/>
          </a:ln>
        </p:spPr>
        <p:txBody>
          <a:bodyPr>
            <a:spAutoFit/>
          </a:bodyPr>
          <a:p>
            <a:r>
              <a:rPr lang="zh-CN" altLang="en-US" sz="5400" dirty="0">
                <a:latin typeface="Arial" panose="020B0604020202020204" pitchFamily="34" charset="0"/>
              </a:rPr>
              <a:t>1. 学习新单词。</a:t>
            </a:r>
            <a:endParaRPr lang="zh-CN" altLang="en-US" sz="5400" dirty="0">
              <a:latin typeface="Arial" panose="020B0604020202020204" pitchFamily="34" charset="0"/>
            </a:endParaRPr>
          </a:p>
          <a:p>
            <a:r>
              <a:rPr lang="zh-CN" altLang="en-US" sz="5400" dirty="0">
                <a:latin typeface="Arial" panose="020B0604020202020204" pitchFamily="34" charset="0"/>
              </a:rPr>
              <a:t>2. 使用本课重点句型与同学们对话。</a:t>
            </a:r>
            <a:endParaRPr lang="zh-CN" altLang="en-US" sz="5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8" name="Text Box 2"/>
          <p:cNvSpPr txBox="1"/>
          <p:nvPr/>
        </p:nvSpPr>
        <p:spPr>
          <a:xfrm>
            <a:off x="928688" y="594360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spring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5" name="Picture 7" descr="21--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357188"/>
            <a:ext cx="7559675" cy="544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Picture 3" descr="G:\动图\872173_200706242058566.gif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3" y="1000125"/>
            <a:ext cx="3357562" cy="4476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WordArt 3"/>
          <p:cNvSpPr/>
          <p:nvPr/>
        </p:nvSpPr>
        <p:spPr>
          <a:xfrm>
            <a:off x="3924300" y="1412875"/>
            <a:ext cx="4514850" cy="25654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99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8998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See you!</a:t>
            </a:r>
            <a:endParaRPr lang="zh-CN" altLang="en-US" sz="3600" b="1">
              <a:ln w="9525" cap="flat" cmpd="sng">
                <a:solidFill>
                  <a:srgbClr val="99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8998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928688" y="542925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summer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4099" name="Picture 7" descr="C:\Users\Administrator\Desktop\图片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428625"/>
            <a:ext cx="8148637" cy="51101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Text Box 2"/>
          <p:cNvSpPr txBox="1"/>
          <p:nvPr/>
        </p:nvSpPr>
        <p:spPr>
          <a:xfrm>
            <a:off x="928688" y="5943600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 autumn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5123" name="Picture 6" descr="C:\Users\Administrator\Desktop\图片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4213" y="188913"/>
            <a:ext cx="7913687" cy="595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Text Box 3"/>
          <p:cNvSpPr txBox="1"/>
          <p:nvPr/>
        </p:nvSpPr>
        <p:spPr>
          <a:xfrm>
            <a:off x="857250" y="5643563"/>
            <a:ext cx="74168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5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winter</a:t>
            </a:r>
            <a:endParaRPr lang="en-US" altLang="zh-CN" sz="5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7" name="Picture 5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428625"/>
            <a:ext cx="7272338" cy="5229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Text Box 2"/>
          <p:cNvSpPr txBox="1"/>
          <p:nvPr/>
        </p:nvSpPr>
        <p:spPr>
          <a:xfrm>
            <a:off x="900113" y="5516563"/>
            <a:ext cx="7416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What</a:t>
            </a:r>
            <a:r>
              <a:rPr lang="zh-CN" altLang="en-US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's your favorite season</a:t>
            </a:r>
            <a:r>
              <a:rPr lang="en-US" altLang="zh-CN" sz="4400" b="1" i="1" dirty="0">
                <a:solidFill>
                  <a:srgbClr val="0000FF"/>
                </a:solidFill>
                <a:latin typeface="Times New Roman" panose="02020603050405020304" pitchFamily="18" charset="0"/>
              </a:rPr>
              <a:t>?</a:t>
            </a:r>
            <a:endParaRPr lang="en-US" altLang="zh-CN" sz="4400" b="1" i="1" dirty="0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1" name="Picture 3" descr="2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3438" y="2781300"/>
            <a:ext cx="3600450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2" name="Picture 6" descr="21--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0"/>
            <a:ext cx="3600450" cy="2781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3" name="Picture 7" descr="C:\Users\Administrator\Desktop\图片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3643313" cy="288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4" name="Picture 8" descr="C:\Users\Administrator\Desktop\图片2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25" y="2786063"/>
            <a:ext cx="3624263" cy="257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 descr="C:\Users\Administrator\Desktop\201032216293221.jpg20103221629322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5288" y="260350"/>
            <a:ext cx="5429250" cy="4343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9" name="AutoShape 3"/>
          <p:cNvSpPr/>
          <p:nvPr/>
        </p:nvSpPr>
        <p:spPr>
          <a:xfrm>
            <a:off x="4500563" y="5229225"/>
            <a:ext cx="3529012" cy="1512888"/>
          </a:xfrm>
          <a:prstGeom prst="wedgeRoundRectCallout">
            <a:avLst>
              <a:gd name="adj1" fmla="val -45250"/>
              <a:gd name="adj2" fmla="val -8051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spring.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Picture 2" descr="C:\Users\Administrator\Desktop\188857-12061ZGQ935.jpg188857-12061ZGQ9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475" y="260350"/>
            <a:ext cx="4991100" cy="457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3" name="AutoShape 3"/>
          <p:cNvSpPr/>
          <p:nvPr/>
        </p:nvSpPr>
        <p:spPr>
          <a:xfrm>
            <a:off x="539750" y="5229225"/>
            <a:ext cx="3529013" cy="1512888"/>
          </a:xfrm>
          <a:prstGeom prst="wedgeRoundRectCallout">
            <a:avLst>
              <a:gd name="adj1" fmla="val 78560"/>
              <a:gd name="adj2" fmla="val -135639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summer.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C:\Users\Administrator\Desktop\QQ图片20141025113305.jpgQQ图片2014102511330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0" y="188913"/>
            <a:ext cx="5561013" cy="4537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7" name="AutoShape 3"/>
          <p:cNvSpPr/>
          <p:nvPr/>
        </p:nvSpPr>
        <p:spPr>
          <a:xfrm>
            <a:off x="395288" y="5086350"/>
            <a:ext cx="3529012" cy="1511300"/>
          </a:xfrm>
          <a:prstGeom prst="wedgeRoundRectCallout">
            <a:avLst>
              <a:gd name="adj1" fmla="val 49657"/>
              <a:gd name="adj2" fmla="val -115444"/>
              <a:gd name="adj3" fmla="val 1666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4400" dirty="0">
                <a:latin typeface="Arial" panose="020B0604020202020204" pitchFamily="34" charset="0"/>
              </a:rPr>
              <a:t>I like autumn.</a:t>
            </a:r>
            <a:endParaRPr lang="zh-CN" altLang="en-US" sz="4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693</Words>
  <Application>WPS 演示</Application>
  <PresentationFormat>全屏显示(4:3)</PresentationFormat>
  <Paragraphs>71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7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Comic Sans MS</vt:lpstr>
      <vt:lpstr>楷体_GB2312</vt:lpstr>
      <vt:lpstr>新宋体</vt:lpstr>
      <vt:lpstr>Cambria</vt:lpstr>
      <vt:lpstr>黑体</vt:lpstr>
      <vt:lpstr>Arial</vt:lpstr>
      <vt:lpstr>等线</vt:lpstr>
      <vt:lpstr>默认设计模板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上帝掷骰子吗</cp:lastModifiedBy>
  <cp:revision>147</cp:revision>
  <dcterms:created xsi:type="dcterms:W3CDTF">2011-02-15T11:01:00Z</dcterms:created>
  <dcterms:modified xsi:type="dcterms:W3CDTF">2023-09-30T11:59:52Z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AFB7F02A54174EF6ADB0D7A516A63E26_13</vt:lpwstr>
  </property>
</Properties>
</file>