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20"/>
  </p:notesMasterIdLst>
  <p:sldIdLst>
    <p:sldId id="405" r:id="rId4"/>
    <p:sldId id="257" r:id="rId5"/>
    <p:sldId id="617" r:id="rId6"/>
    <p:sldId id="512" r:id="rId7"/>
    <p:sldId id="261" r:id="rId8"/>
    <p:sldId id="683" r:id="rId9"/>
    <p:sldId id="513" r:id="rId10"/>
    <p:sldId id="619" r:id="rId11"/>
    <p:sldId id="618" r:id="rId12"/>
    <p:sldId id="262" r:id="rId13"/>
    <p:sldId id="264" r:id="rId14"/>
    <p:sldId id="330" r:id="rId15"/>
    <p:sldId id="440" r:id="rId16"/>
    <p:sldId id="620" r:id="rId17"/>
    <p:sldId id="621" r:id="rId18"/>
    <p:sldId id="269" r:id="rId19"/>
    <p:sldId id="332" r:id="rId21"/>
    <p:sldId id="684" r:id="rId22"/>
    <p:sldId id="335" r:id="rId23"/>
    <p:sldId id="468" r:id="rId24"/>
    <p:sldId id="622" r:id="rId25"/>
    <p:sldId id="685" r:id="rId26"/>
    <p:sldId id="333" r:id="rId27"/>
    <p:sldId id="623" r:id="rId28"/>
    <p:sldId id="399" r:id="rId29"/>
    <p:sldId id="357" r:id="rId30"/>
    <p:sldId id="334" r:id="rId31"/>
    <p:sldId id="400" r:id="rId32"/>
    <p:sldId id="474" r:id="rId33"/>
    <p:sldId id="469" r:id="rId34"/>
    <p:sldId id="686" r:id="rId35"/>
    <p:sldId id="515" r:id="rId36"/>
    <p:sldId id="470" r:id="rId37"/>
    <p:sldId id="475" r:id="rId38"/>
    <p:sldId id="336" r:id="rId39"/>
    <p:sldId id="401" r:id="rId40"/>
    <p:sldId id="624" r:id="rId41"/>
    <p:sldId id="338" r:id="rId42"/>
    <p:sldId id="518" r:id="rId43"/>
    <p:sldId id="404" r:id="rId44"/>
    <p:sldId id="519" r:id="rId45"/>
    <p:sldId id="688" r:id="rId46"/>
    <p:sldId id="358" r:id="rId47"/>
    <p:sldId id="626" r:id="rId48"/>
    <p:sldId id="593" r:id="rId49"/>
    <p:sldId id="689" r:id="rId50"/>
    <p:sldId id="339" r:id="rId51"/>
    <p:sldId id="594" r:id="rId52"/>
    <p:sldId id="627" r:id="rId53"/>
    <p:sldId id="690" r:id="rId54"/>
    <p:sldId id="595" r:id="rId55"/>
    <p:sldId id="345" r:id="rId56"/>
    <p:sldId id="628" r:id="rId57"/>
    <p:sldId id="485" r:id="rId58"/>
    <p:sldId id="486" r:id="rId59"/>
    <p:sldId id="487" r:id="rId60"/>
    <p:sldId id="599" r:id="rId61"/>
    <p:sldId id="277" r:id="rId62"/>
    <p:sldId id="691" r:id="rId63"/>
    <p:sldId id="676" r:id="rId64"/>
    <p:sldId id="488" r:id="rId65"/>
    <p:sldId id="629" r:id="rId66"/>
    <p:sldId id="674" r:id="rId67"/>
    <p:sldId id="285" r:id="rId68"/>
    <p:sldId id="286" r:id="rId69"/>
    <p:sldId id="287" r:id="rId70"/>
    <p:sldId id="692" r:id="rId71"/>
    <p:sldId id="745" r:id="rId72"/>
  </p:sldIdLst>
  <p:sldSz cx="9144000" cy="6858000" type="screen4x3"/>
  <p:notesSz cx="6858000" cy="9144000"/>
  <p:custDataLst>
    <p:tags r:id="rId7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gs" Target="tags/tag1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6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065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9875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168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2707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373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4755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577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680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7827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7885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6350" y="4202113"/>
            <a:ext cx="9102725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027" name="标题 1"/>
          <p:cNvSpPr>
            <a:spLocks noGrp="1"/>
          </p:cNvSpPr>
          <p:nvPr/>
        </p:nvSpPr>
        <p:spPr>
          <a:xfrm>
            <a:off x="2124075" y="4229100"/>
            <a:ext cx="4867275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岳阳楼记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89200" y="4983163"/>
            <a:ext cx="41671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文本框 9378"/>
          <p:cNvSpPr txBox="1"/>
          <p:nvPr/>
        </p:nvSpPr>
        <p:spPr>
          <a:xfrm>
            <a:off x="900113" y="1933575"/>
            <a:ext cx="7559675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属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浩浩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霏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霏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隐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曜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岸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芷汀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兰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800100" y="2017713"/>
            <a:ext cx="922338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zhé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0025" y="1933575"/>
            <a:ext cx="1408113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shāng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100" y="3629025"/>
            <a:ext cx="923925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fēi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7213" y="3629025"/>
            <a:ext cx="1265237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tīng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1850" y="1933575"/>
            <a:ext cx="922338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7475" y="3629025"/>
            <a:ext cx="922338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yào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3138" y="3629025"/>
            <a:ext cx="989012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zhǐ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0250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0251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383" grpId="0"/>
      <p:bldP spid="3" grpId="0"/>
      <p:bldP spid="7" grpId="0"/>
      <p:bldP spid="8" grpId="0"/>
      <p:bldP spid="4" grpId="0"/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文本框 1"/>
          <p:cNvSpPr txBox="1"/>
          <p:nvPr/>
        </p:nvSpPr>
        <p:spPr>
          <a:xfrm>
            <a:off x="454025" y="1641475"/>
            <a:ext cx="62261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朗读课文，读准节奏，读出感情。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54025" y="2409825"/>
            <a:ext cx="8235950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庆历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四年春，滕子京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谪守巴陵郡。越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明年，政通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人和，百废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具兴，乃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重修岳阳楼，增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其旧制，刻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唐贤今人诗赋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于其上，属予作文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以记之。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68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126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3"/>
          <p:cNvSpPr txBox="1"/>
          <p:nvPr/>
        </p:nvSpPr>
        <p:spPr>
          <a:xfrm>
            <a:off x="423863" y="873125"/>
            <a:ext cx="8137525" cy="511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观夫巴陵胜状，在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洞庭一湖。衔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远山，吞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长江，浩浩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汤汤，横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无际涯，朝晖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夕阴，气象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万千，此则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岳阳楼之大观也，前人之述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备矣。然则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北通巫峡，南极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潇湘，迁客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骚人，多会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于此，览物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之情，得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无异乎？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3"/>
          <p:cNvSpPr txBox="1"/>
          <p:nvPr/>
        </p:nvSpPr>
        <p:spPr>
          <a:xfrm>
            <a:off x="409575" y="1168400"/>
            <a:ext cx="8143875" cy="452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若夫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淫雨霏霏，连月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不开，阴风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怒号，浊浪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排空，日星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隐曜，山岳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潜形，商旅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不行，樯倾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楫摧，薄暮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冥冥，虎啸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猿啼。登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斯楼也，则有去国怀乡，忧谗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畏讥，满目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萧然，感极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而悲者矣。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3"/>
          <p:cNvSpPr txBox="1"/>
          <p:nvPr/>
        </p:nvSpPr>
        <p:spPr>
          <a:xfrm>
            <a:off x="422275" y="798513"/>
            <a:ext cx="8142288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至若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春和景明，波澜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不惊，上下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天光，一碧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万顷，沙鸥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翔集，锦鳞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游泳，岸芷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汀兰，郁郁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青青。而或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长烟一空，皓月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千里，浮光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跃金，静影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沉璧，渔歌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互答，此乐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何极！登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斯楼也，则有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心旷神怡，宠辱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偕忘，把酒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临风，其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喜洋洋者矣。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3"/>
          <p:cNvSpPr txBox="1"/>
          <p:nvPr/>
        </p:nvSpPr>
        <p:spPr>
          <a:xfrm>
            <a:off x="568325" y="971550"/>
            <a:ext cx="8007350" cy="4914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嗟夫！予尝求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古仁人之心，或异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二者之为，何哉？不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以物喜，不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以己悲，居庙堂之高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则忧其民，处江湖之远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则忧其君。是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进亦忧，退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亦忧。然则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何时而乐耶？其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必曰“先天下之忧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而忧，后天下之乐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而乐”乎！噫！微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斯人，吾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谁与归？时六年九月十五日。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82600" y="2463800"/>
            <a:ext cx="8037513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庆历四年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春，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滕子京谪守巴陵郡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 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越明年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政通人和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，百废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兴，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549275" y="946150"/>
            <a:ext cx="4957763" cy="58420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再读课文，结合注释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98600" y="1939925"/>
            <a:ext cx="21844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公元1044年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5388" y="5408613"/>
            <a:ext cx="33702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俱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，全、皆。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100" y="5408613"/>
            <a:ext cx="37084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政事顺利，百姓和乐。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4788" y="1939925"/>
            <a:ext cx="4505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滕子京被贬官到岳州做知州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" y="4046538"/>
            <a:ext cx="6646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到了第二年，就是庆历五年（1045）。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4" grpId="0"/>
      <p:bldP spid="2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3"/>
          <p:cNvSpPr txBox="1"/>
          <p:nvPr/>
        </p:nvSpPr>
        <p:spPr>
          <a:xfrm>
            <a:off x="719138" y="1527175"/>
            <a:ext cx="7834312" cy="2084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乃重修岳阳楼，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增其旧制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，刻唐贤今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人诗赋于其上，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予作文以记之。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3355975" y="1060450"/>
            <a:ext cx="36258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扩大它原有的规模。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1488" y="2420938"/>
            <a:ext cx="31210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同“嘱”，嘱咐。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33950" y="3995103"/>
            <a:ext cx="3619500" cy="218122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2"/>
          <p:cNvSpPr txBox="1"/>
          <p:nvPr/>
        </p:nvSpPr>
        <p:spPr>
          <a:xfrm>
            <a:off x="506413" y="958850"/>
            <a:ext cx="8129587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000" b="1" dirty="0">
                <a:latin typeface="宋体" panose="02010600030101010101" pitchFamily="2" charset="-122"/>
              </a:rPr>
              <a:t>庆历四年（公元1044年）的春天，滕子京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被贬官到岳州做知州</a:t>
            </a:r>
            <a:r>
              <a:rPr lang="zh-CN" altLang="zh-CN" sz="3000" b="1" dirty="0">
                <a:latin typeface="宋体" panose="02010600030101010101" pitchFamily="2" charset="-122"/>
              </a:rPr>
              <a:t>。到了第二年，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政事顺利，百姓和乐</a:t>
            </a:r>
            <a:r>
              <a:rPr lang="zh-CN" altLang="zh-CN" sz="3000" b="1" dirty="0">
                <a:latin typeface="宋体" panose="02010600030101010101" pitchFamily="2" charset="-122"/>
              </a:rPr>
              <a:t>，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各种该办而未办的事都兴办起来，</a:t>
            </a:r>
            <a:r>
              <a:rPr lang="zh-CN" altLang="zh-CN" sz="3000" b="1" dirty="0">
                <a:latin typeface="宋体" panose="02010600030101010101" pitchFamily="2" charset="-122"/>
              </a:rPr>
              <a:t>于是重新修建了岳阳楼，扩大它原有的规模，还在上面刻上唐代贤人和当代人的诗赋，（滕子京）嘱咐（我）写一篇文章用来记述这件事。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3"/>
          <p:cNvSpPr txBox="1"/>
          <p:nvPr/>
        </p:nvSpPr>
        <p:spPr>
          <a:xfrm>
            <a:off x="676275" y="669925"/>
            <a:ext cx="7791450" cy="551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予观夫巴陵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胜状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，在洞庭一湖。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衔远山，吞长江，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浩浩汤汤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横无际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涯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朝晖夕阴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，气象万千，此则岳阳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楼之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大观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也，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前人之述备矣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2330450" y="1370013"/>
            <a:ext cx="26606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胜景，美景。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879850" y="1892300"/>
            <a:ext cx="28035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水势浩大的样子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6683375" y="3028950"/>
            <a:ext cx="165258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宽阔无边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1457325" y="3387725"/>
            <a:ext cx="2363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早晚阴晴多变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1457325" y="4872038"/>
            <a:ext cx="16811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壮丽景象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406775" y="4872038"/>
            <a:ext cx="37544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前人的记述很详尽了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3" grpId="0"/>
      <p:bldP spid="4" grpId="0"/>
      <p:bldP spid="5" grpId="0"/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1"/>
          <p:cNvSpPr txBox="1"/>
          <p:nvPr/>
        </p:nvSpPr>
        <p:spPr>
          <a:xfrm>
            <a:off x="527050" y="1663700"/>
            <a:ext cx="8089900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掌握常用文言词语的意思和用法。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品味优美语言，学习文章将叙事、写景、抒情和议论巧妙结合在一起的写法。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培养高尚情操和热爱祖国大好河山的感情。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2051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05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2"/>
          <p:cNvSpPr txBox="1"/>
          <p:nvPr/>
        </p:nvSpPr>
        <p:spPr>
          <a:xfrm>
            <a:off x="365125" y="1292225"/>
            <a:ext cx="8231188" cy="427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</a:rPr>
              <a:t>我看那巴陵郡的美景，集中在洞庭湖上。洞庭湖连接着远处的群山，吞吐长江的江水，水势浩大，宽阔无边，早晚阴晴多变，景象千变万化，这就是岳阳楼的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壮丽景象，</a:t>
            </a:r>
            <a:r>
              <a:rPr lang="zh-CN" altLang="zh-CN" sz="3200" b="1" dirty="0">
                <a:latin typeface="宋体" panose="02010600030101010101" pitchFamily="2" charset="-122"/>
              </a:rPr>
              <a:t>前人的记述很详尽了。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3"/>
          <p:cNvSpPr txBox="1"/>
          <p:nvPr/>
        </p:nvSpPr>
        <p:spPr>
          <a:xfrm>
            <a:off x="522288" y="2028825"/>
            <a:ext cx="8008937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北通巫峡，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南极潇湘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迁客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骚人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多会于此，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829050" y="1393825"/>
            <a:ext cx="3633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南面直到潇水、湘水。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581400" y="2763838"/>
            <a:ext cx="34321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被降职到外地的官员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446088" y="4960938"/>
            <a:ext cx="79835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看了自然景物而触发的感情，恐怕会有所不同吧？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522288" y="1393825"/>
            <a:ext cx="3146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虽然如此，那么。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7289800" y="2763838"/>
            <a:ext cx="9604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诗人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2"/>
          <p:cNvSpPr txBox="1"/>
          <p:nvPr/>
        </p:nvSpPr>
        <p:spPr>
          <a:xfrm>
            <a:off x="442913" y="1412875"/>
            <a:ext cx="8258175" cy="4032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</a:rPr>
              <a:t>虽然如此，那么这里往北面通向巫峡，南面直到潇水、湘水，被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降职到外地的官员和诗人</a:t>
            </a:r>
            <a:r>
              <a:rPr lang="zh-CN" altLang="zh-CN" sz="3200" b="1" dirty="0">
                <a:latin typeface="宋体" panose="02010600030101010101" pitchFamily="2" charset="-122"/>
              </a:rPr>
              <a:t>，大多在这里聚会，（他们）看了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自然景物而触发的感情，恐怕会有所不同吧？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3"/>
          <p:cNvSpPr txBox="1"/>
          <p:nvPr/>
        </p:nvSpPr>
        <p:spPr>
          <a:xfrm>
            <a:off x="523875" y="1376363"/>
            <a:ext cx="8074025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若夫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淫雨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霏霏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，连月不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阴风怒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号，浊浪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排空，日星隐曜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山岳潜形，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商旅不行，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樯倾楫摧，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5700" y="2308225"/>
            <a:ext cx="16224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连绵不断的雨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5075" y="3965575"/>
            <a:ext cx="216535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太阳和星星隐藏起光辉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66725" y="1030288"/>
            <a:ext cx="52244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用在一段话开头，以引起下文。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6454775" y="3965575"/>
            <a:ext cx="20288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山岳隐没了形体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5663" y="5514975"/>
            <a:ext cx="36877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桅杆倒下，船桨断折。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5813425" y="2308225"/>
            <a:ext cx="2073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指天气放晴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1975" y="3965575"/>
            <a:ext cx="17065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冲向天空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9775" y="2308225"/>
            <a:ext cx="20288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雨雪纷纷而下的样子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3" grpId="0"/>
      <p:bldP spid="8" grpId="0"/>
      <p:bldP spid="9" grpId="0"/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3"/>
          <p:cNvSpPr txBox="1"/>
          <p:nvPr/>
        </p:nvSpPr>
        <p:spPr>
          <a:xfrm>
            <a:off x="619125" y="1231900"/>
            <a:ext cx="7866063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薄暮冥冥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，虎啸猿啼。登斯楼也，则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去国怀乡，忧谗畏讥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，满目萧然，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感极而悲者矣。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7725" y="3722688"/>
            <a:ext cx="564515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离开国都，怀念家乡，担心被说坏话，惧怕被批评指责。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619125" y="2103438"/>
            <a:ext cx="2836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傍晚天色昏暗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2"/>
          <p:cNvSpPr txBox="1"/>
          <p:nvPr/>
        </p:nvSpPr>
        <p:spPr>
          <a:xfrm>
            <a:off x="273050" y="879475"/>
            <a:ext cx="8380413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000" b="1" dirty="0">
                <a:latin typeface="宋体" panose="02010600030101010101" pitchFamily="2" charset="-122"/>
              </a:rPr>
              <a:t>如果遇上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连绵不断的雨纷纷洒落</a:t>
            </a:r>
            <a:r>
              <a:rPr lang="zh-CN" altLang="zh-CN" sz="3000" b="1" dirty="0">
                <a:latin typeface="宋体" panose="02010600030101010101" pitchFamily="2" charset="-122"/>
              </a:rPr>
              <a:t>，连着整个月不放晴，寒风怒吼，浊浪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冲向天空</a:t>
            </a:r>
            <a:r>
              <a:rPr lang="zh-CN" altLang="zh-CN" sz="3000" b="1" dirty="0">
                <a:latin typeface="宋体" panose="02010600030101010101" pitchFamily="2" charset="-122"/>
              </a:rPr>
              <a:t>，太阳和星星隐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藏起光辉</a:t>
            </a:r>
            <a:r>
              <a:rPr lang="zh-CN" altLang="zh-CN" sz="3000" b="1" dirty="0">
                <a:latin typeface="宋体" panose="02010600030101010101" pitchFamily="2" charset="-122"/>
              </a:rPr>
              <a:t>，山岳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隐没了形体，</a:t>
            </a:r>
            <a:r>
              <a:rPr lang="zh-CN" altLang="zh-CN" sz="3000" b="1" dirty="0">
                <a:latin typeface="宋体" panose="02010600030101010101" pitchFamily="2" charset="-122"/>
              </a:rPr>
              <a:t>商人和旅客无法通行，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桅杆倒下，船桨断折，</a:t>
            </a:r>
            <a:r>
              <a:rPr lang="zh-CN" altLang="zh-CN" sz="3000" b="1" dirty="0">
                <a:latin typeface="宋体" panose="02010600030101010101" pitchFamily="2" charset="-122"/>
              </a:rPr>
              <a:t>傍晚天色昏暗，虎在长啸，猿在哀啼。（此时）登上岳阳楼，就会产生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离开国都，怀念家乡，担心被说坏话，惧怕被批评指责</a:t>
            </a:r>
            <a:r>
              <a:rPr lang="zh-CN" altLang="zh-CN" sz="3000" b="1" dirty="0">
                <a:latin typeface="宋体" panose="02010600030101010101" pitchFamily="2" charset="-122"/>
              </a:rPr>
              <a:t>的感觉，满眼是凄凉冷落的样子，感慨悲伤到极点啊。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3"/>
          <p:cNvSpPr txBox="1"/>
          <p:nvPr/>
        </p:nvSpPr>
        <p:spPr>
          <a:xfrm>
            <a:off x="612775" y="528638"/>
            <a:ext cx="77184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至若春和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明，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波澜不惊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天光，一碧万顷，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沙鸥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翔集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锦鳞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泳，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岸芷汀兰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郁郁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青青。而或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长烟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，皓月千里，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388" y="1379538"/>
            <a:ext cx="10953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日光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2463" y="1379538"/>
            <a:ext cx="37449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湖面平静，没有风浪。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25" y="3006725"/>
            <a:ext cx="3675063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天色湖光相接，一片碧绿，广阔无际。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7388" y="2000250"/>
            <a:ext cx="36845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时而飞翔，时而停歇。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7463" y="3106738"/>
            <a:ext cx="16843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美丽的鱼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0775" y="4646613"/>
            <a:ext cx="24606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岸上与小洲上的花草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3650" y="4646613"/>
            <a:ext cx="2563813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形容草木茂盛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62438" y="5599113"/>
            <a:ext cx="32654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大片烟雾完全消散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6" grpId="0"/>
      <p:bldP spid="4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2"/>
          <p:cNvSpPr txBox="1"/>
          <p:nvPr/>
        </p:nvSpPr>
        <p:spPr>
          <a:xfrm>
            <a:off x="479425" y="1065213"/>
            <a:ext cx="8185150" cy="493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000" b="1" dirty="0">
                <a:latin typeface="宋体" panose="02010600030101010101" pitchFamily="2" charset="-122"/>
              </a:rPr>
              <a:t>至于春风和煦，阳光明媚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的日子，湖面平静，没有风浪，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天色湖光相接，一片碧绿，广阔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无际，</a:t>
            </a:r>
            <a:r>
              <a:rPr lang="zh-CN" altLang="zh-CN" sz="3000" b="1" dirty="0">
                <a:latin typeface="宋体" panose="02010600030101010101" pitchFamily="2" charset="-122"/>
              </a:rPr>
              <a:t>沙鸥时而飞翔，时而停歇，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</a:rPr>
              <a:t>美丽的鱼儿在湖中游来游去，岸上与小洲上的花草，草木茂盛。而有时大片烟雾完全消散，皎洁的月光一泻千里。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1" cstate="print"/>
          <a:srcRect t="5345" b="6082"/>
          <a:stretch>
            <a:fillRect/>
          </a:stretch>
        </p:blipFill>
        <p:spPr>
          <a:xfrm>
            <a:off x="6023610" y="1065212"/>
            <a:ext cx="2530475" cy="2992438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3"/>
          <p:cNvSpPr txBox="1"/>
          <p:nvPr/>
        </p:nvSpPr>
        <p:spPr>
          <a:xfrm>
            <a:off x="625475" y="1101725"/>
            <a:ext cx="7710488" cy="479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浮光跃金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静影沉璧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，渔歌互答，此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何极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！登斯楼也，则有心旷神怡，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宠辱偕忘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，把酒临风，其喜洋洋者矣。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513" y="935038"/>
            <a:ext cx="3767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浮动的光像跳动的金子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613" y="3848100"/>
            <a:ext cx="17192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哪有尽头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475" y="4614863"/>
            <a:ext cx="37115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荣耀和屈辱一并忘掉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7788" y="2117725"/>
            <a:ext cx="49815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静静的月影像沉入水中的玉璧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2"/>
          <p:cNvSpPr txBox="1"/>
          <p:nvPr/>
        </p:nvSpPr>
        <p:spPr>
          <a:xfrm>
            <a:off x="511175" y="1265238"/>
            <a:ext cx="8062913" cy="4014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浮动的光像跳动的金子，静静的月影像沉入水中的玉璧</a:t>
            </a:r>
            <a:r>
              <a:rPr lang="zh-CN" altLang="zh-CN" sz="3000" b="1" dirty="0">
                <a:latin typeface="宋体" panose="02010600030101010101" pitchFamily="2" charset="-122"/>
              </a:rPr>
              <a:t>，渔夫的歌声一唱一和，这样的乐趣哪有尽头！（此时）登上岳阳楼，就会有心胸开阔，精神愉悦，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荣耀和屈辱一并忘掉</a:t>
            </a:r>
            <a:r>
              <a:rPr lang="zh-CN" altLang="zh-CN" sz="3000" b="1" dirty="0">
                <a:latin typeface="宋体" panose="02010600030101010101" pitchFamily="2" charset="-122"/>
              </a:rPr>
              <a:t>，端起酒杯对着湖风，喜气洋洋的感觉。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2"/>
          <p:cNvSpPr txBox="1"/>
          <p:nvPr/>
        </p:nvSpPr>
        <p:spPr>
          <a:xfrm>
            <a:off x="3225800" y="1258888"/>
            <a:ext cx="2692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江南三大名楼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2125" y="1843088"/>
            <a:ext cx="8159750" cy="4603750"/>
            <a:chOff x="775" y="2450"/>
            <a:chExt cx="12850" cy="7250"/>
          </a:xfrm>
        </p:grpSpPr>
        <p:pic>
          <p:nvPicPr>
            <p:cNvPr id="3079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5" y="2450"/>
              <a:ext cx="12850" cy="71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0" name="文本框 3"/>
            <p:cNvSpPr txBox="1"/>
            <p:nvPr/>
          </p:nvSpPr>
          <p:spPr>
            <a:xfrm>
              <a:off x="892" y="8200"/>
              <a:ext cx="12505" cy="15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落霞与孤鹜齐飞，秋水共长天一色。</a:t>
              </a:r>
              <a:endParaRPr lang="zh-CN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  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王勃《滕王阁序》</a:t>
              </a:r>
              <a:endParaRPr lang="zh-CN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76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077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"/>
          <p:cNvSpPr txBox="1"/>
          <p:nvPr/>
        </p:nvSpPr>
        <p:spPr>
          <a:xfrm>
            <a:off x="609600" y="1133475"/>
            <a:ext cx="7631113" cy="479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嗟夫！予尝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之心，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或异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二者之为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，何哉？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不以物喜，不以己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7600" y="928688"/>
            <a:ext cx="9747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探求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775" y="2730500"/>
            <a:ext cx="42243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或许不同于以上两种心情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7225" y="4181475"/>
            <a:ext cx="631348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不因外界环境和自己处境的变化而喜悲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3475" y="928688"/>
            <a:ext cx="32067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古代品德高尚的人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"/>
          <p:cNvSpPr txBox="1"/>
          <p:nvPr/>
        </p:nvSpPr>
        <p:spPr>
          <a:xfrm>
            <a:off x="609600" y="1581150"/>
            <a:ext cx="7631113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居庙堂之高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则忧其民，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处江湖之远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忧其君。是进亦忧，退亦忧。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275" y="2324100"/>
            <a:ext cx="359568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处在朝廷的高位上，意思是在朝廷上做官。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3463" y="2319338"/>
            <a:ext cx="33972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处在僻远的江湖间，指被贬谪到边远地区做地方官。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88100" y="4236084"/>
            <a:ext cx="2073910" cy="2049781"/>
          </a:xfrm>
          <a:prstGeom prst="ellipse">
            <a:avLst/>
          </a:prstGeom>
          <a:effectLst>
            <a:outerShdw blurRad="165100" dist="63500" dir="1200000" algn="ctr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2"/>
          <p:cNvSpPr txBox="1"/>
          <p:nvPr/>
        </p:nvSpPr>
        <p:spPr>
          <a:xfrm>
            <a:off x="373063" y="1166813"/>
            <a:ext cx="8251825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</a:rPr>
              <a:t>唉！我曾经探求过古代品德高尚的人的思想，或许不同于以上两种心情，这是为什么呢？他们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不因外界环境和自己处境的变化而喜悲</a:t>
            </a:r>
            <a:r>
              <a:rPr lang="zh-CN" altLang="zh-CN" sz="3200" b="1" dirty="0">
                <a:latin typeface="宋体" panose="02010600030101010101" pitchFamily="2" charset="-122"/>
              </a:rPr>
              <a:t>，在朝廷上做官的人为百姓担忧，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被贬谪到边远地区做地方官的人</a:t>
            </a:r>
            <a:r>
              <a:rPr lang="zh-CN" altLang="zh-CN" sz="3200" b="1" dirty="0">
                <a:latin typeface="宋体" panose="02010600030101010101" pitchFamily="2" charset="-122"/>
              </a:rPr>
              <a:t>为君王担忧。这样在朝为官也担忧，在野为官也担忧。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"/>
          <p:cNvSpPr txBox="1"/>
          <p:nvPr/>
        </p:nvSpPr>
        <p:spPr>
          <a:xfrm>
            <a:off x="331788" y="1311275"/>
            <a:ext cx="8255000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然则何时而乐耶？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其必曰“先天下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之忧而忧，后天下之乐而乐”乎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！噫！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微斯人，吾谁与归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？时六年九月十五日。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6663" y="2176463"/>
            <a:ext cx="667067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大概一定会说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在天下人忧之前先忧，在天下人乐之后才乐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吧。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7688" y="4270375"/>
            <a:ext cx="66706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如果没有这种人，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我同谁一道呢？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2"/>
          <p:cNvSpPr txBox="1"/>
          <p:nvPr/>
        </p:nvSpPr>
        <p:spPr>
          <a:xfrm>
            <a:off x="334963" y="1292225"/>
            <a:ext cx="8293100" cy="427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</a:rPr>
              <a:t>既然这样，那么，什么时候才快乐呢？</a:t>
            </a: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大概一定会说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在天下人忧之前先忧，在天下人乐之后才乐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吧！</a:t>
            </a:r>
            <a:r>
              <a:rPr lang="zh-CN" altLang="zh-CN" sz="3200" b="1" dirty="0">
                <a:latin typeface="宋体" panose="02010600030101010101" pitchFamily="2" charset="-122"/>
              </a:rPr>
              <a:t>唉！如果没有这种人，</a:t>
            </a:r>
            <a:r>
              <a:rPr lang="zh-CN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我同谁一道呢</a:t>
            </a:r>
            <a:r>
              <a:rPr lang="zh-CN" altLang="zh-CN" sz="3200" b="1" dirty="0">
                <a:latin typeface="宋体" panose="02010600030101010101" pitchFamily="2" charset="-122"/>
              </a:rPr>
              <a:t>？写于庆历六年（1046年）九月十五日。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"/>
          <p:cNvSpPr txBox="1"/>
          <p:nvPr/>
        </p:nvSpPr>
        <p:spPr>
          <a:xfrm>
            <a:off x="696913" y="1693863"/>
            <a:ext cx="2784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一、通假字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9175" y="2860675"/>
            <a:ext cx="20812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百废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9013" y="2860675"/>
            <a:ext cx="3798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同“俱”，全、皆。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9175" y="4148138"/>
            <a:ext cx="349408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予作文以记之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9925" y="4148138"/>
            <a:ext cx="33575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同“嘱”，嘱咐。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3584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584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8" grpId="0"/>
      <p:bldP spid="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390525" y="817563"/>
            <a:ext cx="27844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二、一词多义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2025" y="2005013"/>
            <a:ext cx="333375" cy="11985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2863" y="1831975"/>
            <a:ext cx="44719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夫巴陵胜状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此则岳阳楼之大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8" name="文本框 3"/>
          <p:cNvSpPr txBox="1"/>
          <p:nvPr/>
        </p:nvSpPr>
        <p:spPr>
          <a:xfrm>
            <a:off x="5741988" y="1831975"/>
            <a:ext cx="56673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看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35849" name="文本框 4"/>
          <p:cNvSpPr txBox="1"/>
          <p:nvPr/>
        </p:nvSpPr>
        <p:spPr>
          <a:xfrm>
            <a:off x="5741988" y="2755900"/>
            <a:ext cx="10699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景象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962025" y="3884613"/>
            <a:ext cx="333375" cy="19891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5400" y="3679825"/>
            <a:ext cx="4473575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潇湘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此乐何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感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而悲者矣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741988" y="3686175"/>
            <a:ext cx="56673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尽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5741988" y="4602163"/>
            <a:ext cx="965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穷尽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5741988" y="5519738"/>
            <a:ext cx="9652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十分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1233488" y="1358900"/>
            <a:ext cx="333375" cy="11287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0200" y="1185863"/>
            <a:ext cx="27178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长烟一空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或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异二者之为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8" name="文本框 3"/>
          <p:cNvSpPr txBox="1"/>
          <p:nvPr/>
        </p:nvSpPr>
        <p:spPr>
          <a:xfrm>
            <a:off x="5357813" y="1185863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有时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35849" name="文本框 4"/>
          <p:cNvSpPr txBox="1"/>
          <p:nvPr/>
        </p:nvSpPr>
        <p:spPr>
          <a:xfrm>
            <a:off x="5357813" y="2105025"/>
            <a:ext cx="13747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或许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33488" y="3089275"/>
            <a:ext cx="333375" cy="11509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2738" y="2927350"/>
            <a:ext cx="3125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浊浪排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长烟一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空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357813" y="2927350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天空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5357813" y="3846513"/>
            <a:ext cx="965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消散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233488" y="4832350"/>
            <a:ext cx="333375" cy="11525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6863" y="4705350"/>
            <a:ext cx="3125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政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人和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北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通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巫峡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5357813" y="4697413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顺利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5357813" y="5608638"/>
            <a:ext cx="9667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通向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7" grpId="0" bldLvl="0" animBg="1"/>
      <p:bldP spid="9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447675" y="976313"/>
            <a:ext cx="278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三、词类活用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250" y="3254375"/>
            <a:ext cx="4416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滕子京谪守巴陵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郡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1750" y="3965575"/>
            <a:ext cx="6480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名词作动词，做州郡</a:t>
            </a:r>
            <a:r>
              <a:rPr lang="zh-CN" altLang="zh-CN" sz="3200" b="1" dirty="0">
                <a:latin typeface="宋体" panose="02010600030101010101" pitchFamily="2" charset="-122"/>
              </a:rPr>
              <a:t>的长官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0" y="1778000"/>
            <a:ext cx="463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具兴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1750" y="2462213"/>
            <a:ext cx="6956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动词作动词，荒废了的事业。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375" y="4776788"/>
            <a:ext cx="52149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刻唐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今人诗赋于其上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1750" y="5556250"/>
            <a:ext cx="6810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形容词作名词，贤明之人。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41375" y="2125663"/>
            <a:ext cx="44164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6338" y="2809875"/>
            <a:ext cx="6480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用锦鳞代指鱼群。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9940" name="文本框 1"/>
          <p:cNvSpPr txBox="1"/>
          <p:nvPr/>
        </p:nvSpPr>
        <p:spPr>
          <a:xfrm>
            <a:off x="841375" y="774700"/>
            <a:ext cx="46370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畏讥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8875" y="1458913"/>
            <a:ext cx="7083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名词作动词，说别人坏话。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375" y="3524250"/>
            <a:ext cx="463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天下之忧而忧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6338" y="4270375"/>
            <a:ext cx="6230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名词作状语，在……之前。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1375" y="5003800"/>
            <a:ext cx="46370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天下之乐而乐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0463" y="5689600"/>
            <a:ext cx="6229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名词作状语，在……之后。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3" grpId="0"/>
      <p:bldP spid="4" grpId="0"/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8" name="组合 4"/>
          <p:cNvGrpSpPr/>
          <p:nvPr/>
        </p:nvGrpSpPr>
        <p:grpSpPr>
          <a:xfrm>
            <a:off x="465138" y="754063"/>
            <a:ext cx="8212137" cy="5159375"/>
            <a:chOff x="570" y="1187"/>
            <a:chExt cx="13259" cy="8426"/>
          </a:xfrm>
        </p:grpSpPr>
        <p:pic>
          <p:nvPicPr>
            <p:cNvPr id="4102" name="图片 2"/>
            <p:cNvPicPr>
              <a:picLocks noChangeAspect="1"/>
            </p:cNvPicPr>
            <p:nvPr/>
          </p:nvPicPr>
          <p:blipFill>
            <a:blip r:embed="rId1"/>
            <a:srcRect b="4683"/>
            <a:stretch>
              <a:fillRect/>
            </a:stretch>
          </p:blipFill>
          <p:spPr>
            <a:xfrm>
              <a:off x="570" y="1187"/>
              <a:ext cx="13259" cy="84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文本框 3"/>
            <p:cNvSpPr txBox="1"/>
            <p:nvPr/>
          </p:nvSpPr>
          <p:spPr>
            <a:xfrm>
              <a:off x="821" y="1187"/>
              <a:ext cx="12506" cy="15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晴川历历汉阳树，芳草萋萋鹦鹉洲。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   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崔颢</a:t>
              </a:r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《黄鹤楼》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434975" y="754063"/>
            <a:ext cx="8272463" cy="5219700"/>
            <a:chOff x="564" y="1136"/>
            <a:chExt cx="13259" cy="8505"/>
          </a:xfrm>
        </p:grpSpPr>
        <p:pic>
          <p:nvPicPr>
            <p:cNvPr id="4100" name="图片 6"/>
            <p:cNvPicPr>
              <a:picLocks noChangeAspect="1"/>
            </p:cNvPicPr>
            <p:nvPr/>
          </p:nvPicPr>
          <p:blipFill>
            <a:blip r:embed="rId2"/>
            <a:srcRect b="4103"/>
            <a:stretch>
              <a:fillRect/>
            </a:stretch>
          </p:blipFill>
          <p:spPr>
            <a:xfrm>
              <a:off x="564" y="1136"/>
              <a:ext cx="13259" cy="84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文本框 7"/>
            <p:cNvSpPr txBox="1"/>
            <p:nvPr/>
          </p:nvSpPr>
          <p:spPr>
            <a:xfrm>
              <a:off x="564" y="8791"/>
              <a:ext cx="6893" cy="850"/>
            </a:xfrm>
            <a:prstGeom prst="rect">
              <a:avLst/>
            </a:prstGeom>
            <a:solidFill>
              <a:schemeClr val="bg2">
                <a:alpha val="52156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洞庭天下水，岳阳天下楼。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65163" y="293687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巴陵胜状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163" y="3455988"/>
            <a:ext cx="6734175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古：指示代词，表远指，相当于“那”；       今：丈夫，夫人   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163" y="470852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前人之述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400" y="5407025"/>
            <a:ext cx="74263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（古：详尽；              今：准备）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0966" name="文本框 1"/>
          <p:cNvSpPr txBox="1"/>
          <p:nvPr/>
        </p:nvSpPr>
        <p:spPr>
          <a:xfrm>
            <a:off x="447675" y="819150"/>
            <a:ext cx="278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四、古今异义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163" y="1587500"/>
            <a:ext cx="27463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增其旧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400" y="2225675"/>
            <a:ext cx="77724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（古：规模；             今：制度  ） 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46125" y="2876550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无际涯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125" y="3529013"/>
            <a:ext cx="7578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（古：广远；       今：与“竖”相对  ） 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6125" y="4364038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125" y="5089525"/>
            <a:ext cx="68627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（古：事态；       今：天气变化）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125" y="1281113"/>
            <a:ext cx="4953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125" y="1985963"/>
            <a:ext cx="59642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（古：景象；       今：看 ）     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8813" y="1725613"/>
            <a:ext cx="478631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浊浪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813" y="2546350"/>
            <a:ext cx="68611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（古：冲向天空；   今：全部去除掉）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813" y="3636963"/>
            <a:ext cx="478631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斯人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813" y="4475163"/>
            <a:ext cx="68611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</a:rPr>
              <a:t>（古：如果没有；   今：微小）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538163" y="1123950"/>
            <a:ext cx="2782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五、特殊句式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150" y="2355850"/>
            <a:ext cx="4527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刻唐贤今人诗赋于其上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38800" y="2355850"/>
            <a:ext cx="29083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介宾短语后置句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150" y="3524250"/>
            <a:ext cx="3810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属予作文以记之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8800" y="3524250"/>
            <a:ext cx="1479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省略句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275" y="4727575"/>
            <a:ext cx="44196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此则岳阳楼之大观也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1338" y="4727575"/>
            <a:ext cx="14795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判断句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4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03275" y="1235075"/>
            <a:ext cx="4527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迁客骚人，多会于此。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9150" y="1958975"/>
            <a:ext cx="29083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介宾短语后置句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3275" y="2921000"/>
            <a:ext cx="46116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1000" y="3622675"/>
            <a:ext cx="40576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固定句式，表反问语气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275" y="4705350"/>
            <a:ext cx="26876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吾谁与归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9175" y="4705350"/>
            <a:ext cx="20113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宾语前置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4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9" name="文本框 1"/>
          <p:cNvSpPr txBox="1"/>
          <p:nvPr/>
        </p:nvSpPr>
        <p:spPr>
          <a:xfrm>
            <a:off x="539750" y="1479550"/>
            <a:ext cx="508952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划分层次，概括文章内容。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539750" y="2451100"/>
            <a:ext cx="794861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第一部分：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）交代写作背景和作记缘由。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539750" y="4270375"/>
            <a:ext cx="17351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第二部分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79675" y="3168650"/>
            <a:ext cx="59245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）由岳阳楼的大观过渡到登楼览物的心情；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3-4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迁人骚客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览物之情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，一明一暗，一喜一悲。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190750" y="3424238"/>
            <a:ext cx="288925" cy="22463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608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4608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7" grpId="0"/>
      <p:bldP spid="9" grpId="0"/>
      <p:bldP spid="16" grpId="0"/>
      <p:bldP spid="1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1"/>
          <p:cNvSpPr txBox="1"/>
          <p:nvPr/>
        </p:nvSpPr>
        <p:spPr>
          <a:xfrm>
            <a:off x="530225" y="1403350"/>
            <a:ext cx="80819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第三部分：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）抒发作者的阔大胸襟和政治抱负，这是全文的核心。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6046"/>
          <a:stretch>
            <a:fillRect/>
          </a:stretch>
        </p:blipFill>
        <p:spPr>
          <a:xfrm>
            <a:off x="2085975" y="3238500"/>
            <a:ext cx="4972050" cy="262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508000" y="803275"/>
            <a:ext cx="81264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朗读第一段，说说重修岳阳楼的背景和这段的用意。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2705100"/>
            <a:ext cx="6029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背景：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政通人和，百废具兴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000" y="3429000"/>
            <a:ext cx="812482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说明滕子京在谪守的逆境中，仍不以己悲，把政事治理得井井有条。由此可见作者欣赏他的阔大胸襟，与一般的“迁客”不同。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508000" y="857250"/>
            <a:ext cx="8128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找出第二段中概括描写洞庭湖全景的句子并分析表达效果。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8000" y="2709863"/>
            <a:ext cx="779303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总写：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</a:rPr>
              <a:t>予观夫巴陵胜状，在洞庭一湖。</a:t>
            </a:r>
            <a:r>
              <a:rPr lang="en-US" altLang="zh-CN" sz="3000" b="1" dirty="0">
                <a:latin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000" y="3567113"/>
            <a:ext cx="8128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全景：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</a:rPr>
              <a:t>衔远山，吞长江，浩浩汤汤，横无际涯，朝晖夕阴，气象万千</a:t>
            </a:r>
            <a:r>
              <a:rPr lang="en-US" altLang="zh-CN" sz="3000" b="1" dirty="0">
                <a:latin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64213" y="4860925"/>
            <a:ext cx="28717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空间、时间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9" name="文本框 9"/>
          <p:cNvSpPr txBox="1"/>
          <p:nvPr/>
        </p:nvSpPr>
        <p:spPr>
          <a:xfrm>
            <a:off x="366713" y="1525588"/>
            <a:ext cx="68183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衔：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洞庭湖中有许多小山，用“衔”字形象地写出湖与山的关系。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713" y="3454400"/>
            <a:ext cx="71739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吞：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不仅形象地写出湖与江的关系，而且“吞”字声音宽舒洪亮，读来气势磅礴。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7445375" y="1868488"/>
            <a:ext cx="342900" cy="287496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6333" name="文本框 14"/>
          <p:cNvSpPr txBox="1"/>
          <p:nvPr/>
        </p:nvSpPr>
        <p:spPr>
          <a:xfrm>
            <a:off x="7878763" y="2336800"/>
            <a:ext cx="5842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化静为动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/>
      <p:bldP spid="11" grpId="0"/>
      <p:bldP spid="13" grpId="0" bldLvl="0" animBg="1"/>
      <p:bldP spid="563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539750" y="1819275"/>
            <a:ext cx="5332413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【范仲淹】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989—1052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年），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字希文，苏州吴县人。北宋杰出的思想家、政治家、文学家。谥号“文正”，世称范文正公。代表作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《范文正公集》。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8" name="图片 2"/>
          <p:cNvPicPr>
            <a:picLocks noChangeAspect="1"/>
          </p:cNvPicPr>
          <p:nvPr/>
        </p:nvPicPr>
        <p:blipFill>
          <a:blip r:embed="rId1"/>
          <a:srcRect t="13980" r="5606"/>
          <a:stretch>
            <a:fillRect/>
          </a:stretch>
        </p:blipFill>
        <p:spPr>
          <a:xfrm>
            <a:off x="6078538" y="2241550"/>
            <a:ext cx="2300288" cy="2859088"/>
          </a:xfrm>
          <a:prstGeom prst="rect">
            <a:avLst/>
          </a:prstGeom>
          <a:noFill/>
          <a:ln w="9525">
            <a:noFill/>
          </a:ln>
          <a:effectLst>
            <a:outerShdw blurRad="139700" dist="50800" dir="600000" algn="ctr" rotWithShape="0">
              <a:srgbClr val="000000">
                <a:alpha val="43000"/>
              </a:srgbClr>
            </a:outerShdw>
          </a:effectLst>
        </p:spPr>
      </p:pic>
      <p:grpSp>
        <p:nvGrpSpPr>
          <p:cNvPr id="5124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5125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5125" y="1368425"/>
            <a:ext cx="82518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浩浩汤汤：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字音响亮，叠字加强气势，形容水大流急，既绘声、又绘形。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25" y="3295650"/>
            <a:ext cx="81756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气象万千：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洞庭湖上景象变化之多之快。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25" y="4313238"/>
            <a:ext cx="53784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横：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显得境界开阔而有气魄。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3550" y="4313238"/>
            <a:ext cx="1727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炼字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"/>
          <p:cNvSpPr txBox="1"/>
          <p:nvPr/>
        </p:nvSpPr>
        <p:spPr>
          <a:xfrm>
            <a:off x="439738" y="1006475"/>
            <a:ext cx="5826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这一节的写景在全文中的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8000" y="5692775"/>
            <a:ext cx="41846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为结尾的议论做了铺垫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7" name="文本框 1"/>
          <p:cNvSpPr txBox="1"/>
          <p:nvPr/>
        </p:nvSpPr>
        <p:spPr>
          <a:xfrm>
            <a:off x="439738" y="1797050"/>
            <a:ext cx="707548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“此则岳阳楼之大观也，前人之述备矣”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8" name="文本框 10"/>
          <p:cNvSpPr txBox="1"/>
          <p:nvPr/>
        </p:nvSpPr>
        <p:spPr>
          <a:xfrm>
            <a:off x="1181100" y="2900363"/>
            <a:ext cx="43942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“迁客骚人，多会于此”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9" name="文本框 11"/>
          <p:cNvSpPr txBox="1"/>
          <p:nvPr/>
        </p:nvSpPr>
        <p:spPr>
          <a:xfrm>
            <a:off x="2054225" y="3908425"/>
            <a:ext cx="43942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“览物之情，得无异乎”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50" name="文本框 12"/>
          <p:cNvSpPr txBox="1"/>
          <p:nvPr/>
        </p:nvSpPr>
        <p:spPr>
          <a:xfrm>
            <a:off x="2965450" y="5037138"/>
            <a:ext cx="5160963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景物之“异”和感受之“异”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2482850" y="2420938"/>
            <a:ext cx="288925" cy="37782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2965450" y="3494088"/>
            <a:ext cx="287338" cy="360363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3448050" y="4533900"/>
            <a:ext cx="288925" cy="35877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43688" y="2333625"/>
            <a:ext cx="185896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承上启下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7" grpId="0"/>
      <p:bldP spid="57348" grpId="0"/>
      <p:bldP spid="57349" grpId="0"/>
      <p:bldP spid="57350" grpId="0"/>
      <p:bldP spid="15" grpId="0" animBg="1"/>
      <p:bldP spid="16" grpId="0" animBg="1"/>
      <p:bldP spid="17" grpId="0" animBg="1"/>
      <p:bldP spid="1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1"/>
          <p:cNvSpPr txBox="1"/>
          <p:nvPr/>
        </p:nvSpPr>
        <p:spPr>
          <a:xfrm>
            <a:off x="471488" y="701675"/>
            <a:ext cx="80454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朗读第三、四段，说说作者是怎样表达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喜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8775" y="3016250"/>
            <a:ext cx="64277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淫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阴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浊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啸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啼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371" name="文本框 2"/>
          <p:cNvSpPr txBox="1"/>
          <p:nvPr/>
        </p:nvSpPr>
        <p:spPr>
          <a:xfrm>
            <a:off x="471488" y="3094038"/>
            <a:ext cx="566737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文本框 5"/>
          <p:cNvSpPr txBox="1"/>
          <p:nvPr/>
        </p:nvSpPr>
        <p:spPr>
          <a:xfrm>
            <a:off x="1371600" y="2444750"/>
            <a:ext cx="65039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动：雨    风   浪    虎    猿 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375" name="文本框 9"/>
          <p:cNvSpPr txBox="1"/>
          <p:nvPr/>
        </p:nvSpPr>
        <p:spPr>
          <a:xfrm>
            <a:off x="1371600" y="3648075"/>
            <a:ext cx="63214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静：日星    山岳    墙    楫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376" name="文本框 11"/>
          <p:cNvSpPr txBox="1"/>
          <p:nvPr/>
        </p:nvSpPr>
        <p:spPr>
          <a:xfrm>
            <a:off x="1714500" y="4170363"/>
            <a:ext cx="58499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隐曜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潜行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倾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摧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038225" y="2592388"/>
            <a:ext cx="288925" cy="15763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8" name="文本框 14"/>
          <p:cNvSpPr txBox="1"/>
          <p:nvPr/>
        </p:nvSpPr>
        <p:spPr>
          <a:xfrm>
            <a:off x="371475" y="4783138"/>
            <a:ext cx="8240713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景物带有浓厚的感情色彩，描绘了一幅天昏地暗、浪黑风高、恐怖凄惨的画面。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8371" grpId="0"/>
      <p:bldP spid="58373" grpId="0"/>
      <p:bldP spid="58375" grpId="0"/>
      <p:bldP spid="58376" grpId="0"/>
      <p:bldP spid="14" grpId="0" bldLvl="0" animBg="1"/>
      <p:bldP spid="5837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20944" y="4359910"/>
            <a:ext cx="3443606" cy="193103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68500" y="2128838"/>
            <a:ext cx="64960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和煦   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翔集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游泳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互答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454025" y="2209800"/>
            <a:ext cx="56515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喜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9396" name="文本框 10"/>
          <p:cNvSpPr txBox="1"/>
          <p:nvPr/>
        </p:nvSpPr>
        <p:spPr>
          <a:xfrm>
            <a:off x="1316038" y="1511300"/>
            <a:ext cx="6651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动：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7" name="文本框 5"/>
          <p:cNvSpPr txBox="1"/>
          <p:nvPr/>
        </p:nvSpPr>
        <p:spPr>
          <a:xfrm>
            <a:off x="1981200" y="1511300"/>
            <a:ext cx="62372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春风     沙鸥    锦鳞   渔歌       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8" name="文本框 8"/>
          <p:cNvSpPr txBox="1"/>
          <p:nvPr/>
        </p:nvSpPr>
        <p:spPr>
          <a:xfrm>
            <a:off x="1316038" y="2857500"/>
            <a:ext cx="6651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静：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9" name="文本框 9"/>
          <p:cNvSpPr txBox="1"/>
          <p:nvPr/>
        </p:nvSpPr>
        <p:spPr>
          <a:xfrm>
            <a:off x="1981200" y="2857500"/>
            <a:ext cx="48117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阳光   岸芷汀兰   月光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400" name="文本框 11"/>
          <p:cNvSpPr txBox="1"/>
          <p:nvPr/>
        </p:nvSpPr>
        <p:spPr>
          <a:xfrm>
            <a:off x="1981200" y="3502025"/>
            <a:ext cx="5848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明媚 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郁郁青青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皓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 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995363" y="1631950"/>
            <a:ext cx="287338" cy="1674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395" grpId="0"/>
      <p:bldP spid="59396" grpId="0"/>
      <p:bldP spid="59397" grpId="0"/>
      <p:bldP spid="59398" grpId="0"/>
      <p:bldP spid="59399" grpId="0"/>
      <p:bldP spid="59400" grpId="0"/>
      <p:bldP spid="1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1"/>
          <p:cNvSpPr txBox="1"/>
          <p:nvPr/>
        </p:nvSpPr>
        <p:spPr>
          <a:xfrm>
            <a:off x="485775" y="839788"/>
            <a:ext cx="81041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作者用哪些话概括说明了“迁客骚人”的“悲”和“喜”？有何目的？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5775" y="2671763"/>
            <a:ext cx="596423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悲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去国怀乡，忧谗畏讥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775" y="4170363"/>
            <a:ext cx="8104188" cy="1890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目的：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将这类人的悲喜感情与“古仁人之心”作对比，引出下文，由写情自然转入议论，突出全文的主旨。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775" y="3419475"/>
            <a:ext cx="59658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喜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心旷神怡，宠辱偕忘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"/>
          <p:cNvSpPr txBox="1"/>
          <p:nvPr/>
        </p:nvSpPr>
        <p:spPr>
          <a:xfrm>
            <a:off x="428625" y="981075"/>
            <a:ext cx="7940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朗读第五段，说说什么是“古仁人之心”。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1831975"/>
            <a:ext cx="75041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古仁人之心</a:t>
            </a: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不以物喜，不以己悲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625" y="3338513"/>
            <a:ext cx="14192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忧乐观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6450" y="2482850"/>
            <a:ext cx="6351588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忧：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居庙堂之高则忧其民，处江湖之远则忧其君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”“先天下之忧而忧”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6450" y="4094163"/>
            <a:ext cx="45926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乐：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“后天下之乐而乐”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787525" y="2652713"/>
            <a:ext cx="288925" cy="19256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625" y="4894263"/>
            <a:ext cx="81661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微斯人</a:t>
            </a: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指古仁人，也暗指滕子京，表示对滕子京的慰勉和规箴之意。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0" grpId="0" bldLvl="0" animBg="1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1"/>
          <p:cNvSpPr txBox="1"/>
          <p:nvPr/>
        </p:nvSpPr>
        <p:spPr>
          <a:xfrm>
            <a:off x="422275" y="987425"/>
            <a:ext cx="80962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怎样理解“先天下之忧而忧，后天下之乐而乐”这句话？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5" y="2640013"/>
            <a:ext cx="6689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我国古代早有“与民同乐”的思想：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4513" y="3471863"/>
            <a:ext cx="7974012" cy="216852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“乐民之乐者，民亦乐其乐；忧民之忧者，民亦忧其忧。乐以天下，忧以天下，然而不王者，未之有也。”              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孟子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1"/>
          <p:cNvSpPr txBox="1"/>
          <p:nvPr/>
        </p:nvSpPr>
        <p:spPr>
          <a:xfrm>
            <a:off x="541338" y="1028700"/>
            <a:ext cx="8061325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这里说的“乐以天下，忧以天下”来源于民本思想。范仲淹在本文中把它发展为“先天下之忧而忧，后天下之乐而乐”的观点，并以此作为对待仕途进退的原则，表现他旷达的胸襟和伟大的抱负。他提倡的吃苦在前，享受在后的精神，在今天仍有着借鉴和教育的意义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文本框 6"/>
          <p:cNvSpPr txBox="1"/>
          <p:nvPr/>
        </p:nvSpPr>
        <p:spPr>
          <a:xfrm>
            <a:off x="503238" y="1701800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多种表达方式的运用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503238" y="2835275"/>
            <a:ext cx="71024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重修岳阳楼的背景和作记的原因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503238" y="3935413"/>
            <a:ext cx="69278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洞庭湖的全景与其特殊的地理位置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522" name="文本框 16"/>
          <p:cNvSpPr txBox="1"/>
          <p:nvPr/>
        </p:nvSpPr>
        <p:spPr>
          <a:xfrm>
            <a:off x="7505700" y="2833688"/>
            <a:ext cx="9493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记叙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4523" name="文本框 17"/>
          <p:cNvSpPr txBox="1"/>
          <p:nvPr/>
        </p:nvSpPr>
        <p:spPr>
          <a:xfrm>
            <a:off x="7505700" y="4616450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描写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59399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59400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4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写法探究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10" grpId="0"/>
      <p:bldP spid="13" grpId="0"/>
      <p:bldP spid="64522" grpId="0"/>
      <p:bldP spid="6452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1"/>
          <p:cNvSpPr txBox="1"/>
          <p:nvPr/>
        </p:nvSpPr>
        <p:spPr>
          <a:xfrm>
            <a:off x="425450" y="1633538"/>
            <a:ext cx="475297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）描写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“阴冷”的画面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425450" y="2398713"/>
            <a:ext cx="47513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）描写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“晴明”的画面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425450" y="3025775"/>
            <a:ext cx="8027988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作者“先天下之忧而忧，后天下之乐而乐”的政治抱负和“不以物喜，不以己悲”的阔大胸襟。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524" name="文本框 18"/>
          <p:cNvSpPr txBox="1"/>
          <p:nvPr/>
        </p:nvSpPr>
        <p:spPr>
          <a:xfrm>
            <a:off x="5548313" y="1763713"/>
            <a:ext cx="949325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描写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抒情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5254625" y="1763713"/>
            <a:ext cx="215900" cy="101441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526" name="文本框 20"/>
          <p:cNvSpPr txBox="1"/>
          <p:nvPr/>
        </p:nvSpPr>
        <p:spPr>
          <a:xfrm>
            <a:off x="7504113" y="4640263"/>
            <a:ext cx="9493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议论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64524" grpId="0"/>
      <p:bldP spid="20" grpId="0" bldLvl="0" animBg="1"/>
      <p:bldP spid="645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2"/>
          <p:cNvSpPr txBox="1"/>
          <p:nvPr/>
        </p:nvSpPr>
        <p:spPr>
          <a:xfrm>
            <a:off x="414338" y="1420813"/>
            <a:ext cx="8204200" cy="4014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范仲淹喜好弹履霜一曲，故时人称之为范履霜。他工于诗词散文，所作的文章富政治内容，文辞秀美，气度豁达。他的《岳阳楼记》一文中的“先天下之忧而忧，后天下之乐而乐”两句，为千古佳句，也是他一生爱国的写照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"/>
          <p:cNvSpPr txBox="1"/>
          <p:nvPr/>
        </p:nvSpPr>
        <p:spPr>
          <a:xfrm>
            <a:off x="471488" y="1381125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繁简得宜，层层蓄势。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471488" y="2076450"/>
            <a:ext cx="8080375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文章略写“巴陵胜状”，详写“览物之情”；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“岳阳楼之大观”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转而描写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迁客骚人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览物之情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，最后发表议论，提出文章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先天下之忧而忧，后天下之乐而乐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的思想。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"/>
          <p:cNvSpPr txBox="1"/>
          <p:nvPr/>
        </p:nvSpPr>
        <p:spPr>
          <a:xfrm>
            <a:off x="492125" y="1092200"/>
            <a:ext cx="4306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生动的景物描写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701" name="文本框 11"/>
          <p:cNvSpPr txBox="1"/>
          <p:nvPr/>
        </p:nvSpPr>
        <p:spPr>
          <a:xfrm>
            <a:off x="492125" y="2581275"/>
            <a:ext cx="801370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淫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雨霏霏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阴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风怒号，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浊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浪排空，日星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隐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耀，山岳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潜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形”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125" y="1930400"/>
            <a:ext cx="48768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）用词准确、炼字艺术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0" name="文本框 7"/>
          <p:cNvSpPr txBox="1"/>
          <p:nvPr/>
        </p:nvSpPr>
        <p:spPr>
          <a:xfrm>
            <a:off x="492125" y="4030663"/>
            <a:ext cx="8134350" cy="1890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“排空”的“排”形象地写出了混浊的波浪借助怒吼的风势直向天空冲去的奔腾之势，使人有身临其境之感。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5" grpId="0"/>
      <p:bldP spid="6554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11"/>
          <p:cNvSpPr txBox="1"/>
          <p:nvPr/>
        </p:nvSpPr>
        <p:spPr>
          <a:xfrm>
            <a:off x="1063625" y="2019300"/>
            <a:ext cx="44354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“阴风怒号，浊浪排空”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“沙鸥翔集，锦鳞游泳”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7825" y="2389188"/>
            <a:ext cx="635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动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1"/>
          <p:cNvSpPr txBox="1"/>
          <p:nvPr/>
        </p:nvSpPr>
        <p:spPr>
          <a:xfrm>
            <a:off x="1063625" y="3517900"/>
            <a:ext cx="4414838" cy="1290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“日星隐耀，山岳潜形”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“岸芷汀兰，郁郁青青”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7825" y="3886200"/>
            <a:ext cx="5476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静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3494" name="文本框 4"/>
          <p:cNvSpPr txBox="1"/>
          <p:nvPr/>
        </p:nvSpPr>
        <p:spPr>
          <a:xfrm>
            <a:off x="419100" y="1233488"/>
            <a:ext cx="55721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）动静结合、修辞的运用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063625" y="5300663"/>
            <a:ext cx="226377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“浮光跃金”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6925" y="5249863"/>
            <a:ext cx="17875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比喻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4" grpId="0"/>
      <p:bldP spid="2" grpId="0"/>
      <p:bldP spid="3" grpId="0"/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11"/>
          <p:cNvSpPr txBox="1"/>
          <p:nvPr/>
        </p:nvSpPr>
        <p:spPr>
          <a:xfrm>
            <a:off x="881063" y="2192338"/>
            <a:ext cx="4278312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“上下天光，一碧万顷”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岸芷汀兰，郁郁青青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渔歌互答，此乐何极</a:t>
            </a: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0100" y="2571750"/>
            <a:ext cx="974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视觉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4516" name="文本框 4"/>
          <p:cNvSpPr txBox="1"/>
          <p:nvPr/>
        </p:nvSpPr>
        <p:spPr>
          <a:xfrm>
            <a:off x="485775" y="1276350"/>
            <a:ext cx="37607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）多种感官描写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0100" y="3490913"/>
            <a:ext cx="9747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嗅觉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0100" y="4410075"/>
            <a:ext cx="9747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听觉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4" grpId="0"/>
      <p:bldP spid="8" grpId="0"/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87350" y="1552575"/>
            <a:ext cx="8247063" cy="4014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本文通过对岳阳楼周围景物的描写，以及对“迁客骚人”“览物之情”的分析，表达了作者“不以物喜，不以己悲”的旷达胸襟和“先天下之忧而忧，后天下之乐而乐”的政治抱负，也表示了对好友滕子京的慰勉和规箴之意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65539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65540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554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ff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6"/>
          <p:cNvSpPr txBox="1"/>
          <p:nvPr/>
        </p:nvSpPr>
        <p:spPr>
          <a:xfrm>
            <a:off x="3638550" y="1270000"/>
            <a:ext cx="18669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岳阳楼记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629" name="文本框 23581"/>
          <p:cNvSpPr txBox="1"/>
          <p:nvPr/>
        </p:nvSpPr>
        <p:spPr>
          <a:xfrm>
            <a:off x="4027488" y="2201863"/>
            <a:ext cx="10223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叙事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0" name="文本框 23582"/>
          <p:cNvSpPr txBox="1"/>
          <p:nvPr/>
        </p:nvSpPr>
        <p:spPr>
          <a:xfrm>
            <a:off x="4027488" y="3089275"/>
            <a:ext cx="102076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描写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1" name="文本框 23583"/>
          <p:cNvSpPr txBox="1"/>
          <p:nvPr/>
        </p:nvSpPr>
        <p:spPr>
          <a:xfrm>
            <a:off x="4348163" y="4146550"/>
            <a:ext cx="10207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抒情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3" name="文本框 23585"/>
          <p:cNvSpPr txBox="1"/>
          <p:nvPr/>
        </p:nvSpPr>
        <p:spPr>
          <a:xfrm>
            <a:off x="977900" y="3089275"/>
            <a:ext cx="30797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概写洞庭美景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6636" name="文本框 23588"/>
          <p:cNvSpPr txBox="1"/>
          <p:nvPr/>
        </p:nvSpPr>
        <p:spPr>
          <a:xfrm>
            <a:off x="977900" y="2201863"/>
            <a:ext cx="21256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作记缘由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6637" name="文本框 23589"/>
          <p:cNvSpPr txBox="1"/>
          <p:nvPr/>
        </p:nvSpPr>
        <p:spPr>
          <a:xfrm>
            <a:off x="977900" y="4146550"/>
            <a:ext cx="26447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览物之情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6638" name="文本框 23590"/>
          <p:cNvSpPr txBox="1"/>
          <p:nvPr/>
        </p:nvSpPr>
        <p:spPr>
          <a:xfrm>
            <a:off x="977900" y="5391150"/>
            <a:ext cx="21256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</a:rPr>
              <a:t>胸怀抱负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6643" name="文本框 23597"/>
          <p:cNvSpPr txBox="1"/>
          <p:nvPr/>
        </p:nvSpPr>
        <p:spPr>
          <a:xfrm>
            <a:off x="3486150" y="3829050"/>
            <a:ext cx="615950" cy="124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悲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喜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079750" y="3924300"/>
            <a:ext cx="360363" cy="10525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5770563" y="2379663"/>
            <a:ext cx="360363" cy="341153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3583"/>
          <p:cNvSpPr txBox="1"/>
          <p:nvPr/>
        </p:nvSpPr>
        <p:spPr>
          <a:xfrm>
            <a:off x="3325813" y="5391150"/>
            <a:ext cx="1022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议论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1275" y="2582863"/>
            <a:ext cx="1106488" cy="30051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先天下之忧而忧，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后天下之乐而乐。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6657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6657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657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26629" grpId="0"/>
      <p:bldP spid="26630" grpId="0"/>
      <p:bldP spid="26631" grpId="0"/>
      <p:bldP spid="26633" grpId="0"/>
      <p:bldP spid="26636" grpId="0"/>
      <p:bldP spid="26637" grpId="0"/>
      <p:bldP spid="26638" grpId="0"/>
      <p:bldP spid="26643" grpId="0"/>
      <p:bldP spid="5" grpId="0" bldLvl="0" animBg="1"/>
      <p:bldP spid="11" grpId="0" bldLvl="0" animBg="1"/>
      <p:bldP spid="3" grpId="0"/>
      <p:bldP spid="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61975" y="1546225"/>
            <a:ext cx="802005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背诵课文。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文中有很多四字句，请你找出来，利用工具书了解其意思。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758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6758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758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93725" y="1304925"/>
            <a:ext cx="7956550" cy="4248150"/>
            <a:chOff x="935" y="2055"/>
            <a:chExt cx="12531" cy="6691"/>
          </a:xfrm>
        </p:grpSpPr>
        <p:sp>
          <p:nvSpPr>
            <p:cNvPr id="2" name="横卷形 1"/>
            <p:cNvSpPr/>
            <p:nvPr/>
          </p:nvSpPr>
          <p:spPr>
            <a:xfrm>
              <a:off x="935" y="2055"/>
              <a:ext cx="12531" cy="6691"/>
            </a:xfrm>
            <a:prstGeom prst="horizontalScroll">
              <a:avLst>
                <a:gd name="adj" fmla="val 3960"/>
              </a:avLst>
            </a:prstGeom>
            <a:solidFill>
              <a:schemeClr val="accent5">
                <a:alpha val="88000"/>
              </a:schemeClr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923" name="文本框 23590"/>
            <p:cNvSpPr txBox="1"/>
            <p:nvPr/>
          </p:nvSpPr>
          <p:spPr>
            <a:xfrm>
              <a:off x="1455" y="3195"/>
              <a:ext cx="11493" cy="441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皓月千里     心旷神怡     气象万千   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政通人和     浩浩汤汤     薄暮冥冥   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淫雨霏霏     春和景明     波澜不惊   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一碧万顷     岸芷汀兰     宠辱偕忘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2"/>
          <p:cNvSpPr txBox="1"/>
          <p:nvPr/>
        </p:nvSpPr>
        <p:spPr>
          <a:xfrm>
            <a:off x="466725" y="1525588"/>
            <a:ext cx="8210550" cy="4014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1046年，范仲淹的挚友滕子京谪守巴陵郡，重修岳阳楼。当时，范仲淹亦被贬在邓州做官。滕子京请范仲淹为重修岳阳楼写记，并送去一本《洞庭晚秋图》。范仲淹依据此图，凭着丰富的想象，写下了千古名篇《岳阳楼记》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171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717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2"/>
          <p:cNvSpPr txBox="1"/>
          <p:nvPr/>
        </p:nvSpPr>
        <p:spPr>
          <a:xfrm>
            <a:off x="546100" y="1606550"/>
            <a:ext cx="8051800" cy="4014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记：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古代的一种文体，主要通过记事、记景、记人来抒发作者的情感或发表作者见解，即景抒情、托物言志，在写法上大多以记述为主而兼有议论、抒情。例如《小石潭记》《桃花源记》《醉翁亭记》《满井游记》等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19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819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>
            <a:off x="488950" y="1028700"/>
            <a:ext cx="8039100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岳阳楼</a:t>
            </a: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楼址在湖南省岳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阳市西北的巴丘山下，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其前身是三国时期吴国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都督鲁肃的阅兵台。唐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玄宗开元四年（716），张说在阅兵台旧址建造楼阁，取名“岳阳楼”，常与文士们登楼赋诗。</a:t>
            </a:r>
            <a:endParaRPr lang="zh-CN" altLang="zh-CN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6288" y="1268413"/>
            <a:ext cx="3941762" cy="295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5764</Words>
  <Application>WPS 演示</Application>
  <PresentationFormat>全屏显示(4:3)</PresentationFormat>
  <Paragraphs>625</Paragraphs>
  <Slides>68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81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6_Office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8B68B71FAD8D49CBBDE51FAF87237E8C_13</vt:lpwstr>
  </property>
</Properties>
</file>