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18"/>
  </p:notesMasterIdLst>
  <p:handoutMasterIdLst>
    <p:handoutMasterId r:id="rId37"/>
  </p:handoutMasterIdLst>
  <p:sldIdLst>
    <p:sldId id="381" r:id="rId4"/>
    <p:sldId id="382" r:id="rId5"/>
    <p:sldId id="416" r:id="rId6"/>
    <p:sldId id="383" r:id="rId7"/>
    <p:sldId id="384" r:id="rId8"/>
    <p:sldId id="418" r:id="rId9"/>
    <p:sldId id="419" r:id="rId10"/>
    <p:sldId id="417" r:id="rId11"/>
    <p:sldId id="386" r:id="rId12"/>
    <p:sldId id="387" r:id="rId13"/>
    <p:sldId id="420" r:id="rId14"/>
    <p:sldId id="388" r:id="rId15"/>
    <p:sldId id="389" r:id="rId16"/>
    <p:sldId id="391" r:id="rId17"/>
    <p:sldId id="392" r:id="rId19"/>
    <p:sldId id="393" r:id="rId20"/>
    <p:sldId id="413" r:id="rId21"/>
    <p:sldId id="414" r:id="rId22"/>
    <p:sldId id="415" r:id="rId23"/>
    <p:sldId id="394" r:id="rId24"/>
    <p:sldId id="399" r:id="rId25"/>
    <p:sldId id="398" r:id="rId26"/>
    <p:sldId id="421" r:id="rId27"/>
    <p:sldId id="397" r:id="rId28"/>
    <p:sldId id="395" r:id="rId29"/>
    <p:sldId id="404" r:id="rId30"/>
    <p:sldId id="403" r:id="rId31"/>
    <p:sldId id="402" r:id="rId32"/>
    <p:sldId id="409" r:id="rId33"/>
    <p:sldId id="405" r:id="rId34"/>
    <p:sldId id="406" r:id="rId35"/>
    <p:sldId id="446" r:id="rId36"/>
  </p:sldIdLst>
  <p:sldSz cx="9144000" cy="5143500"/>
  <p:notesSz cx="6858000" cy="9144000"/>
  <p:custDataLst>
    <p:tags r:id="rId41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D81C56"/>
    <a:srgbClr val="F79646"/>
    <a:srgbClr val="4BACC6"/>
    <a:srgbClr val="451352"/>
    <a:srgbClr val="EDB34F"/>
    <a:srgbClr val="0000FF"/>
    <a:srgbClr val="8AD3E2"/>
    <a:srgbClr val="8DD3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361"/>
    <p:restoredTop sz="95893"/>
  </p:normalViewPr>
  <p:slideViewPr>
    <p:cSldViewPr snapToGrid="0" showGuides="1">
      <p:cViewPr>
        <p:scale>
          <a:sx n="157" d="100"/>
          <a:sy n="157" d="100"/>
        </p:scale>
        <p:origin x="-276" y="43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FABA916-28D7-4886-A5C5-F6F71140AA7F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>
              <a:buNone/>
            </a:pPr>
            <a:fld id="{9A0DB2DC-4C9A-4742-B13C-FB6460FD3503}" type="slidenum">
              <a:rPr lang="zh-CN" altLang="en-US" sz="1200" dirty="0">
                <a:latin typeface="宋体" panose="02010600030101010101" pitchFamily="2" charset="-122"/>
              </a:rPr>
            </a:fld>
            <a:endParaRPr lang="zh-CN" altLang="en-US" sz="1200" dirty="0"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507194E-8366-44AC-8157-7B24768ED2F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宋体" panose="02010600030101010101" pitchFamily="2" charset="-122"/>
              </a:rPr>
            </a:fld>
            <a:endParaRPr lang="zh-CN" altLang="en-US" sz="1200" dirty="0"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0964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r>
              <a:rPr lang="zh-CN" altLang="en-US" sz="1200" dirty="0">
                <a:latin typeface="宋体" panose="02010600030101010101" pitchFamily="2" charset="-122"/>
              </a:rPr>
              <a:t>状元成才路</a:t>
            </a:r>
            <a:endParaRPr lang="zh-CN" altLang="en-US" sz="1200" dirty="0">
              <a:latin typeface="宋体" panose="02010600030101010101" pitchFamily="2" charset="-122"/>
            </a:endParaRPr>
          </a:p>
        </p:txBody>
      </p:sp>
      <p:sp>
        <p:nvSpPr>
          <p:cNvPr id="40965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r>
              <a:rPr lang="zh-CN" altLang="en-US" sz="1200" dirty="0">
                <a:latin typeface="宋体" panose="02010600030101010101" pitchFamily="2" charset="-122"/>
              </a:rPr>
              <a:t>状元成才路</a:t>
            </a:r>
            <a:endParaRPr lang="zh-CN" altLang="en-US" sz="1200" dirty="0">
              <a:latin typeface="宋体" panose="02010600030101010101" pitchFamily="2" charset="-122"/>
            </a:endParaRPr>
          </a:p>
        </p:txBody>
      </p:sp>
      <p:sp>
        <p:nvSpPr>
          <p:cNvPr id="40966" name="灯片编号占位符 5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宋体" panose="02010600030101010101" pitchFamily="2" charset="-122"/>
              </a:rPr>
            </a:fld>
            <a:endParaRPr lang="zh-CN" altLang="en-US" sz="1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2" name="组合 4"/>
          <p:cNvGrpSpPr/>
          <p:nvPr userDrawn="1"/>
        </p:nvGrpSpPr>
        <p:grpSpPr>
          <a:xfrm>
            <a:off x="8326438" y="4354513"/>
            <a:ext cx="1050925" cy="836612"/>
            <a:chOff x="4649145" y="2335954"/>
            <a:chExt cx="1051666" cy="837311"/>
          </a:xfrm>
        </p:grpSpPr>
        <p:pic>
          <p:nvPicPr>
            <p:cNvPr id="2053" name="图片 5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4849260" y="2335954"/>
              <a:ext cx="851551" cy="8373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6"/>
            <p:cNvSpPr txBox="1">
              <a:spLocks noChangeArrowheads="1"/>
            </p:cNvSpPr>
            <p:nvPr/>
          </p:nvSpPr>
          <p:spPr bwMode="auto">
            <a:xfrm>
              <a:off x="4649145" y="2504370"/>
              <a:ext cx="400332" cy="668895"/>
            </a:xfrm>
            <a:prstGeom prst="rect">
              <a:avLst/>
            </a:prstGeom>
            <a:noFill/>
            <a:ln>
              <a:noFill/>
            </a:ln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龙小可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6" name="组合 4"/>
          <p:cNvGrpSpPr/>
          <p:nvPr userDrawn="1"/>
        </p:nvGrpSpPr>
        <p:grpSpPr>
          <a:xfrm>
            <a:off x="8326438" y="4354513"/>
            <a:ext cx="1050925" cy="836612"/>
            <a:chOff x="4649145" y="2335954"/>
            <a:chExt cx="1051666" cy="837311"/>
          </a:xfrm>
        </p:grpSpPr>
        <p:pic>
          <p:nvPicPr>
            <p:cNvPr id="3078" name="图片 5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4849260" y="2335954"/>
              <a:ext cx="851551" cy="8373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6"/>
            <p:cNvSpPr txBox="1">
              <a:spLocks noChangeArrowheads="1"/>
            </p:cNvSpPr>
            <p:nvPr/>
          </p:nvSpPr>
          <p:spPr bwMode="auto">
            <a:xfrm>
              <a:off x="4649145" y="2504370"/>
              <a:ext cx="400332" cy="668895"/>
            </a:xfrm>
            <a:prstGeom prst="rect">
              <a:avLst/>
            </a:prstGeom>
            <a:noFill/>
            <a:ln>
              <a:noFill/>
            </a:ln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龙小可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077" name="图片 7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233362" y="-241300"/>
            <a:ext cx="3059112" cy="1403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100" name="组合 4"/>
          <p:cNvGrpSpPr/>
          <p:nvPr userDrawn="1"/>
        </p:nvGrpSpPr>
        <p:grpSpPr>
          <a:xfrm>
            <a:off x="8326438" y="4354513"/>
            <a:ext cx="1050925" cy="836612"/>
            <a:chOff x="4649145" y="2335954"/>
            <a:chExt cx="1051666" cy="837311"/>
          </a:xfrm>
        </p:grpSpPr>
        <p:pic>
          <p:nvPicPr>
            <p:cNvPr id="4101" name="图片 5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4849260" y="2335954"/>
              <a:ext cx="851551" cy="8373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6"/>
            <p:cNvSpPr txBox="1">
              <a:spLocks noChangeArrowheads="1"/>
            </p:cNvSpPr>
            <p:nvPr/>
          </p:nvSpPr>
          <p:spPr bwMode="auto">
            <a:xfrm>
              <a:off x="4649145" y="2504370"/>
              <a:ext cx="400332" cy="668895"/>
            </a:xfrm>
            <a:prstGeom prst="rect">
              <a:avLst/>
            </a:prstGeom>
            <a:noFill/>
            <a:ln>
              <a:noFill/>
            </a:ln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龙小可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8.png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6.jpeg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" Target="slide20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image" Target="../media/image3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3.jpeg"/><Relationship Id="rId1" Type="http://schemas.openxmlformats.org/officeDocument/2006/relationships/image" Target="../media/image4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1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流程图: 终止 7">
            <a:hlinkClick r:id="rId1" action="ppaction://hlinksldjump"/>
          </p:cNvPr>
          <p:cNvSpPr/>
          <p:nvPr/>
        </p:nvSpPr>
        <p:spPr>
          <a:xfrm>
            <a:off x="1422400" y="2057400"/>
            <a:ext cx="2940050" cy="946150"/>
          </a:xfrm>
          <a:prstGeom prst="flowChartTerminator">
            <a:avLst/>
          </a:prstGeom>
          <a:solidFill>
            <a:srgbClr val="EDB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7171" name="文本框 8">
            <a:hlinkClick r:id="rId1" action="ppaction://hlinksldjump"/>
          </p:cNvPr>
          <p:cNvSpPr txBox="1"/>
          <p:nvPr/>
        </p:nvSpPr>
        <p:spPr>
          <a:xfrm>
            <a:off x="1905000" y="2159000"/>
            <a:ext cx="208915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流程图: 终止 9">
            <a:hlinkClick r:id="rId2" action="ppaction://hlinksldjump"/>
          </p:cNvPr>
          <p:cNvSpPr/>
          <p:nvPr/>
        </p:nvSpPr>
        <p:spPr>
          <a:xfrm>
            <a:off x="4121150" y="2286000"/>
            <a:ext cx="2940050" cy="946150"/>
          </a:xfrm>
          <a:prstGeom prst="flowChartTerminator">
            <a:avLst/>
          </a:prstGeom>
          <a:solidFill>
            <a:srgbClr val="EDB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7173" name="文本框 10">
            <a:hlinkClick r:id="rId2" action="ppaction://hlinksldjump"/>
          </p:cNvPr>
          <p:cNvSpPr txBox="1"/>
          <p:nvPr/>
        </p:nvSpPr>
        <p:spPr>
          <a:xfrm>
            <a:off x="4603750" y="2387600"/>
            <a:ext cx="208915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16760" y="3790950"/>
            <a:ext cx="4572000" cy="497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0" indent="-34290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第一课件网</a:t>
            </a:r>
            <a:r>
              <a:rPr lang="en-US" altLang="zh-CN" sz="2400" b="1" kern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-www.kejian1.com</a:t>
            </a:r>
            <a:endParaRPr lang="en-US" altLang="zh-CN" sz="2400" b="1" kern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矩形 13"/>
          <p:cNvSpPr/>
          <p:nvPr/>
        </p:nvSpPr>
        <p:spPr>
          <a:xfrm>
            <a:off x="4230688" y="3549650"/>
            <a:ext cx="3079750" cy="10779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ou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ou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ou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ou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iu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iu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iu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iu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416050" y="1711325"/>
            <a:ext cx="6323013" cy="1366838"/>
          </a:xfrm>
          <a:prstGeom prst="roundRect">
            <a:avLst/>
          </a:prstGeom>
          <a:noFill/>
          <a:ln w="57150">
            <a:solidFill>
              <a:srgbClr val="D81C56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20825" y="1624013"/>
            <a:ext cx="6354763" cy="15684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有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ɑ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不放过，没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ɑ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找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o e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i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u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并列标在后，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i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上标调点去掉。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30688" y="3078163"/>
            <a:ext cx="3079750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ā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o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á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o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ǎ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o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à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o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30288" y="1038225"/>
            <a:ext cx="7400925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想一想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，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ɑ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o 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ou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iu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的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声调符号给谁戴。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30688" y="3552825"/>
            <a:ext cx="3079750" cy="10779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ō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u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ó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u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ǒ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u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ò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u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i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ū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i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ú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i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ǔ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i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ù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3944938" y="3711575"/>
            <a:ext cx="285750" cy="792163"/>
          </a:xfrm>
          <a:prstGeom prst="leftBrace">
            <a:avLst>
              <a:gd name="adj1" fmla="val 8333"/>
              <a:gd name="adj2" fmla="val 50696"/>
            </a:avLst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6" name="云形标注 15"/>
          <p:cNvSpPr/>
          <p:nvPr/>
        </p:nvSpPr>
        <p:spPr>
          <a:xfrm>
            <a:off x="1676400" y="3279775"/>
            <a:ext cx="1676400" cy="1100138"/>
          </a:xfrm>
          <a:prstGeom prst="cloudCallout">
            <a:avLst>
              <a:gd name="adj1" fmla="val 73762"/>
              <a:gd name="adj2" fmla="val 27335"/>
            </a:avLst>
          </a:prstGeom>
          <a:solidFill>
            <a:srgbClr val="4BACC6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35138" y="3538538"/>
            <a:ext cx="18319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怎么</a:t>
            </a:r>
            <a:r>
              <a:rPr lang="zh-CN" altLang="zh-CN" sz="3200" b="1" dirty="0">
                <a:solidFill>
                  <a:schemeClr val="bg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标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en-US" sz="32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grpSp>
        <p:nvGrpSpPr>
          <p:cNvPr id="16395" name="组合 17"/>
          <p:cNvGrpSpPr/>
          <p:nvPr/>
        </p:nvGrpSpPr>
        <p:grpSpPr>
          <a:xfrm>
            <a:off x="422275" y="396875"/>
            <a:ext cx="1831975" cy="588963"/>
            <a:chOff x="909638" y="1184275"/>
            <a:chExt cx="1832553" cy="588963"/>
          </a:xfrm>
        </p:grpSpPr>
        <p:sp>
          <p:nvSpPr>
            <p:cNvPr id="19" name="矩形 18"/>
            <p:cNvSpPr/>
            <p:nvPr/>
          </p:nvSpPr>
          <p:spPr>
            <a:xfrm>
              <a:off x="939811" y="1184275"/>
              <a:ext cx="1783324" cy="588963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6397" name="矩形 1"/>
            <p:cNvSpPr/>
            <p:nvPr/>
          </p:nvSpPr>
          <p:spPr>
            <a:xfrm>
              <a:off x="909638" y="1184275"/>
              <a:ext cx="1832553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2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学习四声</a:t>
              </a:r>
              <a:endPara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6" grpId="0" animBg="1"/>
      <p:bldP spid="7" grpId="0"/>
      <p:bldP spid="10" grpId="0"/>
      <p:bldP spid="13" grpId="0"/>
      <p:bldP spid="15" grpId="0" animBg="1"/>
      <p:bldP spid="16" grpId="0" animBg="1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687638" y="1671638"/>
            <a:ext cx="3494088" cy="1965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4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ɑ</a:t>
            </a:r>
            <a:r>
              <a:rPr kumimoji="0" lang="en-US" altLang="zh-CN" sz="44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i</a:t>
            </a:r>
            <a:r>
              <a:rPr kumimoji="0" lang="en-US" altLang="zh-CN" sz="4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</a:t>
            </a:r>
            <a:r>
              <a:rPr kumimoji="0" lang="en-US" altLang="zh-CN" sz="44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ei</a:t>
            </a:r>
            <a:r>
              <a:rPr kumimoji="0" lang="en-US" altLang="zh-CN" sz="4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</a:t>
            </a:r>
            <a:r>
              <a:rPr kumimoji="0" lang="en-US" altLang="zh-CN" sz="44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ui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4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ɑ</a:t>
            </a:r>
            <a:r>
              <a:rPr kumimoji="0" lang="en-US" altLang="zh-CN" sz="4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o  </a:t>
            </a:r>
            <a:r>
              <a:rPr kumimoji="0" lang="en-US" altLang="zh-CN" sz="44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ou</a:t>
            </a:r>
            <a:r>
              <a:rPr kumimoji="0" lang="en-US" altLang="zh-CN" sz="4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</a:t>
            </a:r>
            <a:r>
              <a:rPr kumimoji="0" lang="en-US" altLang="zh-CN" sz="44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iu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99206" y="583475"/>
            <a:ext cx="227177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读一读</a:t>
            </a:r>
            <a:endParaRPr kumimoji="0" lang="zh-CN" altLang="en-US" sz="5400" b="1" i="0" u="none" strike="noStrike" kern="1200" cap="none" spc="0" normalizeH="0" baseline="0" noProof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3987800" y="1943100"/>
            <a:ext cx="4572000" cy="1454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拼读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6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个音节，说说含有这些音节的词语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27100" y="3729038"/>
            <a:ext cx="73152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小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鸟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、多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少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要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么、环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绕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早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上、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跳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高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18436" name="组合 10"/>
          <p:cNvGrpSpPr/>
          <p:nvPr/>
        </p:nvGrpSpPr>
        <p:grpSpPr>
          <a:xfrm>
            <a:off x="65088" y="49213"/>
            <a:ext cx="5262562" cy="620712"/>
            <a:chOff x="65088" y="49967"/>
            <a:chExt cx="5263087" cy="620347"/>
          </a:xfrm>
        </p:grpSpPr>
        <p:sp>
          <p:nvSpPr>
            <p:cNvPr id="11" name="燕尾形 10"/>
            <p:cNvSpPr/>
            <p:nvPr/>
          </p:nvSpPr>
          <p:spPr>
            <a:xfrm>
              <a:off x="222266" y="86458"/>
              <a:ext cx="222272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2" name="燕尾形 11"/>
            <p:cNvSpPr/>
            <p:nvPr/>
          </p:nvSpPr>
          <p:spPr>
            <a:xfrm>
              <a:off x="65088" y="86458"/>
              <a:ext cx="222272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>
              <a:off x="371506" y="86458"/>
              <a:ext cx="4956669" cy="583856"/>
            </a:xfrm>
            <a:prstGeom prst="chevron">
              <a:avLst>
                <a:gd name="adj" fmla="val 19597"/>
              </a:avLst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4" name="文本框 9"/>
            <p:cNvSpPr txBox="1">
              <a:spLocks noChangeArrowheads="1"/>
            </p:cNvSpPr>
            <p:nvPr/>
          </p:nvSpPr>
          <p:spPr bwMode="auto">
            <a:xfrm>
              <a:off x="528684" y="49967"/>
              <a:ext cx="4799491" cy="58385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黑体-繁" pitchFamily="66" charset="-122"/>
                </a:rPr>
                <a:t>声母与</a:t>
              </a: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ɑ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o</a:t>
              </a: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、</a:t>
              </a:r>
              <a:r>
                <a:rPr kumimoji="0" lang="en-US" altLang="zh-CN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ou</a:t>
              </a: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、</a:t>
              </a:r>
              <a:r>
                <a:rPr kumimoji="0" lang="en-US" altLang="zh-CN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iu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的拼读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-繁" pitchFamily="66" charset="-122"/>
              </a:endParaRPr>
            </a:p>
          </p:txBody>
        </p:sp>
      </p:grpSp>
      <p:grpSp>
        <p:nvGrpSpPr>
          <p:cNvPr id="18437" name="组合 14"/>
          <p:cNvGrpSpPr/>
          <p:nvPr/>
        </p:nvGrpSpPr>
        <p:grpSpPr>
          <a:xfrm>
            <a:off x="287338" y="871538"/>
            <a:ext cx="3063875" cy="588962"/>
            <a:chOff x="909638" y="1184275"/>
            <a:chExt cx="3064453" cy="588963"/>
          </a:xfrm>
        </p:grpSpPr>
        <p:sp>
          <p:nvSpPr>
            <p:cNvPr id="16" name="矩形 15"/>
            <p:cNvSpPr/>
            <p:nvPr/>
          </p:nvSpPr>
          <p:spPr>
            <a:xfrm>
              <a:off x="939806" y="1184275"/>
              <a:ext cx="2983476" cy="588963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7" name="矩形 1"/>
            <p:cNvSpPr>
              <a:spLocks noChangeArrowheads="1"/>
            </p:cNvSpPr>
            <p:nvPr/>
          </p:nvSpPr>
          <p:spPr bwMode="auto">
            <a:xfrm>
              <a:off x="909638" y="1184275"/>
              <a:ext cx="3064453" cy="58420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声母与</a:t>
              </a: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ɑ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o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的拼读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1843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0725" y="1560513"/>
            <a:ext cx="3173413" cy="2063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12"/>
          <p:cNvPicPr>
            <a:picLocks noChangeAspect="1"/>
          </p:cNvPicPr>
          <p:nvPr/>
        </p:nvPicPr>
        <p:blipFill>
          <a:blip r:embed="rId1"/>
          <a:srcRect r="48851"/>
          <a:stretch>
            <a:fillRect/>
          </a:stretch>
        </p:blipFill>
        <p:spPr>
          <a:xfrm>
            <a:off x="301625" y="985838"/>
            <a:ext cx="4111625" cy="38417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5"/>
          <p:cNvGrpSpPr/>
          <p:nvPr/>
        </p:nvGrpSpPr>
        <p:grpSpPr>
          <a:xfrm>
            <a:off x="1370013" y="985838"/>
            <a:ext cx="1077912" cy="946150"/>
            <a:chOff x="5228873" y="1393306"/>
            <a:chExt cx="1078409" cy="945931"/>
          </a:xfrm>
        </p:grpSpPr>
        <p:pic>
          <p:nvPicPr>
            <p:cNvPr id="19500" name="图片 5222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28873" y="1393306"/>
              <a:ext cx="982906" cy="94593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501" name="TextBox 43"/>
            <p:cNvSpPr txBox="1"/>
            <p:nvPr/>
          </p:nvSpPr>
          <p:spPr>
            <a:xfrm>
              <a:off x="5324376" y="1576945"/>
              <a:ext cx="982906" cy="6461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ròu</a:t>
              </a:r>
              <a:endPara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18"/>
          <p:cNvGrpSpPr/>
          <p:nvPr/>
        </p:nvGrpSpPr>
        <p:grpSpPr>
          <a:xfrm>
            <a:off x="2686050" y="850900"/>
            <a:ext cx="1138238" cy="946150"/>
            <a:chOff x="5228873" y="1393306"/>
            <a:chExt cx="1138023" cy="945931"/>
          </a:xfrm>
        </p:grpSpPr>
        <p:pic>
          <p:nvPicPr>
            <p:cNvPr id="19498" name="图片 4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28873" y="1393306"/>
              <a:ext cx="982906" cy="94593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99" name="TextBox 48"/>
            <p:cNvSpPr txBox="1"/>
            <p:nvPr/>
          </p:nvSpPr>
          <p:spPr>
            <a:xfrm>
              <a:off x="5331051" y="1583617"/>
              <a:ext cx="1035845" cy="6461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tóu</a:t>
              </a:r>
              <a:endPara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21"/>
          <p:cNvGrpSpPr/>
          <p:nvPr/>
        </p:nvGrpSpPr>
        <p:grpSpPr>
          <a:xfrm>
            <a:off x="374650" y="1816100"/>
            <a:ext cx="1085850" cy="942975"/>
            <a:chOff x="5228873" y="1393306"/>
            <a:chExt cx="1087383" cy="945931"/>
          </a:xfrm>
        </p:grpSpPr>
        <p:pic>
          <p:nvPicPr>
            <p:cNvPr id="19496" name="图片 5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28873" y="1393306"/>
              <a:ext cx="982906" cy="94593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97" name="TextBox 51"/>
            <p:cNvSpPr txBox="1"/>
            <p:nvPr/>
          </p:nvSpPr>
          <p:spPr>
            <a:xfrm>
              <a:off x="5324376" y="1569935"/>
              <a:ext cx="991880" cy="6483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kǒu</a:t>
              </a:r>
              <a:endPara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24"/>
          <p:cNvGrpSpPr/>
          <p:nvPr/>
        </p:nvGrpSpPr>
        <p:grpSpPr>
          <a:xfrm>
            <a:off x="3311525" y="1885950"/>
            <a:ext cx="1319213" cy="1144588"/>
            <a:chOff x="5178988" y="1334015"/>
            <a:chExt cx="1316797" cy="1144577"/>
          </a:xfrm>
        </p:grpSpPr>
        <p:pic>
          <p:nvPicPr>
            <p:cNvPr id="19494" name="图片 5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78988" y="1334015"/>
              <a:ext cx="1189317" cy="114457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95" name="TextBox 54"/>
            <p:cNvSpPr txBox="1"/>
            <p:nvPr/>
          </p:nvSpPr>
          <p:spPr>
            <a:xfrm>
              <a:off x="5267638" y="1657665"/>
              <a:ext cx="1228147" cy="6461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shōu</a:t>
              </a:r>
              <a:endPara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" name="组合 27"/>
          <p:cNvGrpSpPr/>
          <p:nvPr/>
        </p:nvGrpSpPr>
        <p:grpSpPr>
          <a:xfrm>
            <a:off x="892175" y="2814638"/>
            <a:ext cx="1316038" cy="1144587"/>
            <a:chOff x="5125667" y="1293983"/>
            <a:chExt cx="1315749" cy="1144577"/>
          </a:xfrm>
        </p:grpSpPr>
        <p:pic>
          <p:nvPicPr>
            <p:cNvPr id="19492" name="图片 5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25667" y="1293983"/>
              <a:ext cx="1189317" cy="114457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93" name="TextBox 57"/>
            <p:cNvSpPr txBox="1"/>
            <p:nvPr/>
          </p:nvSpPr>
          <p:spPr>
            <a:xfrm>
              <a:off x="5216723" y="1619574"/>
              <a:ext cx="1224693" cy="6461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chóu</a:t>
              </a:r>
              <a:endPara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" name="组合 30"/>
          <p:cNvGrpSpPr/>
          <p:nvPr/>
        </p:nvGrpSpPr>
        <p:grpSpPr>
          <a:xfrm>
            <a:off x="2724150" y="2965450"/>
            <a:ext cx="1062038" cy="946150"/>
            <a:chOff x="5228873" y="1393306"/>
            <a:chExt cx="1060554" cy="945931"/>
          </a:xfrm>
        </p:grpSpPr>
        <p:pic>
          <p:nvPicPr>
            <p:cNvPr id="19490" name="图片 5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28873" y="1393306"/>
              <a:ext cx="982906" cy="94593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91" name="TextBox 60"/>
            <p:cNvSpPr txBox="1"/>
            <p:nvPr/>
          </p:nvSpPr>
          <p:spPr>
            <a:xfrm>
              <a:off x="5297726" y="1516886"/>
              <a:ext cx="991701" cy="7077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4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zǒu</a:t>
              </a:r>
              <a:endParaRPr lang="zh-CN" altLang="en-US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组合 33"/>
          <p:cNvGrpSpPr/>
          <p:nvPr/>
        </p:nvGrpSpPr>
        <p:grpSpPr>
          <a:xfrm>
            <a:off x="1939925" y="2084388"/>
            <a:ext cx="1074738" cy="946150"/>
            <a:chOff x="5228873" y="1393306"/>
            <a:chExt cx="1073884" cy="945931"/>
          </a:xfrm>
        </p:grpSpPr>
        <p:pic>
          <p:nvPicPr>
            <p:cNvPr id="19488" name="图片 6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28873" y="1393306"/>
              <a:ext cx="982906" cy="94593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89" name="TextBox 63"/>
            <p:cNvSpPr txBox="1"/>
            <p:nvPr/>
          </p:nvSpPr>
          <p:spPr>
            <a:xfrm>
              <a:off x="5311056" y="1570272"/>
              <a:ext cx="991701" cy="6461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lóu</a:t>
              </a:r>
              <a:endPara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9466" name="Picture 51" descr="http://img.taopic.com/uploads/allimg/140617/318739-14061G3341053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537"/>
          <a:stretch>
            <a:fillRect/>
          </a:stretch>
        </p:blipFill>
        <p:spPr>
          <a:xfrm>
            <a:off x="4483100" y="660400"/>
            <a:ext cx="4549775" cy="42989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" name="组合 37"/>
          <p:cNvGrpSpPr/>
          <p:nvPr/>
        </p:nvGrpSpPr>
        <p:grpSpPr>
          <a:xfrm>
            <a:off x="5229225" y="1400175"/>
            <a:ext cx="1285875" cy="1157288"/>
            <a:chOff x="2557719" y="1520820"/>
            <a:chExt cx="1454037" cy="1374778"/>
          </a:xfrm>
        </p:grpSpPr>
        <p:pic>
          <p:nvPicPr>
            <p:cNvPr id="19486" name="图片 5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57719" y="1520820"/>
              <a:ext cx="1424524" cy="137477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87" name="TextBox 43"/>
            <p:cNvSpPr txBox="1"/>
            <p:nvPr/>
          </p:nvSpPr>
          <p:spPr>
            <a:xfrm>
              <a:off x="2686284" y="1889409"/>
              <a:ext cx="1325472" cy="7677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36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qiú</a:t>
              </a:r>
              <a:endPara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" name="组合 40"/>
          <p:cNvGrpSpPr/>
          <p:nvPr/>
        </p:nvGrpSpPr>
        <p:grpSpPr>
          <a:xfrm>
            <a:off x="4822825" y="2328863"/>
            <a:ext cx="1258888" cy="1157287"/>
            <a:chOff x="2458293" y="1538521"/>
            <a:chExt cx="1424522" cy="1374778"/>
          </a:xfrm>
        </p:grpSpPr>
        <p:pic>
          <p:nvPicPr>
            <p:cNvPr id="19484" name="图片 6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58293" y="1538521"/>
              <a:ext cx="1424522" cy="137477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85" name="TextBox 43"/>
            <p:cNvSpPr txBox="1"/>
            <p:nvPr/>
          </p:nvSpPr>
          <p:spPr>
            <a:xfrm>
              <a:off x="2567760" y="1929126"/>
              <a:ext cx="1314564" cy="76779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36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jiù</a:t>
              </a:r>
              <a:endPara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43"/>
          <p:cNvGrpSpPr/>
          <p:nvPr/>
        </p:nvGrpSpPr>
        <p:grpSpPr>
          <a:xfrm>
            <a:off x="7119938" y="3511550"/>
            <a:ext cx="1039812" cy="957263"/>
            <a:chOff x="2581909" y="1657820"/>
            <a:chExt cx="1177291" cy="1136180"/>
          </a:xfrm>
        </p:grpSpPr>
        <p:pic>
          <p:nvPicPr>
            <p:cNvPr id="19482" name="图片 6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581909" y="1657820"/>
              <a:ext cx="1177291" cy="11361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83" name="TextBox 43"/>
            <p:cNvSpPr txBox="1"/>
            <p:nvPr/>
          </p:nvSpPr>
          <p:spPr>
            <a:xfrm>
              <a:off x="2603676" y="1929126"/>
              <a:ext cx="1102159" cy="76713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en-US" altLang="zh-CN" sz="36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niú</a:t>
              </a:r>
              <a:endPara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组合 46"/>
          <p:cNvGrpSpPr/>
          <p:nvPr/>
        </p:nvGrpSpPr>
        <p:grpSpPr>
          <a:xfrm>
            <a:off x="7569200" y="2451100"/>
            <a:ext cx="1041400" cy="957263"/>
            <a:chOff x="2581909" y="1657820"/>
            <a:chExt cx="1177291" cy="1136180"/>
          </a:xfrm>
        </p:grpSpPr>
        <p:pic>
          <p:nvPicPr>
            <p:cNvPr id="19480" name="图片 7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581909" y="1657820"/>
              <a:ext cx="1177291" cy="11361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81" name="TextBox 43"/>
            <p:cNvSpPr txBox="1"/>
            <p:nvPr/>
          </p:nvSpPr>
          <p:spPr>
            <a:xfrm>
              <a:off x="2605600" y="1895769"/>
              <a:ext cx="1102160" cy="76713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en-US" altLang="zh-CN" sz="36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liù</a:t>
              </a:r>
              <a:endPara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3" name="组合 49"/>
          <p:cNvGrpSpPr/>
          <p:nvPr/>
        </p:nvGrpSpPr>
        <p:grpSpPr>
          <a:xfrm>
            <a:off x="6108700" y="2352675"/>
            <a:ext cx="1127125" cy="958850"/>
            <a:chOff x="2499834" y="1657820"/>
            <a:chExt cx="1275518" cy="1136180"/>
          </a:xfrm>
        </p:grpSpPr>
        <p:pic>
          <p:nvPicPr>
            <p:cNvPr id="19478" name="图片 7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581909" y="1657820"/>
              <a:ext cx="1177291" cy="11361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79" name="TextBox 43"/>
            <p:cNvSpPr txBox="1"/>
            <p:nvPr/>
          </p:nvSpPr>
          <p:spPr>
            <a:xfrm>
              <a:off x="2499834" y="1902878"/>
              <a:ext cx="1275518" cy="7658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en-US" altLang="zh-CN" sz="36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xiū</a:t>
              </a:r>
              <a:endPara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52"/>
          <p:cNvGrpSpPr/>
          <p:nvPr/>
        </p:nvGrpSpPr>
        <p:grpSpPr>
          <a:xfrm>
            <a:off x="6862763" y="1344613"/>
            <a:ext cx="1296987" cy="1158875"/>
            <a:chOff x="2458293" y="1538521"/>
            <a:chExt cx="1467148" cy="1374778"/>
          </a:xfrm>
        </p:grpSpPr>
        <p:pic>
          <p:nvPicPr>
            <p:cNvPr id="19476" name="图片 5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58293" y="1538521"/>
              <a:ext cx="1424524" cy="137477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77" name="TextBox 43"/>
            <p:cNvSpPr txBox="1"/>
            <p:nvPr/>
          </p:nvSpPr>
          <p:spPr>
            <a:xfrm>
              <a:off x="2595082" y="1915783"/>
              <a:ext cx="1330359" cy="7667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36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diū</a:t>
              </a:r>
              <a:endPara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9473" name="组合 44"/>
          <p:cNvGrpSpPr/>
          <p:nvPr/>
        </p:nvGrpSpPr>
        <p:grpSpPr>
          <a:xfrm>
            <a:off x="192088" y="236538"/>
            <a:ext cx="4032250" cy="588962"/>
            <a:chOff x="909638" y="1184275"/>
            <a:chExt cx="4031082" cy="588963"/>
          </a:xfrm>
        </p:grpSpPr>
        <p:sp>
          <p:nvSpPr>
            <p:cNvPr id="46" name="矩形 45"/>
            <p:cNvSpPr/>
            <p:nvPr/>
          </p:nvSpPr>
          <p:spPr>
            <a:xfrm>
              <a:off x="939791" y="1184275"/>
              <a:ext cx="3829528" cy="588963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48" name="矩形 1"/>
            <p:cNvSpPr>
              <a:spLocks noChangeArrowheads="1"/>
            </p:cNvSpPr>
            <p:nvPr/>
          </p:nvSpPr>
          <p:spPr bwMode="auto">
            <a:xfrm>
              <a:off x="909638" y="1184275"/>
              <a:ext cx="4031082" cy="58420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声母与</a:t>
              </a:r>
              <a:r>
                <a:rPr kumimoji="0" lang="en-US" altLang="zh-CN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ou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、</a:t>
              </a:r>
              <a:r>
                <a:rPr kumimoji="0" lang="en-US" altLang="zh-CN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iu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的拼读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3300" y="3235325"/>
            <a:ext cx="6870700" cy="12731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483" name="组合 3"/>
          <p:cNvGrpSpPr/>
          <p:nvPr/>
        </p:nvGrpSpPr>
        <p:grpSpPr>
          <a:xfrm>
            <a:off x="3162300" y="158750"/>
            <a:ext cx="2771775" cy="938213"/>
            <a:chOff x="495485" y="186732"/>
            <a:chExt cx="2772657" cy="936680"/>
          </a:xfrm>
        </p:grpSpPr>
        <p:sp>
          <p:nvSpPr>
            <p:cNvPr id="4" name="Text Box 15"/>
            <p:cNvSpPr txBox="1">
              <a:spLocks noChangeArrowheads="1"/>
            </p:cNvSpPr>
            <p:nvPr/>
          </p:nvSpPr>
          <p:spPr bwMode="auto">
            <a:xfrm>
              <a:off x="1146672" y="362556"/>
              <a:ext cx="2121470" cy="706730"/>
            </a:xfrm>
            <a:prstGeom prst="rect">
              <a:avLst/>
            </a:prstGeom>
            <a:noFill/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  <a:scene3d>
              <a:camera prst="perspectiveRight"/>
              <a:lightRig rig="threePt" dir="t"/>
            </a:scene3d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我会连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pic>
          <p:nvPicPr>
            <p:cNvPr id="20491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5485" y="186732"/>
              <a:ext cx="508057" cy="93668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0484" name="矩形 5"/>
          <p:cNvSpPr/>
          <p:nvPr/>
        </p:nvSpPr>
        <p:spPr>
          <a:xfrm>
            <a:off x="252413" y="1246188"/>
            <a:ext cx="87820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拼一拼下面的音节词，然后</a:t>
            </a:r>
            <a:r>
              <a:rPr lang="zh-CN" altLang="en-US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将拼音与图片连线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1975" y="2052638"/>
            <a:ext cx="8216900" cy="5857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xi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ǎo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h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óu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ɡāo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lóu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pí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qiú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shuǐ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niú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1465263" y="2587625"/>
            <a:ext cx="3954463" cy="7493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flipH="1">
            <a:off x="2070100" y="2613025"/>
            <a:ext cx="1600200" cy="7239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>
            <a:off x="5643563" y="2587625"/>
            <a:ext cx="1476375" cy="82708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flipH="1">
            <a:off x="4040188" y="2587625"/>
            <a:ext cx="3328988" cy="82708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 Box 11"/>
          <p:cNvSpPr txBox="1"/>
          <p:nvPr/>
        </p:nvSpPr>
        <p:spPr>
          <a:xfrm>
            <a:off x="673100" y="995363"/>
            <a:ext cx="4324350" cy="363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学写字，要牢记，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头正肩平脚着地，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三个“一”字要牢记。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眼离书本一尺远，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胸离桌边有一拳，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手离笔尖要一寸。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11"/>
          <p:cNvSpPr txBox="1"/>
          <p:nvPr/>
        </p:nvSpPr>
        <p:spPr>
          <a:xfrm>
            <a:off x="4945063" y="1036638"/>
            <a:ext cx="3565525" cy="363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大指二指对齐捏，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三指在下来托起，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四指五指往里卷，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笔杆离开虎口处，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拳心要空腕用力，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提笔就是来练字。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8" name="Text Box 11"/>
          <p:cNvSpPr txBox="1"/>
          <p:nvPr/>
        </p:nvSpPr>
        <p:spPr>
          <a:xfrm>
            <a:off x="2655888" y="358775"/>
            <a:ext cx="3427412" cy="66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3600" b="1" dirty="0">
                <a:solidFill>
                  <a:srgbClr val="F7964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写字姿势儿歌</a:t>
            </a:r>
            <a:endParaRPr lang="zh-CN" altLang="en-US" sz="3600" b="1" dirty="0">
              <a:solidFill>
                <a:srgbClr val="F7964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727575" y="1216025"/>
            <a:ext cx="0" cy="323373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pSp>
        <p:nvGrpSpPr>
          <p:cNvPr id="21510" name="组合 6"/>
          <p:cNvGrpSpPr/>
          <p:nvPr/>
        </p:nvGrpSpPr>
        <p:grpSpPr>
          <a:xfrm>
            <a:off x="5926138" y="85725"/>
            <a:ext cx="1903412" cy="969963"/>
            <a:chOff x="5492749" y="85725"/>
            <a:chExt cx="1903413" cy="969962"/>
          </a:xfrm>
        </p:grpSpPr>
        <p:sp>
          <p:nvSpPr>
            <p:cNvPr id="10" name="云形标注 9"/>
            <p:cNvSpPr/>
            <p:nvPr/>
          </p:nvSpPr>
          <p:spPr>
            <a:xfrm>
              <a:off x="5492749" y="85725"/>
              <a:ext cx="1903413" cy="969962"/>
            </a:xfrm>
            <a:prstGeom prst="cloudCallout">
              <a:avLst>
                <a:gd name="adj1" fmla="val -57582"/>
                <a:gd name="adj2" fmla="val 19501"/>
              </a:avLst>
            </a:prstGeom>
            <a:solidFill>
              <a:srgbClr val="002060"/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21517" name="矩形 10"/>
            <p:cNvSpPr/>
            <p:nvPr/>
          </p:nvSpPr>
          <p:spPr>
            <a:xfrm>
              <a:off x="5527675" y="250825"/>
              <a:ext cx="1833563" cy="5842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zh-CN" sz="3200" b="1" dirty="0">
                  <a:solidFill>
                    <a:schemeClr val="bg1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拍手齐背</a:t>
              </a:r>
              <a:endPara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1511" name="组合 10"/>
          <p:cNvGrpSpPr/>
          <p:nvPr/>
        </p:nvGrpSpPr>
        <p:grpSpPr>
          <a:xfrm>
            <a:off x="65088" y="49213"/>
            <a:ext cx="4964112" cy="620712"/>
            <a:chOff x="65088" y="49967"/>
            <a:chExt cx="4964606" cy="620347"/>
          </a:xfrm>
        </p:grpSpPr>
        <p:sp>
          <p:nvSpPr>
            <p:cNvPr id="12" name="燕尾形 11"/>
            <p:cNvSpPr/>
            <p:nvPr/>
          </p:nvSpPr>
          <p:spPr>
            <a:xfrm>
              <a:off x="222266" y="86458"/>
              <a:ext cx="222272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>
              <a:off x="65088" y="86458"/>
              <a:ext cx="222272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4" name="燕尾形 13"/>
            <p:cNvSpPr/>
            <p:nvPr/>
          </p:nvSpPr>
          <p:spPr>
            <a:xfrm>
              <a:off x="371505" y="86458"/>
              <a:ext cx="2111585" cy="583856"/>
            </a:xfrm>
            <a:prstGeom prst="chevron">
              <a:avLst>
                <a:gd name="adj" fmla="val 19597"/>
              </a:avLst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21515" name="文本框 9"/>
            <p:cNvSpPr txBox="1"/>
            <p:nvPr/>
          </p:nvSpPr>
          <p:spPr>
            <a:xfrm>
              <a:off x="527907" y="49967"/>
              <a:ext cx="4501787" cy="5844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None/>
              </a:pPr>
              <a:r>
                <a:rPr lang="zh-CN" altLang="en-US" sz="3200" b="1" dirty="0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指导书写</a:t>
              </a:r>
              <a:endParaRPr lang="zh-CN" altLang="en-US" sz="32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939925" y="1708150"/>
          <a:ext cx="5421313" cy="127476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5421313"/>
              </a:tblGrid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宋体" panose="02010600030101010101" pitchFamily="2" charset="-122"/>
                      </a:endParaRPr>
                    </a:p>
                  </a:txBody>
                  <a:tcPr marL="91458" marR="91458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宋体" panose="02010600030101010101" pitchFamily="2" charset="-122"/>
                      </a:endParaRPr>
                    </a:p>
                  </a:txBody>
                  <a:tcPr marL="91458" marR="91458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宋体" panose="02010600030101010101" pitchFamily="2" charset="-122"/>
                      </a:endParaRPr>
                    </a:p>
                  </a:txBody>
                  <a:tcPr marL="91458" marR="91458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Text Box 9"/>
          <p:cNvSpPr txBox="1"/>
          <p:nvPr/>
        </p:nvSpPr>
        <p:spPr>
          <a:xfrm>
            <a:off x="2159000" y="1647825"/>
            <a:ext cx="5113338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ɑo  </a:t>
            </a:r>
            <a:r>
              <a:rPr lang="en-US" altLang="zh-CN" sz="66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ou  iu</a:t>
            </a:r>
            <a:endParaRPr lang="en-US" altLang="zh-CN" sz="6600" b="1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9" name="矩形 3"/>
          <p:cNvSpPr/>
          <p:nvPr/>
        </p:nvSpPr>
        <p:spPr>
          <a:xfrm>
            <a:off x="1468438" y="936625"/>
            <a:ext cx="636428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说说书写这些音节时要注意什么。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27150" y="3255963"/>
            <a:ext cx="6777038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要靠拢些，要匀称，但不要太拥挤。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11"/>
          <p:cNvSpPr txBox="1"/>
          <p:nvPr/>
        </p:nvSpPr>
        <p:spPr>
          <a:xfrm>
            <a:off x="990600" y="2540000"/>
            <a:ext cx="7172325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写法：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在中格先写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ɑ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，然后写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o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，两个字母要靠近。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555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6163" y="976313"/>
            <a:ext cx="2062162" cy="1417637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629025" y="1087438"/>
          <a:ext cx="4411663" cy="128428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4411663"/>
              </a:tblGrid>
              <a:tr h="428096"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</a:endParaRPr>
                    </a:p>
                  </a:txBody>
                  <a:tcPr marL="91460" marR="91460" marT="31171" marB="31171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8096"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</a:endParaRPr>
                    </a:p>
                  </a:txBody>
                  <a:tcPr marL="91460" marR="91460" marT="31171" marB="31171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8096">
                <a:tc>
                  <a:txBody>
                    <a:bodyPr/>
                    <a:lstStyle/>
                    <a:p>
                      <a:endParaRPr lang="zh-CN" altLang="en-US" sz="2400" dirty="0">
                        <a:latin typeface="宋体" panose="02010600030101010101" pitchFamily="2" charset="-122"/>
                      </a:endParaRPr>
                    </a:p>
                  </a:txBody>
                  <a:tcPr marL="91460" marR="91460" marT="31171" marB="31171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3730625" y="1027113"/>
            <a:ext cx="4017963" cy="11080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c  ɑ  </a:t>
            </a:r>
            <a:r>
              <a:rPr kumimoji="0" lang="en-US" altLang="zh-CN" sz="6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ɑ</a:t>
            </a:r>
            <a:r>
              <a:rPr kumimoji="0" lang="en-US" altLang="zh-CN" sz="66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o</a:t>
            </a:r>
            <a:endParaRPr kumimoji="0" lang="en-US" altLang="zh-CN" sz="66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11"/>
          <p:cNvSpPr txBox="1"/>
          <p:nvPr/>
        </p:nvSpPr>
        <p:spPr>
          <a:xfrm>
            <a:off x="1163638" y="2568575"/>
            <a:ext cx="7172325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写法：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在中格先写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o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，然后再写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u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，两个字母要靠近。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579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3638" y="1000125"/>
            <a:ext cx="2052637" cy="1296988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649663" y="1120775"/>
          <a:ext cx="4411663" cy="127476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4411662"/>
              </a:tblGrid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宋体" panose="02010600030101010101" pitchFamily="2" charset="-122"/>
                      </a:endParaRPr>
                    </a:p>
                  </a:txBody>
                  <a:tcPr marL="91460" marR="91460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宋体" panose="02010600030101010101" pitchFamily="2" charset="-122"/>
                      </a:endParaRPr>
                    </a:p>
                  </a:txBody>
                  <a:tcPr marL="91460" marR="91460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宋体" panose="02010600030101010101" pitchFamily="2" charset="-122"/>
                      </a:endParaRPr>
                    </a:p>
                  </a:txBody>
                  <a:tcPr marL="91460" marR="91460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3" name="组合 4"/>
          <p:cNvGrpSpPr/>
          <p:nvPr/>
        </p:nvGrpSpPr>
        <p:grpSpPr>
          <a:xfrm>
            <a:off x="3751263" y="1054100"/>
            <a:ext cx="4017962" cy="1108075"/>
            <a:chOff x="3752050" y="1267448"/>
            <a:chExt cx="4016692" cy="1107996"/>
          </a:xfrm>
        </p:grpSpPr>
        <p:sp>
          <p:nvSpPr>
            <p:cNvPr id="24589" name="Text Box 9"/>
            <p:cNvSpPr txBox="1"/>
            <p:nvPr/>
          </p:nvSpPr>
          <p:spPr>
            <a:xfrm>
              <a:off x="3752050" y="1267448"/>
              <a:ext cx="4016692" cy="11079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o  ou  </a:t>
              </a:r>
              <a:r>
                <a:rPr lang="en-US" altLang="zh-CN" sz="6600" b="1" dirty="0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ou</a:t>
              </a:r>
              <a:endParaRPr lang="en-US" altLang="zh-CN" sz="66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4590" name="Picture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19548" y="1774654"/>
              <a:ext cx="190500" cy="39064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11"/>
          <p:cNvSpPr txBox="1"/>
          <p:nvPr/>
        </p:nvSpPr>
        <p:spPr>
          <a:xfrm>
            <a:off x="919163" y="2946400"/>
            <a:ext cx="789305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写法：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先在中上格写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i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，再在中格写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u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60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050" y="1031875"/>
            <a:ext cx="1501775" cy="1582738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438400" y="1384300"/>
          <a:ext cx="5662613" cy="127476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5662613"/>
              </a:tblGrid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宋体" panose="02010600030101010101" pitchFamily="2" charset="-122"/>
                      </a:endParaRPr>
                    </a:p>
                  </a:txBody>
                  <a:tcPr marL="91459" marR="91459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宋体" panose="02010600030101010101" pitchFamily="2" charset="-122"/>
                      </a:endParaRPr>
                    </a:p>
                  </a:txBody>
                  <a:tcPr marL="91459" marR="91459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宋体" panose="02010600030101010101" pitchFamily="2" charset="-122"/>
                      </a:endParaRPr>
                    </a:p>
                  </a:txBody>
                  <a:tcPr marL="91459" marR="91459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3" name="组合 4"/>
          <p:cNvGrpSpPr/>
          <p:nvPr/>
        </p:nvGrpSpPr>
        <p:grpSpPr>
          <a:xfrm>
            <a:off x="2540000" y="1316038"/>
            <a:ext cx="5480050" cy="1108075"/>
            <a:chOff x="2463953" y="1328800"/>
            <a:chExt cx="5480354" cy="1107996"/>
          </a:xfrm>
        </p:grpSpPr>
        <p:sp>
          <p:nvSpPr>
            <p:cNvPr id="25613" name="Text Box 9"/>
            <p:cNvSpPr txBox="1"/>
            <p:nvPr/>
          </p:nvSpPr>
          <p:spPr>
            <a:xfrm>
              <a:off x="2463953" y="1328800"/>
              <a:ext cx="5480354" cy="11079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i  i  iu</a:t>
              </a:r>
              <a:r>
                <a:rPr lang="en-US" altLang="zh-CN" sz="6600" b="1" dirty="0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iu</a:t>
              </a:r>
              <a:endParaRPr lang="en-US" altLang="zh-CN" sz="66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5614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13431" y="1548777"/>
              <a:ext cx="361950" cy="228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615" name="Picture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04918" y="1833562"/>
              <a:ext cx="190500" cy="39064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矩形 5"/>
          <p:cNvSpPr/>
          <p:nvPr/>
        </p:nvSpPr>
        <p:spPr>
          <a:xfrm>
            <a:off x="520700" y="955675"/>
            <a:ext cx="8428038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请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找出两个单韵母，组成一个学过的复韵母。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8195" name="Rectangle 8"/>
          <p:cNvSpPr/>
          <p:nvPr/>
        </p:nvSpPr>
        <p:spPr>
          <a:xfrm>
            <a:off x="1050925" y="1541463"/>
            <a:ext cx="573088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6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ɑ</a:t>
            </a:r>
            <a:endParaRPr lang="zh-CN" altLang="en-US" sz="6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6" name="Text Box 9"/>
          <p:cNvSpPr txBox="1"/>
          <p:nvPr/>
        </p:nvSpPr>
        <p:spPr>
          <a:xfrm>
            <a:off x="2305050" y="1541463"/>
            <a:ext cx="573088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6000" b="1" dirty="0">
                <a:solidFill>
                  <a:srgbClr val="FF0000"/>
                </a:solidFill>
                <a:latin typeface="宋体" panose="02010600030101010101" pitchFamily="2" charset="-122"/>
              </a:rPr>
              <a:t>o</a:t>
            </a:r>
            <a:endParaRPr lang="en-US" altLang="zh-CN" sz="6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197" name="Text Box 11"/>
          <p:cNvSpPr txBox="1"/>
          <p:nvPr/>
        </p:nvSpPr>
        <p:spPr>
          <a:xfrm>
            <a:off x="3562350" y="1541463"/>
            <a:ext cx="569913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6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</a:t>
            </a:r>
            <a:endParaRPr lang="en-US" altLang="zh-CN" sz="6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05" name="Rectangle 13"/>
          <p:cNvSpPr>
            <a:spLocks noChangeArrowheads="1"/>
          </p:cNvSpPr>
          <p:nvPr/>
        </p:nvSpPr>
        <p:spPr bwMode="auto">
          <a:xfrm>
            <a:off x="7326313" y="1541463"/>
            <a:ext cx="576263" cy="100647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ü</a:t>
            </a:r>
            <a:endParaRPr kumimoji="0" lang="en-US" altLang="zh-CN" sz="60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199" name="Rectangle 14"/>
          <p:cNvSpPr/>
          <p:nvPr/>
        </p:nvSpPr>
        <p:spPr>
          <a:xfrm>
            <a:off x="6070600" y="1541463"/>
            <a:ext cx="573088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6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u</a:t>
            </a:r>
            <a:endParaRPr lang="en-US" altLang="zh-CN" sz="6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00" name="Rectangle 12"/>
          <p:cNvSpPr/>
          <p:nvPr/>
        </p:nvSpPr>
        <p:spPr>
          <a:xfrm>
            <a:off x="4816475" y="1541463"/>
            <a:ext cx="569913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i</a:t>
            </a:r>
            <a:endParaRPr lang="en-US" altLang="zh-CN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1050925" y="1541463"/>
            <a:ext cx="573088" cy="10160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ɑ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4" name="Rectangle 12"/>
          <p:cNvSpPr/>
          <p:nvPr/>
        </p:nvSpPr>
        <p:spPr>
          <a:xfrm>
            <a:off x="4816475" y="1541463"/>
            <a:ext cx="569913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i</a:t>
            </a:r>
            <a:endParaRPr lang="en-US" altLang="zh-CN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11"/>
          <p:cNvSpPr txBox="1"/>
          <p:nvPr/>
        </p:nvSpPr>
        <p:spPr>
          <a:xfrm>
            <a:off x="3562350" y="1541463"/>
            <a:ext cx="569913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6000" b="1" dirty="0">
                <a:solidFill>
                  <a:srgbClr val="FF0000"/>
                </a:solidFill>
                <a:latin typeface="宋体" panose="02010600030101010101" pitchFamily="2" charset="-122"/>
              </a:rPr>
              <a:t>e</a:t>
            </a:r>
            <a:endParaRPr lang="en-US" altLang="zh-CN" sz="6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Rectangle 14"/>
          <p:cNvSpPr/>
          <p:nvPr/>
        </p:nvSpPr>
        <p:spPr>
          <a:xfrm>
            <a:off x="6070600" y="1541463"/>
            <a:ext cx="573088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6000" b="1" dirty="0">
                <a:solidFill>
                  <a:srgbClr val="FF0000"/>
                </a:solidFill>
                <a:latin typeface="宋体" panose="02010600030101010101" pitchFamily="2" charset="-122"/>
              </a:rPr>
              <a:t>u</a:t>
            </a:r>
            <a:endParaRPr lang="en-US" altLang="zh-CN" sz="6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Rectangle 12"/>
          <p:cNvSpPr/>
          <p:nvPr/>
        </p:nvSpPr>
        <p:spPr>
          <a:xfrm>
            <a:off x="4816475" y="1541463"/>
            <a:ext cx="569913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i</a:t>
            </a:r>
            <a:endParaRPr lang="en-US" altLang="zh-CN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Rectangle 12"/>
          <p:cNvSpPr/>
          <p:nvPr/>
        </p:nvSpPr>
        <p:spPr>
          <a:xfrm>
            <a:off x="4816475" y="1541463"/>
            <a:ext cx="569913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6000" b="1" dirty="0">
                <a:solidFill>
                  <a:srgbClr val="FF0000"/>
                </a:solidFill>
                <a:latin typeface="宋体" panose="02010600030101010101" pitchFamily="2" charset="-122"/>
              </a:rPr>
              <a:t>i</a:t>
            </a:r>
            <a:endParaRPr lang="en-US" altLang="zh-CN" sz="6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19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175" r="15530"/>
          <a:stretch>
            <a:fillRect/>
          </a:stretch>
        </p:blipFill>
        <p:spPr>
          <a:xfrm>
            <a:off x="2500313" y="2674938"/>
            <a:ext cx="1062037" cy="1639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86" r="6400"/>
          <a:stretch>
            <a:fillRect/>
          </a:stretch>
        </p:blipFill>
        <p:spPr>
          <a:xfrm>
            <a:off x="4649788" y="2733675"/>
            <a:ext cx="1427162" cy="1520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491" r="23016"/>
          <a:stretch>
            <a:fillRect/>
          </a:stretch>
        </p:blipFill>
        <p:spPr>
          <a:xfrm>
            <a:off x="6967538" y="2608263"/>
            <a:ext cx="935037" cy="17732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210" name="组合 10"/>
          <p:cNvGrpSpPr/>
          <p:nvPr/>
        </p:nvGrpSpPr>
        <p:grpSpPr>
          <a:xfrm>
            <a:off x="3030538" y="247650"/>
            <a:ext cx="4964112" cy="620713"/>
            <a:chOff x="65088" y="49967"/>
            <a:chExt cx="4964606" cy="620347"/>
          </a:xfrm>
        </p:grpSpPr>
        <p:sp>
          <p:nvSpPr>
            <p:cNvPr id="23" name="燕尾形 22"/>
            <p:cNvSpPr/>
            <p:nvPr/>
          </p:nvSpPr>
          <p:spPr>
            <a:xfrm>
              <a:off x="222266" y="86458"/>
              <a:ext cx="222272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24" name="燕尾形 23"/>
            <p:cNvSpPr/>
            <p:nvPr/>
          </p:nvSpPr>
          <p:spPr>
            <a:xfrm>
              <a:off x="65088" y="86458"/>
              <a:ext cx="222272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25" name="燕尾形 24"/>
            <p:cNvSpPr/>
            <p:nvPr/>
          </p:nvSpPr>
          <p:spPr>
            <a:xfrm>
              <a:off x="371505" y="86458"/>
              <a:ext cx="4445442" cy="583856"/>
            </a:xfrm>
            <a:prstGeom prst="chevron">
              <a:avLst>
                <a:gd name="adj" fmla="val 19597"/>
              </a:avLst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8215" name="文本框 9"/>
            <p:cNvSpPr txBox="1"/>
            <p:nvPr/>
          </p:nvSpPr>
          <p:spPr>
            <a:xfrm>
              <a:off x="527907" y="49967"/>
              <a:ext cx="4501787" cy="5844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None/>
              </a:pPr>
              <a:r>
                <a:rPr lang="zh-CN" altLang="en-US" sz="3200" b="1" dirty="0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游戏：好朋友、手拉手</a:t>
              </a:r>
              <a:endParaRPr lang="zh-CN" altLang="en-US" sz="32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365125" y="136525"/>
            <a:ext cx="2100263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</a:t>
            </a:r>
            <a:r>
              <a:rPr kumimoji="0" lang="en-US" altLang="zh-CN" sz="3600" b="1" kern="1200" cap="none" spc="0" normalizeH="0" baseline="0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3600" b="1" kern="1200" cap="none" spc="0" normalizeH="0" baseline="0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课时</a:t>
            </a:r>
            <a:endParaRPr kumimoji="0" lang="zh-CN" altLang="en-US" sz="3600" b="1" kern="1200" cap="none" spc="0" normalizeH="0" baseline="0" noProof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3.20988E-6 L 0.04323 0.3052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0" y="152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20988E-6 L -0.33107 0.3040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00" y="15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20988E-6 L 0.01441 0.29537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0" y="1480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20988E-6 L -0.08159 0.29506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00" y="1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20988E-6 L -0.00642 0.30277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" y="151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20988E-6 L 0.17431 0.30123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00" y="15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043.jpg"/>
          <p:cNvPicPr>
            <a:picLocks noChangeAspect="1"/>
          </p:cNvPicPr>
          <p:nvPr/>
        </p:nvPicPr>
        <p:blipFill>
          <a:blip r:embed="rId1" cstate="print"/>
          <a:srcRect l="8746" t="7292" r="24953" b="72916"/>
          <a:stretch>
            <a:fillRect/>
          </a:stretch>
        </p:blipFill>
        <p:spPr>
          <a:xfrm>
            <a:off x="1981200" y="1909538"/>
            <a:ext cx="4906663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6627" name="矩形 6"/>
          <p:cNvSpPr/>
          <p:nvPr/>
        </p:nvSpPr>
        <p:spPr>
          <a:xfrm>
            <a:off x="1489075" y="1035050"/>
            <a:ext cx="636428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说一说，在图片中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你看</a:t>
            </a:r>
            <a:r>
              <a:rPr lang="zh-CN" altLang="en-US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见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了什么</a:t>
            </a:r>
            <a:r>
              <a:rPr lang="zh-CN" altLang="en-US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59688" y="1787525"/>
            <a:ext cx="11064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Aft>
                <a:spcPts val="1000"/>
              </a:spcAft>
              <a:buNone/>
            </a:pP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小桥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 flipV="1">
            <a:off x="5664200" y="2079625"/>
            <a:ext cx="2066925" cy="33178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>
            <a:off x="4284663" y="2878138"/>
            <a:ext cx="1093788" cy="139223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1541463" y="2578100"/>
            <a:ext cx="1343025" cy="16033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flipH="1">
            <a:off x="2878138" y="3627438"/>
            <a:ext cx="895350" cy="64293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378450" y="4044950"/>
            <a:ext cx="106203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Aft>
                <a:spcPts val="1000"/>
              </a:spcAft>
              <a:buNone/>
            </a:pP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流水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55625" y="2411413"/>
            <a:ext cx="1049338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Aft>
                <a:spcPts val="1000"/>
              </a:spcAft>
              <a:buNone/>
            </a:pP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垂柳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928813" y="4044950"/>
            <a:ext cx="10810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Aft>
                <a:spcPts val="1000"/>
              </a:spcAft>
              <a:buNone/>
            </a:pP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桃花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286375" y="3751263"/>
            <a:ext cx="131603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liú shuǐ</a:t>
            </a:r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66725" y="2089150"/>
            <a:ext cx="122713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chuí liǔ</a:t>
            </a:r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518400" y="1565275"/>
            <a:ext cx="1389063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xiǎo qiáo</a:t>
            </a:r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866900" y="3781425"/>
            <a:ext cx="126523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táo huā</a:t>
            </a:r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66713" y="153988"/>
            <a:ext cx="2100263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</a:t>
            </a:r>
            <a:r>
              <a:rPr kumimoji="0" lang="en-US" altLang="zh-CN" sz="3600" b="1" kern="1200" cap="none" spc="0" normalizeH="0" baseline="0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3600" b="1" kern="1200" cap="none" spc="0" normalizeH="0" baseline="0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课时</a:t>
            </a:r>
            <a:endParaRPr kumimoji="0" lang="zh-CN" altLang="en-US" sz="3600" b="1" kern="1200" cap="none" spc="0" normalizeH="0" baseline="0" noProof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26641" name="组合 23"/>
          <p:cNvGrpSpPr/>
          <p:nvPr/>
        </p:nvGrpSpPr>
        <p:grpSpPr>
          <a:xfrm>
            <a:off x="3132138" y="190500"/>
            <a:ext cx="4964112" cy="620713"/>
            <a:chOff x="65088" y="49967"/>
            <a:chExt cx="4964606" cy="620347"/>
          </a:xfrm>
        </p:grpSpPr>
        <p:sp>
          <p:nvSpPr>
            <p:cNvPr id="26" name="燕尾形 25"/>
            <p:cNvSpPr/>
            <p:nvPr/>
          </p:nvSpPr>
          <p:spPr>
            <a:xfrm>
              <a:off x="222266" y="86458"/>
              <a:ext cx="222272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27" name="燕尾形 26"/>
            <p:cNvSpPr/>
            <p:nvPr/>
          </p:nvSpPr>
          <p:spPr>
            <a:xfrm>
              <a:off x="65088" y="86458"/>
              <a:ext cx="222272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28" name="燕尾形 27"/>
            <p:cNvSpPr/>
            <p:nvPr/>
          </p:nvSpPr>
          <p:spPr>
            <a:xfrm>
              <a:off x="371505" y="86458"/>
              <a:ext cx="2560893" cy="583856"/>
            </a:xfrm>
            <a:prstGeom prst="chevron">
              <a:avLst>
                <a:gd name="adj" fmla="val 19597"/>
              </a:avLst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29" name="文本框 9"/>
            <p:cNvSpPr txBox="1">
              <a:spLocks noChangeArrowheads="1"/>
            </p:cNvSpPr>
            <p:nvPr/>
          </p:nvSpPr>
          <p:spPr bwMode="auto">
            <a:xfrm>
              <a:off x="528684" y="49967"/>
              <a:ext cx="4501010" cy="58385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黑体-繁" pitchFamily="66" charset="-122"/>
                </a:rPr>
                <a:t>学习音节词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7" grpId="0"/>
      <p:bldP spid="18" grpId="0"/>
      <p:bldP spid="19" grpId="0"/>
      <p:bldP spid="20" grpId="0"/>
      <p:bldP spid="21" grpId="0"/>
      <p:bldP spid="23" grpId="0"/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" name="云形 18"/>
          <p:cNvSpPr/>
          <p:nvPr/>
        </p:nvSpPr>
        <p:spPr>
          <a:xfrm>
            <a:off x="4648200" y="1185863"/>
            <a:ext cx="1292225" cy="846138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7651" name="矩形 3"/>
          <p:cNvSpPr/>
          <p:nvPr/>
        </p:nvSpPr>
        <p:spPr>
          <a:xfrm>
            <a:off x="1062038" y="2605088"/>
            <a:ext cx="12922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Aft>
                <a:spcPts val="1000"/>
              </a:spcAft>
              <a:buNone/>
            </a:pP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小桥</a:t>
            </a:r>
            <a:endParaRPr lang="zh-CN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2" name="矩形 4"/>
          <p:cNvSpPr/>
          <p:nvPr/>
        </p:nvSpPr>
        <p:spPr>
          <a:xfrm>
            <a:off x="3006725" y="2605088"/>
            <a:ext cx="149383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Aft>
                <a:spcPts val="1000"/>
              </a:spcAft>
              <a:buNone/>
            </a:pP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流水</a:t>
            </a:r>
            <a:endParaRPr lang="zh-CN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3" name="矩形 5"/>
          <p:cNvSpPr/>
          <p:nvPr/>
        </p:nvSpPr>
        <p:spPr>
          <a:xfrm>
            <a:off x="5026025" y="2552700"/>
            <a:ext cx="13985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Aft>
                <a:spcPts val="1000"/>
              </a:spcAft>
              <a:buNone/>
            </a:pP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垂柳</a:t>
            </a:r>
            <a:endParaRPr lang="zh-CN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4" name="矩形 6"/>
          <p:cNvSpPr/>
          <p:nvPr/>
        </p:nvSpPr>
        <p:spPr>
          <a:xfrm>
            <a:off x="6832600" y="2552700"/>
            <a:ext cx="12207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Aft>
                <a:spcPts val="1000"/>
              </a:spcAft>
              <a:buNone/>
            </a:pP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桃花</a:t>
            </a:r>
            <a:endParaRPr lang="zh-CN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00375" y="2301875"/>
            <a:ext cx="131603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liú shuǐ</a:t>
            </a:r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68875" y="2251075"/>
            <a:ext cx="122713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chuí liǔ</a:t>
            </a:r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14413" y="2301875"/>
            <a:ext cx="1389062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xiǎo qiáo</a:t>
            </a:r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78638" y="2251075"/>
            <a:ext cx="126365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táo huā</a:t>
            </a:r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00375" y="2301875"/>
            <a:ext cx="606425" cy="400050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597525" y="2251075"/>
            <a:ext cx="606425" cy="400050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cxnSp>
        <p:nvCxnSpPr>
          <p:cNvPr id="15" name="直接箭头连接符 14"/>
          <p:cNvCxnSpPr>
            <a:stCxn id="12" idx="0"/>
          </p:cNvCxnSpPr>
          <p:nvPr/>
        </p:nvCxnSpPr>
        <p:spPr>
          <a:xfrm flipV="1">
            <a:off x="3303588" y="1811338"/>
            <a:ext cx="1336675" cy="490538"/>
          </a:xfrm>
          <a:prstGeom prst="straightConnector1">
            <a:avLst/>
          </a:prstGeom>
          <a:ln>
            <a:solidFill>
              <a:srgbClr val="0000FF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 flipH="1" flipV="1">
            <a:off x="5948363" y="1811338"/>
            <a:ext cx="144463" cy="439738"/>
          </a:xfrm>
          <a:prstGeom prst="straightConnector1">
            <a:avLst/>
          </a:prstGeom>
          <a:ln>
            <a:solidFill>
              <a:srgbClr val="0000FF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4710113" y="1287463"/>
            <a:ext cx="1111250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600" b="1" dirty="0">
                <a:latin typeface="宋体" panose="02010600030101010101" pitchFamily="2" charset="-122"/>
                <a:cs typeface="Times New Roman" panose="02020603050405020304" pitchFamily="18" charset="0"/>
              </a:rPr>
              <a:t>边音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grpSp>
        <p:nvGrpSpPr>
          <p:cNvPr id="27664" name="组合 19"/>
          <p:cNvGrpSpPr/>
          <p:nvPr/>
        </p:nvGrpSpPr>
        <p:grpSpPr>
          <a:xfrm>
            <a:off x="560388" y="407988"/>
            <a:ext cx="1831975" cy="588962"/>
            <a:chOff x="909638" y="1184275"/>
            <a:chExt cx="1831975" cy="588963"/>
          </a:xfrm>
        </p:grpSpPr>
        <p:sp>
          <p:nvSpPr>
            <p:cNvPr id="21" name="矩形 20"/>
            <p:cNvSpPr/>
            <p:nvPr/>
          </p:nvSpPr>
          <p:spPr>
            <a:xfrm>
              <a:off x="939800" y="1184275"/>
              <a:ext cx="1782763" cy="588963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27666" name="矩形 1"/>
            <p:cNvSpPr/>
            <p:nvPr/>
          </p:nvSpPr>
          <p:spPr>
            <a:xfrm>
              <a:off x="909638" y="1184275"/>
              <a:ext cx="1831975" cy="5842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2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词语认读</a:t>
              </a:r>
              <a:endPara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 animBg="1"/>
      <p:bldP spid="12" grpId="1" animBg="1"/>
      <p:bldP spid="13" grpId="0" animBg="1"/>
      <p:bldP spid="13" grpId="1" animBg="1"/>
      <p:bldP spid="18" grpId="0"/>
      <p:bldP spid="18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云形 12"/>
          <p:cNvSpPr/>
          <p:nvPr/>
        </p:nvSpPr>
        <p:spPr>
          <a:xfrm>
            <a:off x="398463" y="1365250"/>
            <a:ext cx="1670050" cy="1050925"/>
          </a:xfrm>
          <a:prstGeom prst="cloud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08025" y="1655763"/>
            <a:ext cx="1420813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小桥：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5" name="图片 4" descr="043.jpg"/>
          <p:cNvPicPr>
            <a:picLocks noChangeAspect="1"/>
          </p:cNvPicPr>
          <p:nvPr/>
        </p:nvPicPr>
        <p:blipFill rotWithShape="1">
          <a:blip r:embed="rId1" cstate="print"/>
          <a:srcRect l="49024" t="7292" r="28253" b="77026"/>
          <a:stretch>
            <a:fillRect/>
          </a:stretch>
        </p:blipFill>
        <p:spPr>
          <a:xfrm>
            <a:off x="431469" y="2510435"/>
            <a:ext cx="1681730" cy="16414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8677" name="矩形 5"/>
          <p:cNvSpPr/>
          <p:nvPr/>
        </p:nvSpPr>
        <p:spPr>
          <a:xfrm>
            <a:off x="622300" y="1385888"/>
            <a:ext cx="1389063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xiǎo qiáo</a:t>
            </a:r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43188" y="3481388"/>
            <a:ext cx="250031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tiān qiáo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57500" y="4135438"/>
            <a:ext cx="20716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天   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桥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2713" y="1427163"/>
            <a:ext cx="2482850" cy="1862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6202363" y="3481388"/>
            <a:ext cx="250031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mù qiáo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00775" y="4135438"/>
            <a:ext cx="20716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木  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桥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 b="6239"/>
          <a:stretch>
            <a:fillRect/>
          </a:stretch>
        </p:blipFill>
        <p:spPr>
          <a:xfrm>
            <a:off x="5661025" y="1425575"/>
            <a:ext cx="2995613" cy="1860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684" name="组合 13"/>
          <p:cNvGrpSpPr/>
          <p:nvPr/>
        </p:nvGrpSpPr>
        <p:grpSpPr>
          <a:xfrm>
            <a:off x="549275" y="407988"/>
            <a:ext cx="2657475" cy="588962"/>
            <a:chOff x="899015" y="1184275"/>
            <a:chExt cx="2656496" cy="588963"/>
          </a:xfrm>
        </p:grpSpPr>
        <p:sp>
          <p:nvSpPr>
            <p:cNvPr id="15" name="矩形 14"/>
            <p:cNvSpPr/>
            <p:nvPr/>
          </p:nvSpPr>
          <p:spPr>
            <a:xfrm>
              <a:off x="940275" y="1184275"/>
              <a:ext cx="2532717" cy="588963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28686" name="矩形 1"/>
            <p:cNvSpPr/>
            <p:nvPr/>
          </p:nvSpPr>
          <p:spPr>
            <a:xfrm>
              <a:off x="899015" y="1188463"/>
              <a:ext cx="2656496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2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看图理解词语</a:t>
              </a:r>
              <a:endPara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云形 4"/>
          <p:cNvSpPr/>
          <p:nvPr/>
        </p:nvSpPr>
        <p:spPr>
          <a:xfrm>
            <a:off x="509588" y="303213"/>
            <a:ext cx="1670050" cy="1050925"/>
          </a:xfrm>
          <a:prstGeom prst="cloud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pic>
        <p:nvPicPr>
          <p:cNvPr id="2" name="图片 1" descr="043.jpg"/>
          <p:cNvPicPr>
            <a:picLocks noChangeAspect="1"/>
          </p:cNvPicPr>
          <p:nvPr/>
        </p:nvPicPr>
        <p:blipFill>
          <a:blip r:embed="rId1" cstate="print"/>
          <a:srcRect l="8746" t="7292" r="24953" b="72916"/>
          <a:stretch>
            <a:fillRect/>
          </a:stretch>
        </p:blipFill>
        <p:spPr>
          <a:xfrm>
            <a:off x="1960728" y="1647232"/>
            <a:ext cx="4906663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773113" y="722313"/>
            <a:ext cx="136525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流水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：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9701" name="矩形 3"/>
          <p:cNvSpPr/>
          <p:nvPr/>
        </p:nvSpPr>
        <p:spPr>
          <a:xfrm>
            <a:off x="720725" y="428625"/>
            <a:ext cx="131603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liú shuǐ</a:t>
            </a:r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38363" y="744538"/>
            <a:ext cx="6775450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桥下，小河里的水在哗啦啦地流着。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0722" name="组合 3"/>
          <p:cNvGrpSpPr/>
          <p:nvPr/>
        </p:nvGrpSpPr>
        <p:grpSpPr>
          <a:xfrm>
            <a:off x="471488" y="319088"/>
            <a:ext cx="1709737" cy="1050925"/>
            <a:chOff x="250825" y="598488"/>
            <a:chExt cx="1709738" cy="1050925"/>
          </a:xfrm>
        </p:grpSpPr>
        <p:sp>
          <p:nvSpPr>
            <p:cNvPr id="5" name="云形 4"/>
            <p:cNvSpPr/>
            <p:nvPr/>
          </p:nvSpPr>
          <p:spPr>
            <a:xfrm>
              <a:off x="250825" y="598488"/>
              <a:ext cx="1671638" cy="1050925"/>
            </a:xfrm>
            <a:prstGeom prst="cloud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539750" y="911225"/>
              <a:ext cx="1420813" cy="5842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垂柳</a:t>
              </a: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30729" name="矩形 2"/>
            <p:cNvSpPr/>
            <p:nvPr/>
          </p:nvSpPr>
          <p:spPr>
            <a:xfrm>
              <a:off x="471488" y="647700"/>
              <a:ext cx="1228725" cy="4000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20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chuí liǔ</a:t>
              </a:r>
              <a:endPara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l="3053" t="-2" r="11792" b="41078"/>
          <a:stretch>
            <a:fillRect/>
          </a:stretch>
        </p:blipFill>
        <p:spPr>
          <a:xfrm>
            <a:off x="471488" y="1776413"/>
            <a:ext cx="3230562" cy="1676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11023" y="1726299"/>
            <a:ext cx="2644055" cy="19830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l="53110" r="12387" b="3019"/>
          <a:stretch>
            <a:fillRect/>
          </a:stretch>
        </p:blipFill>
        <p:spPr>
          <a:xfrm>
            <a:off x="6764338" y="844550"/>
            <a:ext cx="1547813" cy="32575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矩形 8"/>
          <p:cNvSpPr/>
          <p:nvPr/>
        </p:nvSpPr>
        <p:spPr>
          <a:xfrm>
            <a:off x="2130425" y="695325"/>
            <a:ext cx="5127625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长长的柳条一根根垂下来。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云形 4"/>
          <p:cNvSpPr/>
          <p:nvPr/>
        </p:nvSpPr>
        <p:spPr>
          <a:xfrm>
            <a:off x="560388" y="233363"/>
            <a:ext cx="1670050" cy="1052513"/>
          </a:xfrm>
          <a:prstGeom prst="cloud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65188" y="565150"/>
            <a:ext cx="1420813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桃花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：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1748" name="矩形 2"/>
          <p:cNvSpPr/>
          <p:nvPr/>
        </p:nvSpPr>
        <p:spPr>
          <a:xfrm>
            <a:off x="865188" y="292100"/>
            <a:ext cx="1265237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táo huā</a:t>
            </a:r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/>
          <a:srcRect l="2514" t="3849" r="5205" b="6235"/>
          <a:stretch>
            <a:fillRect/>
          </a:stretch>
        </p:blipFill>
        <p:spPr>
          <a:xfrm>
            <a:off x="919163" y="1484313"/>
            <a:ext cx="2973388" cy="21748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/>
          <a:srcRect t="7006"/>
          <a:stretch>
            <a:fillRect/>
          </a:stretch>
        </p:blipFill>
        <p:spPr>
          <a:xfrm rot="21213174">
            <a:off x="4325563" y="1165716"/>
            <a:ext cx="3871161" cy="26999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矩形 11"/>
          <p:cNvSpPr/>
          <p:nvPr/>
        </p:nvSpPr>
        <p:spPr>
          <a:xfrm>
            <a:off x="2298700" y="1787525"/>
            <a:ext cx="4241800" cy="2547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欢迎台湾小朋友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一只船，扬白帆，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飘啊飘啊到台湾。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771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92963" y="3198813"/>
            <a:ext cx="1484312" cy="1565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2772" name="组合 9"/>
          <p:cNvGrpSpPr/>
          <p:nvPr/>
        </p:nvGrpSpPr>
        <p:grpSpPr>
          <a:xfrm>
            <a:off x="217488" y="190500"/>
            <a:ext cx="2360612" cy="620713"/>
            <a:chOff x="65088" y="49967"/>
            <a:chExt cx="2360848" cy="620347"/>
          </a:xfrm>
        </p:grpSpPr>
        <p:sp>
          <p:nvSpPr>
            <p:cNvPr id="11" name="燕尾形 10"/>
            <p:cNvSpPr/>
            <p:nvPr/>
          </p:nvSpPr>
          <p:spPr>
            <a:xfrm>
              <a:off x="222266" y="86458"/>
              <a:ext cx="222272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5" name="燕尾形 14"/>
            <p:cNvSpPr/>
            <p:nvPr/>
          </p:nvSpPr>
          <p:spPr>
            <a:xfrm>
              <a:off x="65088" y="86458"/>
              <a:ext cx="222272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6" name="燕尾形 15"/>
            <p:cNvSpPr/>
            <p:nvPr/>
          </p:nvSpPr>
          <p:spPr>
            <a:xfrm>
              <a:off x="371506" y="86458"/>
              <a:ext cx="2054430" cy="583856"/>
            </a:xfrm>
            <a:prstGeom prst="chevron">
              <a:avLst>
                <a:gd name="adj" fmla="val 19597"/>
              </a:avLst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7" name="文本框 9"/>
            <p:cNvSpPr txBox="1">
              <a:spLocks noChangeArrowheads="1"/>
            </p:cNvSpPr>
            <p:nvPr/>
          </p:nvSpPr>
          <p:spPr bwMode="auto">
            <a:xfrm>
              <a:off x="528684" y="49967"/>
              <a:ext cx="1897252" cy="58385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学习儿歌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2" name="TextBox 3"/>
          <p:cNvSpPr txBox="1">
            <a:spLocks noChangeArrowheads="1"/>
          </p:cNvSpPr>
          <p:nvPr/>
        </p:nvSpPr>
        <p:spPr bwMode="auto">
          <a:xfrm>
            <a:off x="3398838" y="117475"/>
            <a:ext cx="2041525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 sz="4800" b="1">
                <a:solidFill>
                  <a:srgbClr val="174134"/>
                </a:solidFill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拼一拼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E4262">
                    <a:alpha val="43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2774" name="矩形 4"/>
          <p:cNvSpPr/>
          <p:nvPr/>
        </p:nvSpPr>
        <p:spPr>
          <a:xfrm>
            <a:off x="762000" y="1203325"/>
            <a:ext cx="55403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请小朋友们自己拼一拼音节。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9"/>
          <p:cNvSpPr txBox="1"/>
          <p:nvPr/>
        </p:nvSpPr>
        <p:spPr>
          <a:xfrm>
            <a:off x="2057400" y="646113"/>
            <a:ext cx="5548313" cy="3287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接来台湾小朋友，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到我学校玩一玩。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伸出双手紧紧握，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热情的话儿说不完。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79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86600" y="2795588"/>
            <a:ext cx="1484313" cy="1565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3398838" y="117475"/>
            <a:ext cx="2041525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 sz="4800" b="1">
                <a:solidFill>
                  <a:srgbClr val="174134"/>
                </a:solidFill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说一说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E4262">
                    <a:alpha val="43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2025" y="1001713"/>
            <a:ext cx="6783388" cy="1454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marR="0" lvl="0" indent="-5143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儿歌里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我们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欢迎哪里的小朋友？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你知道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台湾在哪里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吗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89788" y="1082675"/>
            <a:ext cx="111125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zh-CN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台湾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46150" y="2571750"/>
            <a:ext cx="7175500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台湾是一个地名，那里是我国最大的岛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台湾岛。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5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charRg st="15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920750" y="574675"/>
            <a:ext cx="7478713" cy="1454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marR="0" lvl="0" indent="-5143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3"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这首儿歌里有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个生字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：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“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小、台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”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，说说含有这些字的其他词语和句子。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5843" name="矩形 2"/>
          <p:cNvSpPr/>
          <p:nvPr/>
        </p:nvSpPr>
        <p:spPr>
          <a:xfrm>
            <a:off x="1122363" y="2251075"/>
            <a:ext cx="803275" cy="21351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50000"/>
              </a:lnSpc>
            </a:pPr>
            <a:r>
              <a:rPr lang="zh-CN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endParaRPr lang="en-US" altLang="zh-CN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台</a:t>
            </a:r>
            <a:endParaRPr lang="zh-CN" altLang="en-US" sz="4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4" name="矩形 3"/>
          <p:cNvSpPr/>
          <p:nvPr/>
        </p:nvSpPr>
        <p:spPr>
          <a:xfrm>
            <a:off x="1071563" y="2157413"/>
            <a:ext cx="107632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latin typeface="宋体" panose="02010600030101010101" pitchFamily="2" charset="-122"/>
              </a:rPr>
              <a:t>xiǎo</a:t>
            </a:r>
            <a:endParaRPr lang="en-US" altLang="zh-CN" sz="2800" b="1" dirty="0">
              <a:latin typeface="宋体" panose="02010600030101010101" pitchFamily="2" charset="-122"/>
            </a:endParaRPr>
          </a:p>
        </p:txBody>
      </p:sp>
      <p:sp>
        <p:nvSpPr>
          <p:cNvPr id="35845" name="矩形 4"/>
          <p:cNvSpPr/>
          <p:nvPr/>
        </p:nvSpPr>
        <p:spPr>
          <a:xfrm>
            <a:off x="1206500" y="3271838"/>
            <a:ext cx="8064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latin typeface="宋体" panose="02010600030101010101" pitchFamily="2" charset="-122"/>
              </a:rPr>
              <a:t>tái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05063" y="2578100"/>
            <a:ext cx="5754688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小朋友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小狗   小船   小桥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05063" y="3651250"/>
            <a:ext cx="5341938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讲台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台阶   台灯   上台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1"/>
          <p:cNvSpPr txBox="1"/>
          <p:nvPr/>
        </p:nvSpPr>
        <p:spPr>
          <a:xfrm>
            <a:off x="4664075" y="1881188"/>
            <a:ext cx="3989388" cy="1039812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eaLnBrk="1" hangingPunct="1">
              <a:buNone/>
            </a:pPr>
            <a:r>
              <a:rPr lang="en-US" altLang="zh-CN" sz="66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ɑo ou </a:t>
            </a:r>
            <a:r>
              <a:rPr lang="en-US" altLang="zh-CN" sz="660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i</a:t>
            </a:r>
            <a:r>
              <a:rPr lang="en-US" altLang="zh-CN" sz="66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u</a:t>
            </a:r>
            <a:endParaRPr lang="zh-CN" altLang="en-US" sz="6600" b="1" dirty="0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219" name="图片 4"/>
          <p:cNvPicPr>
            <a:picLocks noChangeAspect="1"/>
          </p:cNvPicPr>
          <p:nvPr/>
        </p:nvPicPr>
        <p:blipFill>
          <a:blip r:embed="rId1"/>
          <a:srcRect r="8092"/>
          <a:stretch>
            <a:fillRect/>
          </a:stretch>
        </p:blipFill>
        <p:spPr>
          <a:xfrm>
            <a:off x="5222875" y="4540250"/>
            <a:ext cx="3592513" cy="461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椭圆 3"/>
          <p:cNvSpPr/>
          <p:nvPr/>
        </p:nvSpPr>
        <p:spPr bwMode="auto">
          <a:xfrm>
            <a:off x="3605213" y="2233613"/>
            <a:ext cx="719138" cy="720725"/>
          </a:xfrm>
          <a:prstGeom prst="ellipse">
            <a:avLst/>
          </a:prstGeom>
          <a:solidFill>
            <a:srgbClr val="22B7BB"/>
          </a:solidFill>
          <a:ln w="15875">
            <a:noFill/>
            <a:prstDash val="lgDash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87750" y="2209800"/>
            <a:ext cx="1306513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400" b="1" kern="1200" cap="none" spc="0" normalizeH="0" baseline="0" noProof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10</a:t>
            </a:r>
            <a:endParaRPr kumimoji="0" lang="zh-CN" altLang="en-US" sz="4400" b="1" kern="1200" cap="none" spc="0" normalizeH="0" baseline="0" noProof="0" dirty="0">
              <a:solidFill>
                <a:schemeClr val="bg1"/>
              </a:solidFill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895475" y="990600"/>
          <a:ext cx="5421313" cy="127476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5421313"/>
              </a:tblGrid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宋体" panose="02010600030101010101" pitchFamily="2" charset="-122"/>
                      </a:endParaRPr>
                    </a:p>
                  </a:txBody>
                  <a:tcPr marL="91458" marR="91458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宋体" panose="02010600030101010101" pitchFamily="2" charset="-122"/>
                      </a:endParaRPr>
                    </a:p>
                  </a:txBody>
                  <a:tcPr marL="91458" marR="91458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宋体" panose="02010600030101010101" pitchFamily="2" charset="-122"/>
                      </a:endParaRPr>
                    </a:p>
                  </a:txBody>
                  <a:tcPr marL="91458" marR="91458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Text Box 9"/>
          <p:cNvSpPr txBox="1"/>
          <p:nvPr/>
        </p:nvSpPr>
        <p:spPr>
          <a:xfrm>
            <a:off x="2479675" y="923925"/>
            <a:ext cx="42545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xiǎo  </a:t>
            </a:r>
            <a:r>
              <a:rPr lang="en-US" altLang="zh-CN" sz="66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ni</a:t>
            </a:r>
            <a:r>
              <a:rPr lang="en-US" altLang="zh-CN" sz="6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ú</a:t>
            </a:r>
            <a:endParaRPr lang="en-US" altLang="zh-CN" sz="6600" b="1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7388" y="3430588"/>
            <a:ext cx="7769225" cy="1216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2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个音节之间要空开大约一个字母的位置，同一个音节里的字母要靠紧。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41300" y="177800"/>
            <a:ext cx="2100263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指导书写</a:t>
            </a:r>
            <a:endParaRPr kumimoji="0" lang="zh-CN" altLang="en-US" sz="3600" b="1" kern="1200" cap="none" spc="0" normalizeH="0" baseline="0" noProof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7388" y="2224088"/>
            <a:ext cx="7769225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    请小朋友们观察音节词在四线格中的位置，你觉得写好音节词要注意什么呢？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矩形 1"/>
          <p:cNvSpPr/>
          <p:nvPr/>
        </p:nvSpPr>
        <p:spPr>
          <a:xfrm>
            <a:off x="850900" y="2047875"/>
            <a:ext cx="7848600" cy="1806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在四线格中写完所有的字母后再标声调，不要看一个字母写一个字母，要看一个音节写一个音节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914525" y="639763"/>
          <a:ext cx="5421313" cy="127476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5421313"/>
              </a:tblGrid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宋体" panose="02010600030101010101" pitchFamily="2" charset="-122"/>
                      </a:endParaRPr>
                    </a:p>
                  </a:txBody>
                  <a:tcPr marL="91458" marR="91458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宋体" panose="02010600030101010101" pitchFamily="2" charset="-122"/>
                      </a:endParaRPr>
                    </a:p>
                  </a:txBody>
                  <a:tcPr marL="91458" marR="91458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/>
                    <a:p>
                      <a:endParaRPr lang="zh-CN" altLang="en-US" sz="1300" dirty="0">
                        <a:latin typeface="宋体" panose="02010600030101010101" pitchFamily="2" charset="-122"/>
                      </a:endParaRPr>
                    </a:p>
                  </a:txBody>
                  <a:tcPr marL="91458" marR="91458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7899" name="Text Box 9"/>
          <p:cNvSpPr txBox="1"/>
          <p:nvPr/>
        </p:nvSpPr>
        <p:spPr>
          <a:xfrm>
            <a:off x="2498725" y="573088"/>
            <a:ext cx="42545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600" b="1" dirty="0">
                <a:latin typeface="黑体" panose="02010609060101010101" pitchFamily="49" charset="-122"/>
                <a:ea typeface="黑体" panose="02010609060101010101" pitchFamily="49" charset="-122"/>
              </a:rPr>
              <a:t>xiɑo  niu</a:t>
            </a:r>
            <a:endParaRPr lang="en-US" altLang="zh-CN" sz="6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875" name="Text Box 9"/>
          <p:cNvSpPr txBox="1"/>
          <p:nvPr/>
        </p:nvSpPr>
        <p:spPr>
          <a:xfrm>
            <a:off x="2505075" y="573088"/>
            <a:ext cx="42545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xiǎo  </a:t>
            </a:r>
            <a:r>
              <a:rPr lang="en-US" altLang="zh-CN" sz="66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ni</a:t>
            </a:r>
            <a:r>
              <a:rPr lang="en-US" altLang="zh-CN" sz="6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ú</a:t>
            </a:r>
            <a:endParaRPr lang="en-US" altLang="zh-CN" sz="6600" b="1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矩形 5"/>
          <p:cNvSpPr/>
          <p:nvPr/>
        </p:nvSpPr>
        <p:spPr>
          <a:xfrm>
            <a:off x="1692275" y="4051300"/>
            <a:ext cx="57594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在这幅图上</a:t>
            </a:r>
            <a:r>
              <a:rPr lang="zh-CN" altLang="en-US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你们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看到了什么</a:t>
            </a:r>
            <a:r>
              <a:rPr lang="zh-CN" altLang="en-US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10243" name="图片 7"/>
          <p:cNvPicPr>
            <a:picLocks noChangeAspect="1"/>
          </p:cNvPicPr>
          <p:nvPr/>
        </p:nvPicPr>
        <p:blipFill>
          <a:blip r:embed="rId1"/>
          <a:srcRect t="17393" r="6554" b="33086"/>
          <a:stretch>
            <a:fillRect/>
          </a:stretch>
        </p:blipFill>
        <p:spPr>
          <a:xfrm>
            <a:off x="2852738" y="1050925"/>
            <a:ext cx="3979862" cy="29479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44" name="组合 5"/>
          <p:cNvGrpSpPr/>
          <p:nvPr/>
        </p:nvGrpSpPr>
        <p:grpSpPr>
          <a:xfrm>
            <a:off x="820738" y="1204913"/>
            <a:ext cx="1831975" cy="588962"/>
            <a:chOff x="909638" y="1184275"/>
            <a:chExt cx="1831975" cy="588963"/>
          </a:xfrm>
        </p:grpSpPr>
        <p:sp>
          <p:nvSpPr>
            <p:cNvPr id="9" name="矩形 8"/>
            <p:cNvSpPr/>
            <p:nvPr/>
          </p:nvSpPr>
          <p:spPr>
            <a:xfrm>
              <a:off x="939800" y="1184275"/>
              <a:ext cx="1782763" cy="588963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0251" name="矩形 1"/>
            <p:cNvSpPr/>
            <p:nvPr/>
          </p:nvSpPr>
          <p:spPr>
            <a:xfrm>
              <a:off x="909638" y="1184275"/>
              <a:ext cx="1831975" cy="5842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2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情景图示</a:t>
              </a:r>
              <a:endPara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0245" name="组合 10"/>
          <p:cNvGrpSpPr/>
          <p:nvPr/>
        </p:nvGrpSpPr>
        <p:grpSpPr>
          <a:xfrm>
            <a:off x="552450" y="257175"/>
            <a:ext cx="4964113" cy="620713"/>
            <a:chOff x="65088" y="49967"/>
            <a:chExt cx="4964606" cy="620347"/>
          </a:xfrm>
        </p:grpSpPr>
        <p:sp>
          <p:nvSpPr>
            <p:cNvPr id="12" name="燕尾形 11"/>
            <p:cNvSpPr/>
            <p:nvPr/>
          </p:nvSpPr>
          <p:spPr>
            <a:xfrm>
              <a:off x="222267" y="86458"/>
              <a:ext cx="222272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>
              <a:off x="65088" y="86458"/>
              <a:ext cx="222272" cy="583856"/>
            </a:xfrm>
            <a:prstGeom prst="chevron">
              <a:avLst/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4" name="燕尾形 13"/>
            <p:cNvSpPr/>
            <p:nvPr/>
          </p:nvSpPr>
          <p:spPr>
            <a:xfrm>
              <a:off x="371506" y="86458"/>
              <a:ext cx="3799264" cy="583856"/>
            </a:xfrm>
            <a:prstGeom prst="chevron">
              <a:avLst>
                <a:gd name="adj" fmla="val 19597"/>
              </a:avLst>
            </a:prstGeom>
            <a:solidFill>
              <a:srgbClr val="FFD6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5" name="文本框 9"/>
            <p:cNvSpPr txBox="1">
              <a:spLocks noChangeArrowheads="1"/>
            </p:cNvSpPr>
            <p:nvPr/>
          </p:nvSpPr>
          <p:spPr bwMode="auto">
            <a:xfrm>
              <a:off x="528684" y="49967"/>
              <a:ext cx="4501010" cy="58385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黑体-繁" pitchFamily="66" charset="-122"/>
                </a:rPr>
                <a:t>复韵母</a:t>
              </a: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ɑ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o</a:t>
              </a: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、</a:t>
              </a:r>
              <a:r>
                <a:rPr kumimoji="0" lang="en-US" altLang="zh-CN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ou</a:t>
              </a: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、</a:t>
              </a:r>
              <a:r>
                <a:rPr kumimoji="0" lang="en-US" altLang="zh-CN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iu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3843338" y="941388"/>
            <a:ext cx="4419600" cy="19224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画面上，一只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可爱的小狗和一只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小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猫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正驾驶着帆船前进。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1267" name="图片 8"/>
          <p:cNvPicPr>
            <a:picLocks noChangeAspect="1"/>
          </p:cNvPicPr>
          <p:nvPr/>
        </p:nvPicPr>
        <p:blipFill>
          <a:blip r:embed="rId1"/>
          <a:srcRect t="17393" r="6554" b="33086"/>
          <a:stretch>
            <a:fillRect/>
          </a:stretch>
        </p:blipFill>
        <p:spPr>
          <a:xfrm>
            <a:off x="568325" y="676275"/>
            <a:ext cx="2952750" cy="218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/>
        </p:nvSpPr>
        <p:spPr>
          <a:xfrm>
            <a:off x="2209800" y="3573463"/>
            <a:ext cx="5137150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ɑ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o  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小猫小猫，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ɑo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ɑo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ɑo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849688" y="771525"/>
            <a:ext cx="4421188" cy="25622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海里有只小动物在开心地游泳。它是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——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小海豹，它的名字里也藏着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ɑo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2291" name="图片 8"/>
          <p:cNvPicPr>
            <a:picLocks noChangeAspect="1"/>
          </p:cNvPicPr>
          <p:nvPr/>
        </p:nvPicPr>
        <p:blipFill>
          <a:blip r:embed="rId1"/>
          <a:srcRect t="17393" r="6554" b="33086"/>
          <a:stretch>
            <a:fillRect/>
          </a:stretch>
        </p:blipFill>
        <p:spPr>
          <a:xfrm>
            <a:off x="554038" y="901700"/>
            <a:ext cx="2952750" cy="218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2174875" y="3600450"/>
            <a:ext cx="4075113" cy="6413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小海豹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，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ɑo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ɑo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ɑo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994150" y="852488"/>
            <a:ext cx="4419600" cy="19224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    小海豹在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游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泳，小朋友们会游泳吗？海里还有一个小皮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球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呢。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3315" name="图片 8"/>
          <p:cNvPicPr>
            <a:picLocks noChangeAspect="1"/>
          </p:cNvPicPr>
          <p:nvPr/>
        </p:nvPicPr>
        <p:blipFill>
          <a:blip r:embed="rId1"/>
          <a:srcRect t="17393" r="6554" b="33086"/>
          <a:stretch>
            <a:fillRect/>
          </a:stretch>
        </p:blipFill>
        <p:spPr>
          <a:xfrm>
            <a:off x="698500" y="635000"/>
            <a:ext cx="2952750" cy="218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1423988" y="3001963"/>
            <a:ext cx="5803900" cy="1454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iu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 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学游泳，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iu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iu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iu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。</a:t>
            </a:r>
            <a:endParaRPr kumimoji="0" lang="en-US" altLang="zh-CN" sz="32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   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小皮球，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iu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iu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iu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930650" y="1227138"/>
            <a:ext cx="4741863" cy="11969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天上的海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鸥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好像在给小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狗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和小猫喊加油呢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！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4339" name="图片 8"/>
          <p:cNvPicPr>
            <a:picLocks noChangeAspect="1"/>
          </p:cNvPicPr>
          <p:nvPr/>
        </p:nvPicPr>
        <p:blipFill>
          <a:blip r:embed="rId1"/>
          <a:srcRect t="17393" r="6554" b="33086"/>
          <a:stretch>
            <a:fillRect/>
          </a:stretch>
        </p:blipFill>
        <p:spPr>
          <a:xfrm>
            <a:off x="698500" y="635000"/>
            <a:ext cx="2952750" cy="218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1123950" y="2941638"/>
            <a:ext cx="6696075" cy="1454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ou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海鸥海鸥，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ou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ou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ou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。</a:t>
            </a:r>
            <a:endParaRPr kumimoji="0" lang="en-US" altLang="zh-CN" sz="32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 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小狗小狗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，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ou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ou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ou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442913" y="2395538"/>
            <a:ext cx="8626475" cy="2192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ɑ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o 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嘴巴先是张大，然后变圆。</a:t>
            </a:r>
            <a:endParaRPr kumimoji="0" lang="zh-CN" altLang="zh-CN" sz="32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ou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嘴巴先是圆圆的，接着嘴唇逐渐收拢。</a:t>
            </a:r>
            <a:endParaRPr kumimoji="0" lang="en-US" altLang="zh-CN" sz="32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iu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从牙齿对齐</a:t>
            </a:r>
            <a:r>
              <a:rPr kumimoji="0" lang="en-US" altLang="zh-CN" sz="32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i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的口形，逐渐收拢成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u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的口形。</a:t>
            </a:r>
            <a:endParaRPr kumimoji="0" lang="zh-CN" altLang="zh-CN" sz="32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2913" y="1114425"/>
            <a:ext cx="8216900" cy="11953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认真看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老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师的口形，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听老师读一读。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说一说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老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师的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口形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是怎样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变化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的。</a:t>
            </a:r>
            <a:endParaRPr kumimoji="0" lang="zh-CN" altLang="zh-CN" sz="24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15364" name="组合 6"/>
          <p:cNvGrpSpPr/>
          <p:nvPr/>
        </p:nvGrpSpPr>
        <p:grpSpPr>
          <a:xfrm>
            <a:off x="560388" y="407988"/>
            <a:ext cx="1831975" cy="588962"/>
            <a:chOff x="909638" y="1184275"/>
            <a:chExt cx="1831975" cy="588963"/>
          </a:xfrm>
        </p:grpSpPr>
        <p:sp>
          <p:nvSpPr>
            <p:cNvPr id="8" name="矩形 7"/>
            <p:cNvSpPr/>
            <p:nvPr/>
          </p:nvSpPr>
          <p:spPr>
            <a:xfrm>
              <a:off x="939800" y="1184275"/>
              <a:ext cx="1782763" cy="588963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5366" name="矩形 1"/>
            <p:cNvSpPr/>
            <p:nvPr/>
          </p:nvSpPr>
          <p:spPr>
            <a:xfrm>
              <a:off x="909638" y="1184275"/>
              <a:ext cx="1831975" cy="5842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2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口型变化</a:t>
              </a:r>
              <a:endPara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1631</Words>
  <Application>WPS 演示</Application>
  <PresentationFormat/>
  <Paragraphs>301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7" baseType="lpstr">
      <vt:lpstr>Arial</vt:lpstr>
      <vt:lpstr>宋体</vt:lpstr>
      <vt:lpstr>Wingdings</vt:lpstr>
      <vt:lpstr>Times New Roman</vt:lpstr>
      <vt:lpstr>黑体</vt:lpstr>
      <vt:lpstr>Cambria</vt:lpstr>
      <vt:lpstr>楷体</vt:lpstr>
      <vt:lpstr>黑体-繁</vt:lpstr>
      <vt:lpstr>微软雅黑</vt:lpstr>
      <vt:lpstr>Arial Unicode MS</vt:lpstr>
      <vt:lpstr>Calibri</vt:lpstr>
      <vt:lpstr>Arial</vt:lpstr>
      <vt:lpstr>等线</vt:lpstr>
      <vt:lpstr>2_Office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易提分旗舰店yitifen.tmall.com</dc:title>
  <dc:creator/>
  <dc:subject>易提分旗舰店yitifen.tmall.com</dc:subject>
  <cp:lastModifiedBy>上帝掷骰子吗</cp:lastModifiedBy>
  <cp:revision>5</cp:revision>
  <dcterms:created xsi:type="dcterms:W3CDTF">2016-01-14T07:05:00Z</dcterms:created>
  <dcterms:modified xsi:type="dcterms:W3CDTF">2023-09-24T04:59:26Z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CEE5441935844268B7DA5A6A2D125061_13</vt:lpwstr>
  </property>
  <property fmtid="{D5CDD505-2E9C-101B-9397-08002B2CF9AE}" pid="4" name="KSOProductBuildVer">
    <vt:lpwstr>2052-12.1.0.15374</vt:lpwstr>
  </property>
</Properties>
</file>