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0" r:id="rId6"/>
    <p:sldId id="267" r:id="rId7"/>
    <p:sldId id="268" r:id="rId8"/>
    <p:sldId id="269" r:id="rId9"/>
    <p:sldId id="270" r:id="rId10"/>
    <p:sldId id="258" r:id="rId11"/>
    <p:sldId id="275" r:id="rId12"/>
    <p:sldId id="276" r:id="rId13"/>
    <p:sldId id="277" r:id="rId14"/>
    <p:sldId id="278" r:id="rId15"/>
    <p:sldId id="259" r:id="rId16"/>
    <p:sldId id="261" r:id="rId17"/>
    <p:sldId id="262" r:id="rId18"/>
    <p:sldId id="282" r:id="rId19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8" userDrawn="1">
          <p15:clr>
            <a:srgbClr val="A4A3A4"/>
          </p15:clr>
        </p15:guide>
        <p15:guide id="2" pos="29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8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548"/>
        <p:guide pos="29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长方形和正方形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27" name="组合 26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31" name="组合 30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33" name="矩形: 圆角 32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4" name="矩形: 圆角 33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5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四边形的初步认识</a:t>
                  </a:r>
                  <a:endParaRPr lang="zh-CN" altLang="en-US" sz="5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32" name="图片 31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1134" t="26192" r="2"/>
          <a:stretch>
            <a:fillRect/>
          </a:stretch>
        </p:blipFill>
        <p:spPr>
          <a:xfrm>
            <a:off x="1214120" y="1176975"/>
            <a:ext cx="6520815" cy="3569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13195" y="688937"/>
            <a:ext cx="7497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找一找，图中有那些四边形，看谁找得多！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9" descr="0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8" y="1696403"/>
            <a:ext cx="7566025" cy="251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61823" y="724213"/>
            <a:ext cx="8399462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在下面的点子图上画出几个不同的四边形。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254064" y="2165678"/>
            <a:ext cx="801688" cy="115728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21"/>
          <p:cNvSpPr>
            <a:spLocks noChangeArrowheads="1"/>
          </p:cNvSpPr>
          <p:nvPr/>
        </p:nvSpPr>
        <p:spPr bwMode="auto">
          <a:xfrm>
            <a:off x="2854425" y="2180283"/>
            <a:ext cx="1192213" cy="117872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  <a:gd name="connsiteX0" fmla="*/ 0 w 21600"/>
              <a:gd name="connsiteY0" fmla="*/ 0 h 21912"/>
              <a:gd name="connsiteX1" fmla="*/ 6867 w 21600"/>
              <a:gd name="connsiteY1" fmla="*/ 21912 h 21912"/>
              <a:gd name="connsiteX2" fmla="*/ 16200 w 21600"/>
              <a:gd name="connsiteY2" fmla="*/ 21600 h 21912"/>
              <a:gd name="connsiteX3" fmla="*/ 21600 w 21600"/>
              <a:gd name="connsiteY3" fmla="*/ 0 h 21912"/>
              <a:gd name="connsiteX4" fmla="*/ 0 w 21600"/>
              <a:gd name="connsiteY4" fmla="*/ 0 h 21912"/>
              <a:gd name="connsiteX0-1" fmla="*/ 0 w 21600"/>
              <a:gd name="connsiteY0-2" fmla="*/ 0 h 22091"/>
              <a:gd name="connsiteX1-3" fmla="*/ 6867 w 21600"/>
              <a:gd name="connsiteY1-4" fmla="*/ 21912 h 22091"/>
              <a:gd name="connsiteX2-5" fmla="*/ 14776 w 21600"/>
              <a:gd name="connsiteY2-6" fmla="*/ 22091 h 22091"/>
              <a:gd name="connsiteX3-7" fmla="*/ 21600 w 21600"/>
              <a:gd name="connsiteY3-8" fmla="*/ 0 h 22091"/>
              <a:gd name="connsiteX4-9" fmla="*/ 0 w 21600"/>
              <a:gd name="connsiteY4-10" fmla="*/ 0 h 22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00" h="22091">
                <a:moveTo>
                  <a:pt x="0" y="0"/>
                </a:moveTo>
                <a:lnTo>
                  <a:pt x="6867" y="21912"/>
                </a:lnTo>
                <a:lnTo>
                  <a:pt x="14776" y="22091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31750" algn="ctr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4859202" y="2164091"/>
            <a:ext cx="1192212" cy="115728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20"/>
          <p:cNvSpPr>
            <a:spLocks noChangeArrowheads="1"/>
          </p:cNvSpPr>
          <p:nvPr/>
        </p:nvSpPr>
        <p:spPr bwMode="auto">
          <a:xfrm>
            <a:off x="6473289" y="2152660"/>
            <a:ext cx="1226502" cy="1180147"/>
          </a:xfrm>
          <a:custGeom>
            <a:avLst/>
            <a:gdLst>
              <a:gd name="connsiteX0" fmla="*/ 0 w 1192212"/>
              <a:gd name="connsiteY0" fmla="*/ 0 h 1157287"/>
              <a:gd name="connsiteX1" fmla="*/ 1192212 w 1192212"/>
              <a:gd name="connsiteY1" fmla="*/ 0 h 1157287"/>
              <a:gd name="connsiteX2" fmla="*/ 1192212 w 1192212"/>
              <a:gd name="connsiteY2" fmla="*/ 1157287 h 1157287"/>
              <a:gd name="connsiteX3" fmla="*/ 0 w 1192212"/>
              <a:gd name="connsiteY3" fmla="*/ 1157287 h 1157287"/>
              <a:gd name="connsiteX4" fmla="*/ 0 w 1192212"/>
              <a:gd name="connsiteY4" fmla="*/ 0 h 1157287"/>
              <a:gd name="connsiteX0-1" fmla="*/ 0 w 1192212"/>
              <a:gd name="connsiteY0-2" fmla="*/ 11430 h 1168717"/>
              <a:gd name="connsiteX1-3" fmla="*/ 883602 w 1192212"/>
              <a:gd name="connsiteY1-4" fmla="*/ 0 h 1168717"/>
              <a:gd name="connsiteX2-5" fmla="*/ 1192212 w 1192212"/>
              <a:gd name="connsiteY2-6" fmla="*/ 1168717 h 1168717"/>
              <a:gd name="connsiteX3-7" fmla="*/ 0 w 1192212"/>
              <a:gd name="connsiteY3-8" fmla="*/ 1168717 h 1168717"/>
              <a:gd name="connsiteX4-9" fmla="*/ 0 w 1192212"/>
              <a:gd name="connsiteY4-10" fmla="*/ 11430 h 1168717"/>
              <a:gd name="connsiteX0-11" fmla="*/ 0 w 883602"/>
              <a:gd name="connsiteY0-12" fmla="*/ 11430 h 1180147"/>
              <a:gd name="connsiteX1-13" fmla="*/ 883602 w 883602"/>
              <a:gd name="connsiteY1-14" fmla="*/ 0 h 1180147"/>
              <a:gd name="connsiteX2-15" fmla="*/ 494982 w 883602"/>
              <a:gd name="connsiteY2-16" fmla="*/ 1180147 h 1180147"/>
              <a:gd name="connsiteX3-17" fmla="*/ 0 w 883602"/>
              <a:gd name="connsiteY3-18" fmla="*/ 1168717 h 1180147"/>
              <a:gd name="connsiteX4-19" fmla="*/ 0 w 883602"/>
              <a:gd name="connsiteY4-20" fmla="*/ 11430 h 1180147"/>
              <a:gd name="connsiteX0-21" fmla="*/ 342900 w 1226502"/>
              <a:gd name="connsiteY0-22" fmla="*/ 11430 h 1180147"/>
              <a:gd name="connsiteX1-23" fmla="*/ 1226502 w 1226502"/>
              <a:gd name="connsiteY1-24" fmla="*/ 0 h 1180147"/>
              <a:gd name="connsiteX2-25" fmla="*/ 837882 w 1226502"/>
              <a:gd name="connsiteY2-26" fmla="*/ 1180147 h 1180147"/>
              <a:gd name="connsiteX3-27" fmla="*/ 0 w 1226502"/>
              <a:gd name="connsiteY3-28" fmla="*/ 1180147 h 1180147"/>
              <a:gd name="connsiteX4-29" fmla="*/ 342900 w 1226502"/>
              <a:gd name="connsiteY4-30" fmla="*/ 11430 h 11801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6502" h="1180147">
                <a:moveTo>
                  <a:pt x="342900" y="11430"/>
                </a:moveTo>
                <a:lnTo>
                  <a:pt x="1226502" y="0"/>
                </a:lnTo>
                <a:lnTo>
                  <a:pt x="837882" y="1180147"/>
                </a:lnTo>
                <a:lnTo>
                  <a:pt x="0" y="1180147"/>
                </a:lnTo>
                <a:lnTo>
                  <a:pt x="342900" y="11430"/>
                </a:lnTo>
                <a:close/>
              </a:path>
            </a:pathLst>
          </a:custGeom>
          <a:noFill/>
          <a:ln w="28575" algn="ctr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03"/>
          <p:cNvSpPr txBox="1">
            <a:spLocks noChangeArrowheads="1"/>
          </p:cNvSpPr>
          <p:nvPr/>
        </p:nvSpPr>
        <p:spPr bwMode="auto">
          <a:xfrm>
            <a:off x="341911" y="1877363"/>
            <a:ext cx="1688681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帮小猴穿过迷宫。（经过的路只能是四边形）</a:t>
            </a: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224440" y="768591"/>
          <a:ext cx="6480450" cy="4464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075"/>
                <a:gridCol w="1080075"/>
                <a:gridCol w="1080075"/>
                <a:gridCol w="1080075"/>
                <a:gridCol w="1080075"/>
                <a:gridCol w="1080075"/>
              </a:tblGrid>
              <a:tr h="111607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07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07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111607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4" name="平行四边形 3"/>
          <p:cNvSpPr/>
          <p:nvPr/>
        </p:nvSpPr>
        <p:spPr>
          <a:xfrm>
            <a:off x="2497656" y="1087902"/>
            <a:ext cx="503238" cy="576263"/>
          </a:xfrm>
          <a:prstGeom prst="parallelogram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梯形 5"/>
          <p:cNvSpPr/>
          <p:nvPr/>
        </p:nvSpPr>
        <p:spPr>
          <a:xfrm>
            <a:off x="3496641" y="927995"/>
            <a:ext cx="576263" cy="576263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五角星 6"/>
          <p:cNvSpPr/>
          <p:nvPr/>
        </p:nvSpPr>
        <p:spPr>
          <a:xfrm>
            <a:off x="4613050" y="986083"/>
            <a:ext cx="576263" cy="576263"/>
          </a:xfrm>
          <a:prstGeom prst="star5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直角三角形 7"/>
          <p:cNvSpPr/>
          <p:nvPr/>
        </p:nvSpPr>
        <p:spPr>
          <a:xfrm>
            <a:off x="5787577" y="1048954"/>
            <a:ext cx="504825" cy="576263"/>
          </a:xfrm>
          <a:prstGeom prst="rtTriangl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梯形 8"/>
          <p:cNvSpPr/>
          <p:nvPr/>
        </p:nvSpPr>
        <p:spPr>
          <a:xfrm>
            <a:off x="6784267" y="1001898"/>
            <a:ext cx="576263" cy="576263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62578" y="998685"/>
            <a:ext cx="792163" cy="4256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流程图: 手动操作 11"/>
          <p:cNvSpPr/>
          <p:nvPr/>
        </p:nvSpPr>
        <p:spPr>
          <a:xfrm>
            <a:off x="2488644" y="2188031"/>
            <a:ext cx="503238" cy="503238"/>
          </a:xfrm>
          <a:prstGeom prst="flowChartManualOpe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7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流程图: 准备 12"/>
          <p:cNvSpPr/>
          <p:nvPr/>
        </p:nvSpPr>
        <p:spPr>
          <a:xfrm>
            <a:off x="3619219" y="2188031"/>
            <a:ext cx="431800" cy="574675"/>
          </a:xfrm>
          <a:prstGeom prst="flowChartPrepa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8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流程图: 联系 13"/>
          <p:cNvSpPr/>
          <p:nvPr/>
        </p:nvSpPr>
        <p:spPr>
          <a:xfrm>
            <a:off x="4787905" y="2135470"/>
            <a:ext cx="360363" cy="574675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9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七边形 14"/>
          <p:cNvSpPr/>
          <p:nvPr/>
        </p:nvSpPr>
        <p:spPr>
          <a:xfrm>
            <a:off x="5640053" y="2151518"/>
            <a:ext cx="792163" cy="647700"/>
          </a:xfrm>
          <a:prstGeom prst="hept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10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流程图: 手动输入 15"/>
          <p:cNvSpPr/>
          <p:nvPr/>
        </p:nvSpPr>
        <p:spPr>
          <a:xfrm>
            <a:off x="6593060" y="2139785"/>
            <a:ext cx="865188" cy="503238"/>
          </a:xfrm>
          <a:prstGeom prst="flowChartManualInp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流程图: 过程 16"/>
          <p:cNvSpPr/>
          <p:nvPr/>
        </p:nvSpPr>
        <p:spPr>
          <a:xfrm>
            <a:off x="2443681" y="3114345"/>
            <a:ext cx="557213" cy="647700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" name="流程图: 决策 17"/>
          <p:cNvSpPr/>
          <p:nvPr/>
        </p:nvSpPr>
        <p:spPr>
          <a:xfrm>
            <a:off x="3326779" y="3255004"/>
            <a:ext cx="1008063" cy="504825"/>
          </a:xfrm>
          <a:prstGeom prst="flowChartDecis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十字形 18"/>
          <p:cNvSpPr/>
          <p:nvPr/>
        </p:nvSpPr>
        <p:spPr>
          <a:xfrm>
            <a:off x="4544392" y="3221585"/>
            <a:ext cx="792163" cy="647700"/>
          </a:xfrm>
          <a:prstGeom prst="plu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梯形 19"/>
          <p:cNvSpPr/>
          <p:nvPr/>
        </p:nvSpPr>
        <p:spPr>
          <a:xfrm>
            <a:off x="5614453" y="3275558"/>
            <a:ext cx="792163" cy="576263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" name="菱形 20"/>
          <p:cNvSpPr/>
          <p:nvPr/>
        </p:nvSpPr>
        <p:spPr>
          <a:xfrm>
            <a:off x="6558135" y="3111334"/>
            <a:ext cx="1079500" cy="792163"/>
          </a:xfrm>
          <a:prstGeom prst="diamon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16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2266848" y="4184099"/>
            <a:ext cx="1008063" cy="936625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17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3" name="梯形 22"/>
          <p:cNvSpPr/>
          <p:nvPr/>
        </p:nvSpPr>
        <p:spPr>
          <a:xfrm>
            <a:off x="3461715" y="4351109"/>
            <a:ext cx="792163" cy="649288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18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流程图: 手动操作 23"/>
          <p:cNvSpPr/>
          <p:nvPr/>
        </p:nvSpPr>
        <p:spPr>
          <a:xfrm>
            <a:off x="4469779" y="4315390"/>
            <a:ext cx="863600" cy="720725"/>
          </a:xfrm>
          <a:prstGeom prst="flowChartManualOperati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19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流程图: 过程 24"/>
          <p:cNvSpPr/>
          <p:nvPr/>
        </p:nvSpPr>
        <p:spPr>
          <a:xfrm>
            <a:off x="5765973" y="4280465"/>
            <a:ext cx="576263" cy="576263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" name="流程图: 可选过程 25"/>
          <p:cNvSpPr/>
          <p:nvPr/>
        </p:nvSpPr>
        <p:spPr>
          <a:xfrm>
            <a:off x="6737523" y="4193217"/>
            <a:ext cx="720725" cy="576263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6573" y="739923"/>
            <a:ext cx="930275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2435" y="2977192"/>
            <a:ext cx="542925" cy="639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下箭头 28"/>
          <p:cNvSpPr/>
          <p:nvPr/>
        </p:nvSpPr>
        <p:spPr>
          <a:xfrm>
            <a:off x="8105948" y="1888167"/>
            <a:ext cx="215900" cy="865188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8437" name="直接连接符 18436"/>
          <p:cNvCxnSpPr/>
          <p:nvPr/>
        </p:nvCxnSpPr>
        <p:spPr>
          <a:xfrm>
            <a:off x="2776710" y="1024567"/>
            <a:ext cx="0" cy="2376488"/>
          </a:xfrm>
          <a:prstGeom prst="line">
            <a:avLst/>
          </a:prstGeom>
          <a:ln w="28575">
            <a:solidFill>
              <a:srgbClr val="F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39" name="直接连接符 18438"/>
          <p:cNvCxnSpPr/>
          <p:nvPr/>
        </p:nvCxnSpPr>
        <p:spPr>
          <a:xfrm>
            <a:off x="2776710" y="3401054"/>
            <a:ext cx="1008063" cy="0"/>
          </a:xfrm>
          <a:prstGeom prst="line">
            <a:avLst/>
          </a:prstGeom>
          <a:ln w="28575">
            <a:solidFill>
              <a:srgbClr val="F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41" name="直接连接符 18440"/>
          <p:cNvCxnSpPr/>
          <p:nvPr/>
        </p:nvCxnSpPr>
        <p:spPr>
          <a:xfrm>
            <a:off x="3784773" y="3401054"/>
            <a:ext cx="0" cy="1079500"/>
          </a:xfrm>
          <a:prstGeom prst="line">
            <a:avLst/>
          </a:prstGeom>
          <a:ln w="28575">
            <a:solidFill>
              <a:srgbClr val="F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45" name="直接连接符 18444"/>
          <p:cNvCxnSpPr/>
          <p:nvPr/>
        </p:nvCxnSpPr>
        <p:spPr>
          <a:xfrm flipV="1">
            <a:off x="3784772" y="4481977"/>
            <a:ext cx="2233613" cy="0"/>
          </a:xfrm>
          <a:prstGeom prst="line">
            <a:avLst/>
          </a:prstGeom>
          <a:ln w="28575">
            <a:solidFill>
              <a:srgbClr val="F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51" name="直接连接符 18450"/>
          <p:cNvCxnSpPr/>
          <p:nvPr/>
        </p:nvCxnSpPr>
        <p:spPr>
          <a:xfrm flipV="1">
            <a:off x="6089823" y="3401054"/>
            <a:ext cx="0" cy="1079500"/>
          </a:xfrm>
          <a:prstGeom prst="line">
            <a:avLst/>
          </a:prstGeom>
          <a:ln w="28575">
            <a:solidFill>
              <a:srgbClr val="F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53" name="直接连接符 18452"/>
          <p:cNvCxnSpPr/>
          <p:nvPr/>
        </p:nvCxnSpPr>
        <p:spPr>
          <a:xfrm>
            <a:off x="6089823" y="3401054"/>
            <a:ext cx="936625" cy="0"/>
          </a:xfrm>
          <a:prstGeom prst="line">
            <a:avLst/>
          </a:prstGeom>
          <a:ln w="28575">
            <a:solidFill>
              <a:srgbClr val="F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55" name="直接连接符 18454"/>
          <p:cNvCxnSpPr/>
          <p:nvPr/>
        </p:nvCxnSpPr>
        <p:spPr>
          <a:xfrm flipV="1">
            <a:off x="7026448" y="1096004"/>
            <a:ext cx="0" cy="2305050"/>
          </a:xfrm>
          <a:prstGeom prst="line">
            <a:avLst/>
          </a:prstGeom>
          <a:ln w="28575">
            <a:solidFill>
              <a:srgbClr val="F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57" name="直接连接符 18456"/>
          <p:cNvCxnSpPr/>
          <p:nvPr/>
        </p:nvCxnSpPr>
        <p:spPr>
          <a:xfrm>
            <a:off x="7026448" y="1096004"/>
            <a:ext cx="1079500" cy="0"/>
          </a:xfrm>
          <a:prstGeom prst="line">
            <a:avLst/>
          </a:prstGeom>
          <a:ln w="28575">
            <a:solidFill>
              <a:srgbClr val="FF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11151" y="1522730"/>
            <a:ext cx="3121025" cy="2678430"/>
            <a:chOff x="961118" y="1219412"/>
            <a:chExt cx="3925653" cy="1501229"/>
          </a:xfrm>
        </p:grpSpPr>
        <p:grpSp>
          <p:nvGrpSpPr>
            <p:cNvPr id="11" name="组合 10"/>
            <p:cNvGrpSpPr/>
            <p:nvPr/>
          </p:nvGrpSpPr>
          <p:grpSpPr>
            <a:xfrm>
              <a:off x="961118" y="1219412"/>
              <a:ext cx="3925653" cy="1501229"/>
              <a:chOff x="289555" y="882346"/>
              <a:chExt cx="8424936" cy="352839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89555" y="882346"/>
                <a:ext cx="8424936" cy="3528394"/>
              </a:xfrm>
              <a:prstGeom prst="rect">
                <a:avLst/>
              </a:prstGeom>
              <a:gradFill>
                <a:gsLst>
                  <a:gs pos="67000">
                    <a:srgbClr val="B7732F"/>
                  </a:gs>
                  <a:gs pos="0">
                    <a:srgbClr val="CC8238"/>
                  </a:gs>
                </a:gsLst>
                <a:lin ang="5400000" scaled="0"/>
              </a:gra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7A4D20"/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71450" h="6350"/>
              </a:sp3d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74312" y="1130950"/>
                <a:ext cx="8055421" cy="3127438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17936" y="1025822"/>
                <a:ext cx="8168171" cy="3127438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endParaRPr lang="zh-CN" altLang="en-US" sz="2800" kern="0">
                  <a:solidFill>
                    <a:sysClr val="window" lastClr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131394" y="1254733"/>
              <a:ext cx="3708689" cy="4132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FFFFFF"/>
                  </a:solidFill>
                  <a:latin typeface="SimSun-ExtB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2800" dirty="0">
                <a:solidFill>
                  <a:srgbClr val="FFFFFF"/>
                </a:solidFill>
                <a:latin typeface="SimSun-ExtB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123738" y="2425931"/>
            <a:ext cx="2330450" cy="1215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ea typeface="楷体" panose="02010609060101010101" pitchFamily="49" charset="-122"/>
              </a:rPr>
              <a:t>四条直边</a:t>
            </a:r>
            <a:endParaRPr lang="en-US" altLang="zh-CN" sz="3200" b="1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ea typeface="楷体" panose="02010609060101010101" pitchFamily="49" charset="-122"/>
              </a:rPr>
              <a:t>四个角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69093" y="1711331"/>
            <a:ext cx="3068469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四边形</a:t>
            </a:r>
            <a:r>
              <a:rPr lang="zh-CN" altLang="en-US" sz="3200" b="1" dirty="0">
                <a:ea typeface="楷体" panose="02010609060101010101" pitchFamily="49" charset="-122"/>
              </a:rPr>
              <a:t>的特征：</a:t>
            </a:r>
            <a:endParaRPr lang="en-US" altLang="zh-CN" sz="3200" b="1" dirty="0">
              <a:ea typeface="楷体" panose="02010609060101010101" pitchFamily="49" charset="-122"/>
            </a:endParaRP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350312" y="755420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Picture 10" descr="01"/>
          <p:cNvPicPr>
            <a:picLocks noChangeAspect="1"/>
          </p:cNvPicPr>
          <p:nvPr/>
        </p:nvPicPr>
        <p:blipFill>
          <a:blip r:embed="rId1"/>
          <a:srcRect l="23683" t="30057" r="54478" b="46532"/>
          <a:stretch>
            <a:fillRect/>
          </a:stretch>
        </p:blipFill>
        <p:spPr>
          <a:xfrm>
            <a:off x="4572000" y="2123510"/>
            <a:ext cx="3371850" cy="165576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8" name="直接箭头连接符 37"/>
          <p:cNvCxnSpPr/>
          <p:nvPr/>
        </p:nvCxnSpPr>
        <p:spPr>
          <a:xfrm>
            <a:off x="6852285" y="2066042"/>
            <a:ext cx="0" cy="5032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 rot="5400000">
            <a:off x="7477442" y="3099822"/>
            <a:ext cx="0" cy="5048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rot="10800000">
            <a:off x="5551170" y="3448437"/>
            <a:ext cx="0" cy="5032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 rot="16200000">
            <a:off x="5088572" y="2469267"/>
            <a:ext cx="0" cy="5048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弧形 41"/>
          <p:cNvSpPr/>
          <p:nvPr/>
        </p:nvSpPr>
        <p:spPr>
          <a:xfrm rot="15453297" flipH="1">
            <a:off x="6064250" y="2080647"/>
            <a:ext cx="431800" cy="647700"/>
          </a:xfrm>
          <a:prstGeom prst="arc">
            <a:avLst>
              <a:gd name="adj1" fmla="val 17049249"/>
              <a:gd name="adj2" fmla="val 3346613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3" name="弧形 42"/>
          <p:cNvSpPr/>
          <p:nvPr/>
        </p:nvSpPr>
        <p:spPr>
          <a:xfrm rot="6146703" flipH="1" flipV="1">
            <a:off x="6064250" y="3376047"/>
            <a:ext cx="431800" cy="647700"/>
          </a:xfrm>
          <a:prstGeom prst="arc">
            <a:avLst>
              <a:gd name="adj1" fmla="val 17049249"/>
              <a:gd name="adj2" fmla="val 3346613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4" name="弧形 43"/>
          <p:cNvSpPr/>
          <p:nvPr/>
        </p:nvSpPr>
        <p:spPr>
          <a:xfrm rot="10289053" flipH="1" flipV="1">
            <a:off x="4954587" y="2871222"/>
            <a:ext cx="427038" cy="642938"/>
          </a:xfrm>
          <a:prstGeom prst="arc">
            <a:avLst>
              <a:gd name="adj1" fmla="val 17049249"/>
              <a:gd name="adj2" fmla="val 193782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5" name="弧形 44"/>
          <p:cNvSpPr/>
          <p:nvPr/>
        </p:nvSpPr>
        <p:spPr>
          <a:xfrm rot="11310947" flipV="1">
            <a:off x="7258050" y="2871222"/>
            <a:ext cx="427038" cy="642938"/>
          </a:xfrm>
          <a:prstGeom prst="arc">
            <a:avLst>
              <a:gd name="adj1" fmla="val 17049249"/>
              <a:gd name="adj2" fmla="val 193782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112797" y="3850277"/>
            <a:ext cx="134082" cy="135269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ea typeface="楷体" panose="02010609060101010101" pitchFamily="49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2673767" y="2429103"/>
            <a:ext cx="1146223" cy="671597"/>
          </a:xfrm>
          <a:custGeom>
            <a:avLst/>
            <a:gdLst>
              <a:gd name="connsiteX0" fmla="*/ 0 w 1604475"/>
              <a:gd name="connsiteY0" fmla="*/ 899795 h 899795"/>
              <a:gd name="connsiteX1" fmla="*/ 120177 w 1604475"/>
              <a:gd name="connsiteY1" fmla="*/ 0 h 899795"/>
              <a:gd name="connsiteX2" fmla="*/ 1604475 w 1604475"/>
              <a:gd name="connsiteY2" fmla="*/ 0 h 899795"/>
              <a:gd name="connsiteX3" fmla="*/ 1484298 w 1604475"/>
              <a:gd name="connsiteY3" fmla="*/ 899795 h 899795"/>
              <a:gd name="connsiteX4" fmla="*/ 0 w 1604475"/>
              <a:gd name="connsiteY4" fmla="*/ 899795 h 899795"/>
              <a:gd name="connsiteX0-1" fmla="*/ 0 w 1533038"/>
              <a:gd name="connsiteY0-2" fmla="*/ 899795 h 899795"/>
              <a:gd name="connsiteX1-3" fmla="*/ 120177 w 1533038"/>
              <a:gd name="connsiteY1-4" fmla="*/ 0 h 899795"/>
              <a:gd name="connsiteX2-5" fmla="*/ 1533038 w 1533038"/>
              <a:gd name="connsiteY2-6" fmla="*/ 2381 h 899795"/>
              <a:gd name="connsiteX3-7" fmla="*/ 1484298 w 1533038"/>
              <a:gd name="connsiteY3-8" fmla="*/ 899795 h 899795"/>
              <a:gd name="connsiteX4-9" fmla="*/ 0 w 1533038"/>
              <a:gd name="connsiteY4-10" fmla="*/ 899795 h 899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33038" h="899795">
                <a:moveTo>
                  <a:pt x="0" y="899795"/>
                </a:moveTo>
                <a:lnTo>
                  <a:pt x="120177" y="0"/>
                </a:lnTo>
                <a:lnTo>
                  <a:pt x="1533038" y="2381"/>
                </a:lnTo>
                <a:lnTo>
                  <a:pt x="1484298" y="899795"/>
                </a:lnTo>
                <a:lnTo>
                  <a:pt x="0" y="899795"/>
                </a:lnTo>
                <a:close/>
              </a:path>
            </a:pathLst>
          </a:cu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21403613">
            <a:off x="6287456" y="1389777"/>
            <a:ext cx="1159276" cy="303761"/>
          </a:xfrm>
          <a:prstGeom prst="rect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ea typeface="楷体" panose="02010609060101010101" pitchFamily="49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 rot="21417190">
            <a:off x="5796504" y="2134648"/>
            <a:ext cx="2161925" cy="1538977"/>
          </a:xfrm>
          <a:custGeom>
            <a:avLst/>
            <a:gdLst>
              <a:gd name="connsiteX0" fmla="*/ 236448 w 2744364"/>
              <a:gd name="connsiteY0" fmla="*/ 0 h 2053390"/>
              <a:gd name="connsiteX1" fmla="*/ 2507916 w 2744364"/>
              <a:gd name="connsiteY1" fmla="*/ 0 h 2053390"/>
              <a:gd name="connsiteX2" fmla="*/ 2744364 w 2744364"/>
              <a:gd name="connsiteY2" fmla="*/ 236448 h 2053390"/>
              <a:gd name="connsiteX3" fmla="*/ 2744364 w 2744364"/>
              <a:gd name="connsiteY3" fmla="*/ 2053390 h 2053390"/>
              <a:gd name="connsiteX4" fmla="*/ 2744364 w 2744364"/>
              <a:gd name="connsiteY4" fmla="*/ 2053390 h 2053390"/>
              <a:gd name="connsiteX5" fmla="*/ 0 w 2744364"/>
              <a:gd name="connsiteY5" fmla="*/ 2053390 h 2053390"/>
              <a:gd name="connsiteX6" fmla="*/ 0 w 2744364"/>
              <a:gd name="connsiteY6" fmla="*/ 2053390 h 2053390"/>
              <a:gd name="connsiteX7" fmla="*/ 0 w 2744364"/>
              <a:gd name="connsiteY7" fmla="*/ 236448 h 2053390"/>
              <a:gd name="connsiteX8" fmla="*/ 236448 w 2744364"/>
              <a:gd name="connsiteY8" fmla="*/ 0 h 2053390"/>
              <a:gd name="connsiteX0-1" fmla="*/ 236448 w 2744364"/>
              <a:gd name="connsiteY0-2" fmla="*/ 0 h 2066445"/>
              <a:gd name="connsiteX1-3" fmla="*/ 2507916 w 2744364"/>
              <a:gd name="connsiteY1-4" fmla="*/ 0 h 2066445"/>
              <a:gd name="connsiteX2-5" fmla="*/ 2744364 w 2744364"/>
              <a:gd name="connsiteY2-6" fmla="*/ 236448 h 2066445"/>
              <a:gd name="connsiteX3-7" fmla="*/ 2744364 w 2744364"/>
              <a:gd name="connsiteY3-8" fmla="*/ 2053390 h 2066445"/>
              <a:gd name="connsiteX4-9" fmla="*/ 2744364 w 2744364"/>
              <a:gd name="connsiteY4-10" fmla="*/ 2053390 h 2066445"/>
              <a:gd name="connsiteX5-11" fmla="*/ 0 w 2744364"/>
              <a:gd name="connsiteY5-12" fmla="*/ 2053390 h 2066445"/>
              <a:gd name="connsiteX6-13" fmla="*/ 66075 w 2744364"/>
              <a:gd name="connsiteY6-14" fmla="*/ 2066445 h 2066445"/>
              <a:gd name="connsiteX7-15" fmla="*/ 0 w 2744364"/>
              <a:gd name="connsiteY7-16" fmla="*/ 236448 h 2066445"/>
              <a:gd name="connsiteX8-17" fmla="*/ 236448 w 2744364"/>
              <a:gd name="connsiteY8-18" fmla="*/ 0 h 2066445"/>
              <a:gd name="connsiteX0-19" fmla="*/ 303535 w 2811451"/>
              <a:gd name="connsiteY0-20" fmla="*/ 0 h 2066445"/>
              <a:gd name="connsiteX1-21" fmla="*/ 2575003 w 2811451"/>
              <a:gd name="connsiteY1-22" fmla="*/ 0 h 2066445"/>
              <a:gd name="connsiteX2-23" fmla="*/ 2811451 w 2811451"/>
              <a:gd name="connsiteY2-24" fmla="*/ 236448 h 2066445"/>
              <a:gd name="connsiteX3-25" fmla="*/ 2811451 w 2811451"/>
              <a:gd name="connsiteY3-26" fmla="*/ 2053390 h 2066445"/>
              <a:gd name="connsiteX4-27" fmla="*/ 2811451 w 2811451"/>
              <a:gd name="connsiteY4-28" fmla="*/ 2053390 h 2066445"/>
              <a:gd name="connsiteX5-29" fmla="*/ 67087 w 2811451"/>
              <a:gd name="connsiteY5-30" fmla="*/ 2053390 h 2066445"/>
              <a:gd name="connsiteX6-31" fmla="*/ 133162 w 2811451"/>
              <a:gd name="connsiteY6-32" fmla="*/ 2066445 h 2066445"/>
              <a:gd name="connsiteX7-33" fmla="*/ 0 w 2811451"/>
              <a:gd name="connsiteY7-34" fmla="*/ 242415 h 2066445"/>
              <a:gd name="connsiteX8-35" fmla="*/ 303535 w 2811451"/>
              <a:gd name="connsiteY8-36" fmla="*/ 0 h 2066445"/>
              <a:gd name="connsiteX0-37" fmla="*/ 174370 w 2811451"/>
              <a:gd name="connsiteY0-38" fmla="*/ 7433 h 2066445"/>
              <a:gd name="connsiteX1-39" fmla="*/ 2575003 w 2811451"/>
              <a:gd name="connsiteY1-40" fmla="*/ 0 h 2066445"/>
              <a:gd name="connsiteX2-41" fmla="*/ 2811451 w 2811451"/>
              <a:gd name="connsiteY2-42" fmla="*/ 236448 h 2066445"/>
              <a:gd name="connsiteX3-43" fmla="*/ 2811451 w 2811451"/>
              <a:gd name="connsiteY3-44" fmla="*/ 2053390 h 2066445"/>
              <a:gd name="connsiteX4-45" fmla="*/ 2811451 w 2811451"/>
              <a:gd name="connsiteY4-46" fmla="*/ 2053390 h 2066445"/>
              <a:gd name="connsiteX5-47" fmla="*/ 67087 w 2811451"/>
              <a:gd name="connsiteY5-48" fmla="*/ 2053390 h 2066445"/>
              <a:gd name="connsiteX6-49" fmla="*/ 133162 w 2811451"/>
              <a:gd name="connsiteY6-50" fmla="*/ 2066445 h 2066445"/>
              <a:gd name="connsiteX7-51" fmla="*/ 0 w 2811451"/>
              <a:gd name="connsiteY7-52" fmla="*/ 242415 h 2066445"/>
              <a:gd name="connsiteX8-53" fmla="*/ 174370 w 2811451"/>
              <a:gd name="connsiteY8-54" fmla="*/ 7433 h 2066445"/>
              <a:gd name="connsiteX0-55" fmla="*/ 174370 w 2817618"/>
              <a:gd name="connsiteY0-56" fmla="*/ 7433 h 2066445"/>
              <a:gd name="connsiteX1-57" fmla="*/ 2575003 w 2817618"/>
              <a:gd name="connsiteY1-58" fmla="*/ 0 h 2066445"/>
              <a:gd name="connsiteX2-59" fmla="*/ 2817618 w 2817618"/>
              <a:gd name="connsiteY2-60" fmla="*/ 389392 h 2066445"/>
              <a:gd name="connsiteX3-61" fmla="*/ 2811451 w 2817618"/>
              <a:gd name="connsiteY3-62" fmla="*/ 2053390 h 2066445"/>
              <a:gd name="connsiteX4-63" fmla="*/ 2811451 w 2817618"/>
              <a:gd name="connsiteY4-64" fmla="*/ 2053390 h 2066445"/>
              <a:gd name="connsiteX5-65" fmla="*/ 67087 w 2817618"/>
              <a:gd name="connsiteY5-66" fmla="*/ 2053390 h 2066445"/>
              <a:gd name="connsiteX6-67" fmla="*/ 133162 w 2817618"/>
              <a:gd name="connsiteY6-68" fmla="*/ 2066445 h 2066445"/>
              <a:gd name="connsiteX7-69" fmla="*/ 0 w 2817618"/>
              <a:gd name="connsiteY7-70" fmla="*/ 242415 h 2066445"/>
              <a:gd name="connsiteX8-71" fmla="*/ 174370 w 2817618"/>
              <a:gd name="connsiteY8-72" fmla="*/ 7433 h 2066445"/>
              <a:gd name="connsiteX0-73" fmla="*/ 174370 w 2817707"/>
              <a:gd name="connsiteY0-74" fmla="*/ 0 h 2059012"/>
              <a:gd name="connsiteX1-75" fmla="*/ 2694855 w 2817707"/>
              <a:gd name="connsiteY1-76" fmla="*/ 70486 h 2059012"/>
              <a:gd name="connsiteX2-77" fmla="*/ 2817618 w 2817707"/>
              <a:gd name="connsiteY2-78" fmla="*/ 381959 h 2059012"/>
              <a:gd name="connsiteX3-79" fmla="*/ 2811451 w 2817707"/>
              <a:gd name="connsiteY3-80" fmla="*/ 2045957 h 2059012"/>
              <a:gd name="connsiteX4-81" fmla="*/ 2811451 w 2817707"/>
              <a:gd name="connsiteY4-82" fmla="*/ 2045957 h 2059012"/>
              <a:gd name="connsiteX5-83" fmla="*/ 67087 w 2817707"/>
              <a:gd name="connsiteY5-84" fmla="*/ 2045957 h 2059012"/>
              <a:gd name="connsiteX6-85" fmla="*/ 133162 w 2817707"/>
              <a:gd name="connsiteY6-86" fmla="*/ 2059012 h 2059012"/>
              <a:gd name="connsiteX7-87" fmla="*/ 0 w 2817707"/>
              <a:gd name="connsiteY7-88" fmla="*/ 234982 h 2059012"/>
              <a:gd name="connsiteX8-89" fmla="*/ 174370 w 2817707"/>
              <a:gd name="connsiteY8-90" fmla="*/ 0 h 2059012"/>
              <a:gd name="connsiteX0-91" fmla="*/ 174370 w 2817618"/>
              <a:gd name="connsiteY0-92" fmla="*/ 0 h 2059012"/>
              <a:gd name="connsiteX1-93" fmla="*/ 2685090 w 2817618"/>
              <a:gd name="connsiteY1-94" fmla="*/ 74736 h 2059012"/>
              <a:gd name="connsiteX2-95" fmla="*/ 2817618 w 2817618"/>
              <a:gd name="connsiteY2-96" fmla="*/ 381959 h 2059012"/>
              <a:gd name="connsiteX3-97" fmla="*/ 2811451 w 2817618"/>
              <a:gd name="connsiteY3-98" fmla="*/ 2045957 h 2059012"/>
              <a:gd name="connsiteX4-99" fmla="*/ 2811451 w 2817618"/>
              <a:gd name="connsiteY4-100" fmla="*/ 2045957 h 2059012"/>
              <a:gd name="connsiteX5-101" fmla="*/ 67087 w 2817618"/>
              <a:gd name="connsiteY5-102" fmla="*/ 2045957 h 2059012"/>
              <a:gd name="connsiteX6-103" fmla="*/ 133162 w 2817618"/>
              <a:gd name="connsiteY6-104" fmla="*/ 2059012 h 2059012"/>
              <a:gd name="connsiteX7-105" fmla="*/ 0 w 2817618"/>
              <a:gd name="connsiteY7-106" fmla="*/ 234982 h 2059012"/>
              <a:gd name="connsiteX8-107" fmla="*/ 174370 w 2817618"/>
              <a:gd name="connsiteY8-108" fmla="*/ 0 h 2059012"/>
              <a:gd name="connsiteX0-109" fmla="*/ 174370 w 2850402"/>
              <a:gd name="connsiteY0-110" fmla="*/ 0 h 2059012"/>
              <a:gd name="connsiteX1-111" fmla="*/ 2685090 w 2850402"/>
              <a:gd name="connsiteY1-112" fmla="*/ 74736 h 2059012"/>
              <a:gd name="connsiteX2-113" fmla="*/ 2850402 w 2850402"/>
              <a:gd name="connsiteY2-114" fmla="*/ 393243 h 2059012"/>
              <a:gd name="connsiteX3-115" fmla="*/ 2811451 w 2850402"/>
              <a:gd name="connsiteY3-116" fmla="*/ 2045957 h 2059012"/>
              <a:gd name="connsiteX4-117" fmla="*/ 2811451 w 2850402"/>
              <a:gd name="connsiteY4-118" fmla="*/ 2045957 h 2059012"/>
              <a:gd name="connsiteX5-119" fmla="*/ 67087 w 2850402"/>
              <a:gd name="connsiteY5-120" fmla="*/ 2045957 h 2059012"/>
              <a:gd name="connsiteX6-121" fmla="*/ 133162 w 2850402"/>
              <a:gd name="connsiteY6-122" fmla="*/ 2059012 h 2059012"/>
              <a:gd name="connsiteX7-123" fmla="*/ 0 w 2850402"/>
              <a:gd name="connsiteY7-124" fmla="*/ 234982 h 2059012"/>
              <a:gd name="connsiteX8-125" fmla="*/ 174370 w 2850402"/>
              <a:gd name="connsiteY8-126" fmla="*/ 0 h 2059012"/>
              <a:gd name="connsiteX0-127" fmla="*/ 174370 w 2892552"/>
              <a:gd name="connsiteY0-128" fmla="*/ 0 h 2059012"/>
              <a:gd name="connsiteX1-129" fmla="*/ 2685090 w 2892552"/>
              <a:gd name="connsiteY1-130" fmla="*/ 74736 h 2059012"/>
              <a:gd name="connsiteX2-131" fmla="*/ 2850402 w 2892552"/>
              <a:gd name="connsiteY2-132" fmla="*/ 393243 h 2059012"/>
              <a:gd name="connsiteX3-133" fmla="*/ 2811451 w 2892552"/>
              <a:gd name="connsiteY3-134" fmla="*/ 2045957 h 2059012"/>
              <a:gd name="connsiteX4-135" fmla="*/ 2892552 w 2892552"/>
              <a:gd name="connsiteY4-136" fmla="*/ 2045505 h 2059012"/>
              <a:gd name="connsiteX5-137" fmla="*/ 67087 w 2892552"/>
              <a:gd name="connsiteY5-138" fmla="*/ 2045957 h 2059012"/>
              <a:gd name="connsiteX6-139" fmla="*/ 133162 w 2892552"/>
              <a:gd name="connsiteY6-140" fmla="*/ 2059012 h 2059012"/>
              <a:gd name="connsiteX7-141" fmla="*/ 0 w 2892552"/>
              <a:gd name="connsiteY7-142" fmla="*/ 234982 h 2059012"/>
              <a:gd name="connsiteX8-143" fmla="*/ 174370 w 2892552"/>
              <a:gd name="connsiteY8-144" fmla="*/ 0 h 2059012"/>
              <a:gd name="connsiteX0-145" fmla="*/ 174370 w 2894388"/>
              <a:gd name="connsiteY0-146" fmla="*/ 0 h 2059012"/>
              <a:gd name="connsiteX1-147" fmla="*/ 2685090 w 2894388"/>
              <a:gd name="connsiteY1-148" fmla="*/ 74736 h 2059012"/>
              <a:gd name="connsiteX2-149" fmla="*/ 2850402 w 2894388"/>
              <a:gd name="connsiteY2-150" fmla="*/ 393243 h 2059012"/>
              <a:gd name="connsiteX3-151" fmla="*/ 2894324 w 2894388"/>
              <a:gd name="connsiteY3-152" fmla="*/ 2012214 h 2059012"/>
              <a:gd name="connsiteX4-153" fmla="*/ 2892552 w 2894388"/>
              <a:gd name="connsiteY4-154" fmla="*/ 2045505 h 2059012"/>
              <a:gd name="connsiteX5-155" fmla="*/ 67087 w 2894388"/>
              <a:gd name="connsiteY5-156" fmla="*/ 2045957 h 2059012"/>
              <a:gd name="connsiteX6-157" fmla="*/ 133162 w 2894388"/>
              <a:gd name="connsiteY6-158" fmla="*/ 2059012 h 2059012"/>
              <a:gd name="connsiteX7-159" fmla="*/ 0 w 2894388"/>
              <a:gd name="connsiteY7-160" fmla="*/ 234982 h 2059012"/>
              <a:gd name="connsiteX8-161" fmla="*/ 174370 w 2894388"/>
              <a:gd name="connsiteY8-162" fmla="*/ 0 h 2059012"/>
              <a:gd name="connsiteX0-163" fmla="*/ 174370 w 3095560"/>
              <a:gd name="connsiteY0-164" fmla="*/ 0 h 2059012"/>
              <a:gd name="connsiteX1-165" fmla="*/ 2685090 w 3095560"/>
              <a:gd name="connsiteY1-166" fmla="*/ 74736 h 2059012"/>
              <a:gd name="connsiteX2-167" fmla="*/ 2850402 w 3095560"/>
              <a:gd name="connsiteY2-168" fmla="*/ 393243 h 2059012"/>
              <a:gd name="connsiteX3-169" fmla="*/ 2892552 w 3095560"/>
              <a:gd name="connsiteY3-170" fmla="*/ 2045505 h 2059012"/>
              <a:gd name="connsiteX4-171" fmla="*/ 67087 w 3095560"/>
              <a:gd name="connsiteY4-172" fmla="*/ 2045957 h 2059012"/>
              <a:gd name="connsiteX5-173" fmla="*/ 133162 w 3095560"/>
              <a:gd name="connsiteY5-174" fmla="*/ 2059012 h 2059012"/>
              <a:gd name="connsiteX6-175" fmla="*/ 0 w 3095560"/>
              <a:gd name="connsiteY6-176" fmla="*/ 234982 h 2059012"/>
              <a:gd name="connsiteX7-177" fmla="*/ 174370 w 3095560"/>
              <a:gd name="connsiteY7-178" fmla="*/ 0 h 2059012"/>
              <a:gd name="connsiteX0-179" fmla="*/ 174370 w 3129157"/>
              <a:gd name="connsiteY0-180" fmla="*/ 0 h 2059012"/>
              <a:gd name="connsiteX1-181" fmla="*/ 2685090 w 3129157"/>
              <a:gd name="connsiteY1-182" fmla="*/ 74736 h 2059012"/>
              <a:gd name="connsiteX2-183" fmla="*/ 2850402 w 3129157"/>
              <a:gd name="connsiteY2-184" fmla="*/ 393243 h 2059012"/>
              <a:gd name="connsiteX3-185" fmla="*/ 2892552 w 3129157"/>
              <a:gd name="connsiteY3-186" fmla="*/ 2045505 h 2059012"/>
              <a:gd name="connsiteX4-187" fmla="*/ 67087 w 3129157"/>
              <a:gd name="connsiteY4-188" fmla="*/ 2045957 h 2059012"/>
              <a:gd name="connsiteX5-189" fmla="*/ 133162 w 3129157"/>
              <a:gd name="connsiteY5-190" fmla="*/ 2059012 h 2059012"/>
              <a:gd name="connsiteX6-191" fmla="*/ 0 w 3129157"/>
              <a:gd name="connsiteY6-192" fmla="*/ 234982 h 2059012"/>
              <a:gd name="connsiteX7-193" fmla="*/ 174370 w 3129157"/>
              <a:gd name="connsiteY7-194" fmla="*/ 0 h 2059012"/>
              <a:gd name="connsiteX0-195" fmla="*/ 174370 w 2892552"/>
              <a:gd name="connsiteY0-196" fmla="*/ 0 h 2059012"/>
              <a:gd name="connsiteX1-197" fmla="*/ 2685090 w 2892552"/>
              <a:gd name="connsiteY1-198" fmla="*/ 74736 h 2059012"/>
              <a:gd name="connsiteX2-199" fmla="*/ 2850402 w 2892552"/>
              <a:gd name="connsiteY2-200" fmla="*/ 393243 h 2059012"/>
              <a:gd name="connsiteX3-201" fmla="*/ 2892552 w 2892552"/>
              <a:gd name="connsiteY3-202" fmla="*/ 2045505 h 2059012"/>
              <a:gd name="connsiteX4-203" fmla="*/ 67087 w 2892552"/>
              <a:gd name="connsiteY4-204" fmla="*/ 2045957 h 2059012"/>
              <a:gd name="connsiteX5-205" fmla="*/ 133162 w 2892552"/>
              <a:gd name="connsiteY5-206" fmla="*/ 2059012 h 2059012"/>
              <a:gd name="connsiteX6-207" fmla="*/ 0 w 2892552"/>
              <a:gd name="connsiteY6-208" fmla="*/ 234982 h 2059012"/>
              <a:gd name="connsiteX7-209" fmla="*/ 174370 w 2892552"/>
              <a:gd name="connsiteY7-210" fmla="*/ 0 h 2059012"/>
              <a:gd name="connsiteX0-211" fmla="*/ 174370 w 2892552"/>
              <a:gd name="connsiteY0-212" fmla="*/ 0 h 2059012"/>
              <a:gd name="connsiteX1-213" fmla="*/ 2685090 w 2892552"/>
              <a:gd name="connsiteY1-214" fmla="*/ 74736 h 2059012"/>
              <a:gd name="connsiteX2-215" fmla="*/ 2850402 w 2892552"/>
              <a:gd name="connsiteY2-216" fmla="*/ 393243 h 2059012"/>
              <a:gd name="connsiteX3-217" fmla="*/ 2892552 w 2892552"/>
              <a:gd name="connsiteY3-218" fmla="*/ 2045505 h 2059012"/>
              <a:gd name="connsiteX4-219" fmla="*/ 133162 w 2892552"/>
              <a:gd name="connsiteY4-220" fmla="*/ 2059012 h 2059012"/>
              <a:gd name="connsiteX5-221" fmla="*/ 0 w 2892552"/>
              <a:gd name="connsiteY5-222" fmla="*/ 234982 h 2059012"/>
              <a:gd name="connsiteX6-223" fmla="*/ 174370 w 2892552"/>
              <a:gd name="connsiteY6-224" fmla="*/ 0 h 2059012"/>
              <a:gd name="connsiteX0-225" fmla="*/ 174370 w 2892552"/>
              <a:gd name="connsiteY0-226" fmla="*/ 0 h 2059012"/>
              <a:gd name="connsiteX1-227" fmla="*/ 2685090 w 2892552"/>
              <a:gd name="connsiteY1-228" fmla="*/ 74736 h 2059012"/>
              <a:gd name="connsiteX2-229" fmla="*/ 2850402 w 2892552"/>
              <a:gd name="connsiteY2-230" fmla="*/ 393243 h 2059012"/>
              <a:gd name="connsiteX3-231" fmla="*/ 2892552 w 2892552"/>
              <a:gd name="connsiteY3-232" fmla="*/ 2045505 h 2059012"/>
              <a:gd name="connsiteX4-233" fmla="*/ 133162 w 2892552"/>
              <a:gd name="connsiteY4-234" fmla="*/ 2059012 h 2059012"/>
              <a:gd name="connsiteX5-235" fmla="*/ 0 w 2892552"/>
              <a:gd name="connsiteY5-236" fmla="*/ 234982 h 2059012"/>
              <a:gd name="connsiteX6-237" fmla="*/ 174370 w 2892552"/>
              <a:gd name="connsiteY6-238" fmla="*/ 0 h 20590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892552" h="2059012">
                <a:moveTo>
                  <a:pt x="174370" y="0"/>
                </a:moveTo>
                <a:lnTo>
                  <a:pt x="2685090" y="74736"/>
                </a:lnTo>
                <a:cubicBezTo>
                  <a:pt x="2815677" y="74736"/>
                  <a:pt x="2850402" y="262656"/>
                  <a:pt x="2850402" y="393243"/>
                </a:cubicBezTo>
                <a:lnTo>
                  <a:pt x="2892552" y="2045505"/>
                </a:lnTo>
                <a:lnTo>
                  <a:pt x="133162" y="2059012"/>
                </a:lnTo>
                <a:lnTo>
                  <a:pt x="0" y="234982"/>
                </a:lnTo>
                <a:cubicBezTo>
                  <a:pt x="0" y="104395"/>
                  <a:pt x="43783" y="0"/>
                  <a:pt x="174370" y="0"/>
                </a:cubicBezTo>
                <a:close/>
              </a:path>
            </a:pathLst>
          </a:cu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ea typeface="楷体" panose="02010609060101010101" pitchFamily="49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 rot="21540000" flipH="1">
            <a:off x="4127599" y="2341556"/>
            <a:ext cx="1472529" cy="746351"/>
          </a:xfrm>
          <a:prstGeom prst="parallelogram">
            <a:avLst>
              <a:gd name="adj" fmla="val 54790"/>
            </a:avLst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97076" y="813851"/>
            <a:ext cx="6549848" cy="3827423"/>
            <a:chOff x="1297076" y="813851"/>
            <a:chExt cx="6549848" cy="3827423"/>
          </a:xfrm>
        </p:grpSpPr>
        <p:grpSp>
          <p:nvGrpSpPr>
            <p:cNvPr id="12" name="组合 11"/>
            <p:cNvGrpSpPr/>
            <p:nvPr/>
          </p:nvGrpSpPr>
          <p:grpSpPr>
            <a:xfrm>
              <a:off x="1297076" y="813851"/>
              <a:ext cx="6549848" cy="3801760"/>
              <a:chOff x="1331366" y="1059435"/>
              <a:chExt cx="6549848" cy="3801760"/>
            </a:xfrm>
          </p:grpSpPr>
          <p:pic>
            <p:nvPicPr>
              <p:cNvPr id="4" name="Picture 2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932"/>
              <a:stretch>
                <a:fillRect/>
              </a:stretch>
            </p:blipFill>
            <p:spPr bwMode="auto">
              <a:xfrm>
                <a:off x="1331366" y="1059435"/>
                <a:ext cx="6549848" cy="3801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AutoShape 27"/>
              <p:cNvSpPr>
                <a:spLocks noChangeArrowheads="1"/>
              </p:cNvSpPr>
              <p:nvPr/>
            </p:nvSpPr>
            <p:spPr bwMode="auto">
              <a:xfrm>
                <a:off x="3214128" y="3542699"/>
                <a:ext cx="2819283" cy="583791"/>
              </a:xfrm>
              <a:prstGeom prst="wedgeRoundRectCallout">
                <a:avLst>
                  <a:gd name="adj1" fmla="val 41001"/>
                  <a:gd name="adj2" fmla="val 89813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dirty="0">
                    <a:latin typeface="+mj-lt"/>
                    <a:ea typeface="楷体" panose="02010609060101010101" pitchFamily="49" charset="-122"/>
                  </a:rPr>
                  <a:t>你们能找到哪些图形？</a:t>
                </a:r>
                <a:endParaRPr lang="en-US" altLang="zh-CN" dirty="0">
                  <a:latin typeface="+mj-lt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7010" y="2760726"/>
              <a:ext cx="1880548" cy="18805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29" y="1513349"/>
            <a:ext cx="7391400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/>
        </p:nvSpPr>
        <p:spPr>
          <a:xfrm>
            <a:off x="2837091" y="1431419"/>
            <a:ext cx="1811338" cy="987425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59079" y="2262649"/>
            <a:ext cx="1811337" cy="1050925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27566" y="2548399"/>
            <a:ext cx="1619250" cy="847725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13641" y="2321387"/>
            <a:ext cx="1257300" cy="1217612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44779" y="3304049"/>
            <a:ext cx="1477962" cy="1044575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437166" y="3405649"/>
            <a:ext cx="1905000" cy="1050925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037616" y="3702512"/>
            <a:ext cx="1257300" cy="1217612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697302" y="810885"/>
            <a:ext cx="7749396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+mj-lt"/>
                <a:ea typeface="楷体" panose="02010609060101010101" pitchFamily="49" charset="-122"/>
              </a:rPr>
              <a:t>举手回答：把你认为是四边形的图形圈出来，并说一说你是怎么分的？</a:t>
            </a:r>
            <a:endParaRPr lang="zh-CN" altLang="en-US" sz="2400" b="1" dirty="0">
              <a:solidFill>
                <a:schemeClr val="tx1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83141" y="1729249"/>
            <a:ext cx="1460500" cy="4000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1098779" y="2583324"/>
            <a:ext cx="1543050" cy="496888"/>
          </a:xfrm>
          <a:prstGeom prst="parallelogram">
            <a:avLst>
              <a:gd name="adj" fmla="val 541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2862491" y="2675399"/>
            <a:ext cx="1468438" cy="606425"/>
          </a:xfrm>
          <a:prstGeom prst="diamond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7" name="矩形 28"/>
          <p:cNvSpPr/>
          <p:nvPr/>
        </p:nvSpPr>
        <p:spPr>
          <a:xfrm>
            <a:off x="5923191" y="2492837"/>
            <a:ext cx="746125" cy="912812"/>
          </a:xfrm>
          <a:custGeom>
            <a:avLst/>
            <a:gdLst>
              <a:gd name="connsiteX0" fmla="*/ 0 w 1153915"/>
              <a:gd name="connsiteY0" fmla="*/ 0 h 668655"/>
              <a:gd name="connsiteX1" fmla="*/ 1153915 w 1153915"/>
              <a:gd name="connsiteY1" fmla="*/ 0 h 668655"/>
              <a:gd name="connsiteX2" fmla="*/ 1153915 w 1153915"/>
              <a:gd name="connsiteY2" fmla="*/ 668655 h 668655"/>
              <a:gd name="connsiteX3" fmla="*/ 0 w 1153915"/>
              <a:gd name="connsiteY3" fmla="*/ 668655 h 668655"/>
              <a:gd name="connsiteX4" fmla="*/ 0 w 1153915"/>
              <a:gd name="connsiteY4" fmla="*/ 0 h 668655"/>
              <a:gd name="connsiteX0-1" fmla="*/ 0 w 1153915"/>
              <a:gd name="connsiteY0-2" fmla="*/ 154782 h 823437"/>
              <a:gd name="connsiteX1-3" fmla="*/ 746722 w 1153915"/>
              <a:gd name="connsiteY1-4" fmla="*/ 0 h 823437"/>
              <a:gd name="connsiteX2-5" fmla="*/ 1153915 w 1153915"/>
              <a:gd name="connsiteY2-6" fmla="*/ 823437 h 823437"/>
              <a:gd name="connsiteX3-7" fmla="*/ 0 w 1153915"/>
              <a:gd name="connsiteY3-8" fmla="*/ 823437 h 823437"/>
              <a:gd name="connsiteX4-9" fmla="*/ 0 w 1153915"/>
              <a:gd name="connsiteY4-10" fmla="*/ 154782 h 823437"/>
              <a:gd name="connsiteX0-11" fmla="*/ 0 w 746722"/>
              <a:gd name="connsiteY0-12" fmla="*/ 154782 h 913924"/>
              <a:gd name="connsiteX1-13" fmla="*/ 746722 w 746722"/>
              <a:gd name="connsiteY1-14" fmla="*/ 0 h 913924"/>
              <a:gd name="connsiteX2-15" fmla="*/ 587177 w 746722"/>
              <a:gd name="connsiteY2-16" fmla="*/ 913924 h 913924"/>
              <a:gd name="connsiteX3-17" fmla="*/ 0 w 746722"/>
              <a:gd name="connsiteY3-18" fmla="*/ 823437 h 913924"/>
              <a:gd name="connsiteX4-19" fmla="*/ 0 w 746722"/>
              <a:gd name="connsiteY4-20" fmla="*/ 154782 h 9139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46722" h="913924">
                <a:moveTo>
                  <a:pt x="0" y="154782"/>
                </a:moveTo>
                <a:lnTo>
                  <a:pt x="746722" y="0"/>
                </a:lnTo>
                <a:lnTo>
                  <a:pt x="587177" y="913924"/>
                </a:lnTo>
                <a:lnTo>
                  <a:pt x="0" y="823437"/>
                </a:lnTo>
                <a:lnTo>
                  <a:pt x="0" y="154782"/>
                </a:lnTo>
                <a:close/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8" name="梯形 17"/>
          <p:cNvSpPr/>
          <p:nvPr/>
        </p:nvSpPr>
        <p:spPr>
          <a:xfrm flipV="1">
            <a:off x="1086079" y="3518362"/>
            <a:ext cx="1019175" cy="665162"/>
          </a:xfrm>
          <a:prstGeom prst="trapezoid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9" name="矩形 30"/>
          <p:cNvSpPr/>
          <p:nvPr/>
        </p:nvSpPr>
        <p:spPr>
          <a:xfrm>
            <a:off x="3726091" y="3675524"/>
            <a:ext cx="1428750" cy="612775"/>
          </a:xfrm>
          <a:custGeom>
            <a:avLst/>
            <a:gdLst>
              <a:gd name="connsiteX0" fmla="*/ 0 w 1428750"/>
              <a:gd name="connsiteY0" fmla="*/ 0 h 610234"/>
              <a:gd name="connsiteX1" fmla="*/ 1428750 w 1428750"/>
              <a:gd name="connsiteY1" fmla="*/ 0 h 610234"/>
              <a:gd name="connsiteX2" fmla="*/ 1428750 w 1428750"/>
              <a:gd name="connsiteY2" fmla="*/ 610234 h 610234"/>
              <a:gd name="connsiteX3" fmla="*/ 0 w 1428750"/>
              <a:gd name="connsiteY3" fmla="*/ 610234 h 610234"/>
              <a:gd name="connsiteX4" fmla="*/ 0 w 1428750"/>
              <a:gd name="connsiteY4" fmla="*/ 0 h 610234"/>
              <a:gd name="connsiteX0-1" fmla="*/ 0 w 1428750"/>
              <a:gd name="connsiteY0-2" fmla="*/ 0 h 610234"/>
              <a:gd name="connsiteX1-3" fmla="*/ 1428750 w 1428750"/>
              <a:gd name="connsiteY1-4" fmla="*/ 0 h 610234"/>
              <a:gd name="connsiteX2-5" fmla="*/ 730250 w 1428750"/>
              <a:gd name="connsiteY2-6" fmla="*/ 603884 h 610234"/>
              <a:gd name="connsiteX3-7" fmla="*/ 0 w 1428750"/>
              <a:gd name="connsiteY3-8" fmla="*/ 610234 h 610234"/>
              <a:gd name="connsiteX4-9" fmla="*/ 0 w 1428750"/>
              <a:gd name="connsiteY4-10" fmla="*/ 0 h 610234"/>
              <a:gd name="connsiteX0-11" fmla="*/ 0 w 1428750"/>
              <a:gd name="connsiteY0-12" fmla="*/ 0 h 613409"/>
              <a:gd name="connsiteX1-13" fmla="*/ 1428750 w 1428750"/>
              <a:gd name="connsiteY1-14" fmla="*/ 0 h 613409"/>
              <a:gd name="connsiteX2-15" fmla="*/ 727075 w 1428750"/>
              <a:gd name="connsiteY2-16" fmla="*/ 613409 h 613409"/>
              <a:gd name="connsiteX3-17" fmla="*/ 0 w 1428750"/>
              <a:gd name="connsiteY3-18" fmla="*/ 610234 h 613409"/>
              <a:gd name="connsiteX4-19" fmla="*/ 0 w 1428750"/>
              <a:gd name="connsiteY4-20" fmla="*/ 0 h 613409"/>
              <a:gd name="connsiteX0-21" fmla="*/ 0 w 1428750"/>
              <a:gd name="connsiteY0-22" fmla="*/ 0 h 613409"/>
              <a:gd name="connsiteX1-23" fmla="*/ 1428750 w 1428750"/>
              <a:gd name="connsiteY1-24" fmla="*/ 0 h 613409"/>
              <a:gd name="connsiteX2-25" fmla="*/ 727075 w 1428750"/>
              <a:gd name="connsiteY2-26" fmla="*/ 613409 h 613409"/>
              <a:gd name="connsiteX3-27" fmla="*/ 0 w 1428750"/>
              <a:gd name="connsiteY3-28" fmla="*/ 610234 h 613409"/>
              <a:gd name="connsiteX4-29" fmla="*/ 0 w 1428750"/>
              <a:gd name="connsiteY4-30" fmla="*/ 0 h 6134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28750" h="613409">
                <a:moveTo>
                  <a:pt x="0" y="0"/>
                </a:moveTo>
                <a:lnTo>
                  <a:pt x="1428750" y="0"/>
                </a:lnTo>
                <a:lnTo>
                  <a:pt x="727075" y="613409"/>
                </a:lnTo>
                <a:lnTo>
                  <a:pt x="0" y="61023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82091" y="3953337"/>
            <a:ext cx="774700" cy="77628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4" grpId="0" bldLvl="0" animBg="1"/>
      <p:bldP spid="15" grpId="0" bldLvl="0" animBg="1"/>
      <p:bldP spid="16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100138" y="2520950"/>
            <a:ext cx="1543050" cy="496888"/>
          </a:xfrm>
          <a:prstGeom prst="parallelogram">
            <a:avLst>
              <a:gd name="adj" fmla="val 541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2863850" y="2613025"/>
            <a:ext cx="1468438" cy="606425"/>
          </a:xfrm>
          <a:prstGeom prst="diamond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4" name="矩形 28"/>
          <p:cNvSpPr/>
          <p:nvPr/>
        </p:nvSpPr>
        <p:spPr>
          <a:xfrm>
            <a:off x="5924550" y="2430463"/>
            <a:ext cx="746125" cy="912812"/>
          </a:xfrm>
          <a:custGeom>
            <a:avLst/>
            <a:gdLst>
              <a:gd name="connsiteX0" fmla="*/ 0 w 1153915"/>
              <a:gd name="connsiteY0" fmla="*/ 0 h 668655"/>
              <a:gd name="connsiteX1" fmla="*/ 1153915 w 1153915"/>
              <a:gd name="connsiteY1" fmla="*/ 0 h 668655"/>
              <a:gd name="connsiteX2" fmla="*/ 1153915 w 1153915"/>
              <a:gd name="connsiteY2" fmla="*/ 668655 h 668655"/>
              <a:gd name="connsiteX3" fmla="*/ 0 w 1153915"/>
              <a:gd name="connsiteY3" fmla="*/ 668655 h 668655"/>
              <a:gd name="connsiteX4" fmla="*/ 0 w 1153915"/>
              <a:gd name="connsiteY4" fmla="*/ 0 h 668655"/>
              <a:gd name="connsiteX0-1" fmla="*/ 0 w 1153915"/>
              <a:gd name="connsiteY0-2" fmla="*/ 154782 h 823437"/>
              <a:gd name="connsiteX1-3" fmla="*/ 746722 w 1153915"/>
              <a:gd name="connsiteY1-4" fmla="*/ 0 h 823437"/>
              <a:gd name="connsiteX2-5" fmla="*/ 1153915 w 1153915"/>
              <a:gd name="connsiteY2-6" fmla="*/ 823437 h 823437"/>
              <a:gd name="connsiteX3-7" fmla="*/ 0 w 1153915"/>
              <a:gd name="connsiteY3-8" fmla="*/ 823437 h 823437"/>
              <a:gd name="connsiteX4-9" fmla="*/ 0 w 1153915"/>
              <a:gd name="connsiteY4-10" fmla="*/ 154782 h 823437"/>
              <a:gd name="connsiteX0-11" fmla="*/ 0 w 746722"/>
              <a:gd name="connsiteY0-12" fmla="*/ 154782 h 913924"/>
              <a:gd name="connsiteX1-13" fmla="*/ 746722 w 746722"/>
              <a:gd name="connsiteY1-14" fmla="*/ 0 h 913924"/>
              <a:gd name="connsiteX2-15" fmla="*/ 587177 w 746722"/>
              <a:gd name="connsiteY2-16" fmla="*/ 913924 h 913924"/>
              <a:gd name="connsiteX3-17" fmla="*/ 0 w 746722"/>
              <a:gd name="connsiteY3-18" fmla="*/ 823437 h 913924"/>
              <a:gd name="connsiteX4-19" fmla="*/ 0 w 746722"/>
              <a:gd name="connsiteY4-20" fmla="*/ 154782 h 9139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46722" h="913924">
                <a:moveTo>
                  <a:pt x="0" y="154782"/>
                </a:moveTo>
                <a:lnTo>
                  <a:pt x="746722" y="0"/>
                </a:lnTo>
                <a:lnTo>
                  <a:pt x="587177" y="913924"/>
                </a:lnTo>
                <a:lnTo>
                  <a:pt x="0" y="823437"/>
                </a:lnTo>
                <a:lnTo>
                  <a:pt x="0" y="154782"/>
                </a:lnTo>
                <a:close/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5" name="梯形 4"/>
          <p:cNvSpPr/>
          <p:nvPr/>
        </p:nvSpPr>
        <p:spPr>
          <a:xfrm flipV="1">
            <a:off x="1087438" y="3455988"/>
            <a:ext cx="1019175" cy="665162"/>
          </a:xfrm>
          <a:prstGeom prst="trapezoid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6" name="矩形 30"/>
          <p:cNvSpPr/>
          <p:nvPr/>
        </p:nvSpPr>
        <p:spPr>
          <a:xfrm>
            <a:off x="3727450" y="3613150"/>
            <a:ext cx="1428750" cy="612775"/>
          </a:xfrm>
          <a:custGeom>
            <a:avLst/>
            <a:gdLst>
              <a:gd name="connsiteX0" fmla="*/ 0 w 1428750"/>
              <a:gd name="connsiteY0" fmla="*/ 0 h 610234"/>
              <a:gd name="connsiteX1" fmla="*/ 1428750 w 1428750"/>
              <a:gd name="connsiteY1" fmla="*/ 0 h 610234"/>
              <a:gd name="connsiteX2" fmla="*/ 1428750 w 1428750"/>
              <a:gd name="connsiteY2" fmla="*/ 610234 h 610234"/>
              <a:gd name="connsiteX3" fmla="*/ 0 w 1428750"/>
              <a:gd name="connsiteY3" fmla="*/ 610234 h 610234"/>
              <a:gd name="connsiteX4" fmla="*/ 0 w 1428750"/>
              <a:gd name="connsiteY4" fmla="*/ 0 h 610234"/>
              <a:gd name="connsiteX0-1" fmla="*/ 0 w 1428750"/>
              <a:gd name="connsiteY0-2" fmla="*/ 0 h 610234"/>
              <a:gd name="connsiteX1-3" fmla="*/ 1428750 w 1428750"/>
              <a:gd name="connsiteY1-4" fmla="*/ 0 h 610234"/>
              <a:gd name="connsiteX2-5" fmla="*/ 730250 w 1428750"/>
              <a:gd name="connsiteY2-6" fmla="*/ 603884 h 610234"/>
              <a:gd name="connsiteX3-7" fmla="*/ 0 w 1428750"/>
              <a:gd name="connsiteY3-8" fmla="*/ 610234 h 610234"/>
              <a:gd name="connsiteX4-9" fmla="*/ 0 w 1428750"/>
              <a:gd name="connsiteY4-10" fmla="*/ 0 h 610234"/>
              <a:gd name="connsiteX0-11" fmla="*/ 0 w 1428750"/>
              <a:gd name="connsiteY0-12" fmla="*/ 0 h 613409"/>
              <a:gd name="connsiteX1-13" fmla="*/ 1428750 w 1428750"/>
              <a:gd name="connsiteY1-14" fmla="*/ 0 h 613409"/>
              <a:gd name="connsiteX2-15" fmla="*/ 727075 w 1428750"/>
              <a:gd name="connsiteY2-16" fmla="*/ 613409 h 613409"/>
              <a:gd name="connsiteX3-17" fmla="*/ 0 w 1428750"/>
              <a:gd name="connsiteY3-18" fmla="*/ 610234 h 613409"/>
              <a:gd name="connsiteX4-19" fmla="*/ 0 w 1428750"/>
              <a:gd name="connsiteY4-20" fmla="*/ 0 h 613409"/>
              <a:gd name="connsiteX0-21" fmla="*/ 0 w 1428750"/>
              <a:gd name="connsiteY0-22" fmla="*/ 0 h 613409"/>
              <a:gd name="connsiteX1-23" fmla="*/ 1428750 w 1428750"/>
              <a:gd name="connsiteY1-24" fmla="*/ 0 h 613409"/>
              <a:gd name="connsiteX2-25" fmla="*/ 727075 w 1428750"/>
              <a:gd name="connsiteY2-26" fmla="*/ 613409 h 613409"/>
              <a:gd name="connsiteX3-27" fmla="*/ 0 w 1428750"/>
              <a:gd name="connsiteY3-28" fmla="*/ 610234 h 613409"/>
              <a:gd name="connsiteX4-29" fmla="*/ 0 w 1428750"/>
              <a:gd name="connsiteY4-30" fmla="*/ 0 h 6134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28750" h="613409">
                <a:moveTo>
                  <a:pt x="0" y="0"/>
                </a:moveTo>
                <a:lnTo>
                  <a:pt x="1428750" y="0"/>
                </a:lnTo>
                <a:lnTo>
                  <a:pt x="727075" y="613409"/>
                </a:lnTo>
                <a:lnTo>
                  <a:pt x="0" y="61023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83450" y="3890963"/>
            <a:ext cx="774700" cy="77628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86088" y="1666875"/>
            <a:ext cx="1460500" cy="4000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4155" y="3162935"/>
            <a:ext cx="5895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举手回答：四边形有什么特点？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31 L -0.13854 -0.205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92" y="-102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00679 L 0.27396 -0.380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2" y="-1870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186 L 0.28351 -0.4092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2055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031 L -0.09566 -0.2373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1185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9 0.00648 L 0.07708 -0.412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092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-0.0037 L -0.05034 -0.4388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6" y="-2175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00185 L -0.096 -0.5092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0" y="-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7" grpId="0" bldLvl="0" animBg="1"/>
      <p:bldP spid="8" grpId="0" bldLvl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01"/>
          <p:cNvPicPr>
            <a:picLocks noChangeAspect="1"/>
          </p:cNvPicPr>
          <p:nvPr/>
        </p:nvPicPr>
        <p:blipFill>
          <a:blip r:embed="rId1"/>
          <a:srcRect l="23683" t="30057" r="54478" b="46532"/>
          <a:stretch>
            <a:fillRect/>
          </a:stretch>
        </p:blipFill>
        <p:spPr>
          <a:xfrm>
            <a:off x="141923" y="1114743"/>
            <a:ext cx="3371850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0" descr="01"/>
          <p:cNvPicPr>
            <a:picLocks noChangeAspect="1"/>
          </p:cNvPicPr>
          <p:nvPr/>
        </p:nvPicPr>
        <p:blipFill>
          <a:blip r:embed="rId1"/>
          <a:srcRect t="56223" r="84396" b="17612"/>
          <a:stretch>
            <a:fillRect/>
          </a:stretch>
        </p:blipFill>
        <p:spPr>
          <a:xfrm>
            <a:off x="6671310" y="1330643"/>
            <a:ext cx="1944688" cy="1493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2490470" y="285750"/>
            <a:ext cx="470693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四边形有几条边、几个角？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2422208" y="1057275"/>
            <a:ext cx="0" cy="5032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rot="5400000">
            <a:off x="3047365" y="2091055"/>
            <a:ext cx="0" cy="5048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rot="10800000">
            <a:off x="1121093" y="2439670"/>
            <a:ext cx="0" cy="5032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rot="16200000">
            <a:off x="658495" y="1460500"/>
            <a:ext cx="0" cy="5048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746760" y="3346768"/>
            <a:ext cx="2162175" cy="4714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条直的边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弧形 16"/>
          <p:cNvSpPr/>
          <p:nvPr/>
        </p:nvSpPr>
        <p:spPr>
          <a:xfrm rot="15453297" flipH="1">
            <a:off x="1634173" y="1071880"/>
            <a:ext cx="431800" cy="647700"/>
          </a:xfrm>
          <a:prstGeom prst="arc">
            <a:avLst>
              <a:gd name="adj1" fmla="val 17049249"/>
              <a:gd name="adj2" fmla="val 3346613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弧形 17"/>
          <p:cNvSpPr/>
          <p:nvPr/>
        </p:nvSpPr>
        <p:spPr>
          <a:xfrm rot="6146703" flipH="1" flipV="1">
            <a:off x="1634173" y="2367280"/>
            <a:ext cx="431800" cy="647700"/>
          </a:xfrm>
          <a:prstGeom prst="arc">
            <a:avLst>
              <a:gd name="adj1" fmla="val 17049249"/>
              <a:gd name="adj2" fmla="val 3346613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弧形 18"/>
          <p:cNvSpPr/>
          <p:nvPr/>
        </p:nvSpPr>
        <p:spPr>
          <a:xfrm rot="10289053" flipH="1" flipV="1">
            <a:off x="524510" y="1862455"/>
            <a:ext cx="427038" cy="642938"/>
          </a:xfrm>
          <a:prstGeom prst="arc">
            <a:avLst>
              <a:gd name="adj1" fmla="val 17049249"/>
              <a:gd name="adj2" fmla="val 193782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弧形 19"/>
          <p:cNvSpPr/>
          <p:nvPr/>
        </p:nvSpPr>
        <p:spPr>
          <a:xfrm rot="11310947" flipV="1">
            <a:off x="2827973" y="1862455"/>
            <a:ext cx="427038" cy="642938"/>
          </a:xfrm>
          <a:prstGeom prst="arc">
            <a:avLst>
              <a:gd name="adj1" fmla="val 17049249"/>
              <a:gd name="adj2" fmla="val 193782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46760" y="4091305"/>
            <a:ext cx="2162175" cy="4191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个角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871085" y="827405"/>
            <a:ext cx="0" cy="5032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rot="5400000">
            <a:off x="5987098" y="2014855"/>
            <a:ext cx="0" cy="5048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rot="10800000">
            <a:off x="4628198" y="2972118"/>
            <a:ext cx="0" cy="3238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rot="16200000">
            <a:off x="3682841" y="2015649"/>
            <a:ext cx="0" cy="5032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3789998" y="3346768"/>
            <a:ext cx="2160588" cy="4714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条直的边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7" name="Picture 10" descr="01"/>
          <p:cNvPicPr>
            <a:picLocks noChangeAspect="1"/>
          </p:cNvPicPr>
          <p:nvPr/>
        </p:nvPicPr>
        <p:blipFill>
          <a:blip r:embed="rId1"/>
          <a:srcRect l="65215" t="27303" r="22540" b="42950"/>
          <a:stretch>
            <a:fillRect/>
          </a:stretch>
        </p:blipFill>
        <p:spPr>
          <a:xfrm>
            <a:off x="4007485" y="1114743"/>
            <a:ext cx="1800225" cy="2005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弧形 27"/>
          <p:cNvSpPr/>
          <p:nvPr/>
        </p:nvSpPr>
        <p:spPr>
          <a:xfrm rot="18345044" flipH="1">
            <a:off x="5365591" y="1090136"/>
            <a:ext cx="271463" cy="647700"/>
          </a:xfrm>
          <a:prstGeom prst="arc">
            <a:avLst>
              <a:gd name="adj1" fmla="val 17090994"/>
              <a:gd name="adj2" fmla="val 3346613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9" name="弧形 28"/>
          <p:cNvSpPr/>
          <p:nvPr/>
        </p:nvSpPr>
        <p:spPr>
          <a:xfrm rot="19642115">
            <a:off x="4088448" y="2505393"/>
            <a:ext cx="271463" cy="647700"/>
          </a:xfrm>
          <a:prstGeom prst="arc">
            <a:avLst>
              <a:gd name="adj1" fmla="val 17725907"/>
              <a:gd name="adj2" fmla="val 3346613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" name="弧形 29"/>
          <p:cNvSpPr/>
          <p:nvPr/>
        </p:nvSpPr>
        <p:spPr>
          <a:xfrm rot="2783262">
            <a:off x="4055904" y="1256824"/>
            <a:ext cx="271463" cy="647700"/>
          </a:xfrm>
          <a:prstGeom prst="arc">
            <a:avLst>
              <a:gd name="adj1" fmla="val 17725907"/>
              <a:gd name="adj2" fmla="val 3346613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1" name="弧形 30"/>
          <p:cNvSpPr/>
          <p:nvPr/>
        </p:nvSpPr>
        <p:spPr>
          <a:xfrm rot="12571445">
            <a:off x="5133023" y="2519680"/>
            <a:ext cx="319088" cy="647700"/>
          </a:xfrm>
          <a:prstGeom prst="arc">
            <a:avLst>
              <a:gd name="adj1" fmla="val 17725907"/>
              <a:gd name="adj2" fmla="val 4784309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789998" y="4091305"/>
            <a:ext cx="2160588" cy="4191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个角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7607935" y="898843"/>
            <a:ext cx="0" cy="5032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rot="5400000">
            <a:off x="8723948" y="1870393"/>
            <a:ext cx="0" cy="5048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rot="10800000">
            <a:off x="7607935" y="2700655"/>
            <a:ext cx="0" cy="5032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rot="16200000">
            <a:off x="6419691" y="1871186"/>
            <a:ext cx="0" cy="5032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6455410" y="3346768"/>
            <a:ext cx="2160588" cy="4714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条直的边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8" name="弧形 37"/>
          <p:cNvSpPr/>
          <p:nvPr/>
        </p:nvSpPr>
        <p:spPr>
          <a:xfrm rot="2783262">
            <a:off x="6783229" y="1256824"/>
            <a:ext cx="271463" cy="647700"/>
          </a:xfrm>
          <a:prstGeom prst="arc">
            <a:avLst>
              <a:gd name="adj1" fmla="val 17725907"/>
              <a:gd name="adj2" fmla="val 3691937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" name="弧形 38"/>
          <p:cNvSpPr/>
          <p:nvPr/>
        </p:nvSpPr>
        <p:spPr>
          <a:xfrm rot="8987178">
            <a:off x="8184198" y="1283018"/>
            <a:ext cx="271463" cy="647700"/>
          </a:xfrm>
          <a:prstGeom prst="arc">
            <a:avLst>
              <a:gd name="adj1" fmla="val 17008601"/>
              <a:gd name="adj2" fmla="val 3691937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0" name="弧形 39"/>
          <p:cNvSpPr/>
          <p:nvPr/>
        </p:nvSpPr>
        <p:spPr>
          <a:xfrm rot="13281344">
            <a:off x="8125460" y="2294255"/>
            <a:ext cx="271463" cy="500063"/>
          </a:xfrm>
          <a:prstGeom prst="arc">
            <a:avLst>
              <a:gd name="adj1" fmla="val 17340697"/>
              <a:gd name="adj2" fmla="val 305091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1" name="弧形 40"/>
          <p:cNvSpPr/>
          <p:nvPr/>
        </p:nvSpPr>
        <p:spPr>
          <a:xfrm rot="8318656" flipH="1">
            <a:off x="6874510" y="2294255"/>
            <a:ext cx="271463" cy="500063"/>
          </a:xfrm>
          <a:prstGeom prst="arc">
            <a:avLst>
              <a:gd name="adj1" fmla="val 17340697"/>
              <a:gd name="adj2" fmla="val 305091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455410" y="4091305"/>
            <a:ext cx="2160588" cy="4191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个角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bldLvl="0" animBg="1"/>
      <p:bldP spid="21" grpId="0" bldLvl="0" animBg="1"/>
      <p:bldP spid="26" grpId="0" bldLvl="0" animBg="1"/>
      <p:bldP spid="32" grpId="0" bldLvl="0" animBg="1"/>
      <p:bldP spid="37" grpId="0" bldLvl="0" animBg="1"/>
      <p:bldP spid="4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191274"/>
            <a:ext cx="7391400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/>
        </p:nvSpPr>
        <p:spPr>
          <a:xfrm>
            <a:off x="2760662" y="1123632"/>
            <a:ext cx="1811338" cy="987425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82650" y="1933430"/>
            <a:ext cx="1811337" cy="1050925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751137" y="2219180"/>
            <a:ext cx="1619250" cy="847725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637212" y="1992168"/>
            <a:ext cx="1257300" cy="1217612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68350" y="2974830"/>
            <a:ext cx="1477962" cy="1044575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360737" y="3076430"/>
            <a:ext cx="1905000" cy="1050925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961187" y="3373293"/>
            <a:ext cx="1257300" cy="1217612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06712" y="1400030"/>
            <a:ext cx="1460500" cy="4000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1022350" y="2254105"/>
            <a:ext cx="1543050" cy="496888"/>
          </a:xfrm>
          <a:prstGeom prst="parallelogram">
            <a:avLst>
              <a:gd name="adj" fmla="val 541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2786062" y="2346180"/>
            <a:ext cx="1468438" cy="606425"/>
          </a:xfrm>
          <a:prstGeom prst="diamond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7" name="矩形 28"/>
          <p:cNvSpPr/>
          <p:nvPr/>
        </p:nvSpPr>
        <p:spPr>
          <a:xfrm>
            <a:off x="5846762" y="2163618"/>
            <a:ext cx="746125" cy="912812"/>
          </a:xfrm>
          <a:custGeom>
            <a:avLst/>
            <a:gdLst>
              <a:gd name="connsiteX0" fmla="*/ 0 w 1153915"/>
              <a:gd name="connsiteY0" fmla="*/ 0 h 668655"/>
              <a:gd name="connsiteX1" fmla="*/ 1153915 w 1153915"/>
              <a:gd name="connsiteY1" fmla="*/ 0 h 668655"/>
              <a:gd name="connsiteX2" fmla="*/ 1153915 w 1153915"/>
              <a:gd name="connsiteY2" fmla="*/ 668655 h 668655"/>
              <a:gd name="connsiteX3" fmla="*/ 0 w 1153915"/>
              <a:gd name="connsiteY3" fmla="*/ 668655 h 668655"/>
              <a:gd name="connsiteX4" fmla="*/ 0 w 1153915"/>
              <a:gd name="connsiteY4" fmla="*/ 0 h 668655"/>
              <a:gd name="connsiteX0-1" fmla="*/ 0 w 1153915"/>
              <a:gd name="connsiteY0-2" fmla="*/ 154782 h 823437"/>
              <a:gd name="connsiteX1-3" fmla="*/ 746722 w 1153915"/>
              <a:gd name="connsiteY1-4" fmla="*/ 0 h 823437"/>
              <a:gd name="connsiteX2-5" fmla="*/ 1153915 w 1153915"/>
              <a:gd name="connsiteY2-6" fmla="*/ 823437 h 823437"/>
              <a:gd name="connsiteX3-7" fmla="*/ 0 w 1153915"/>
              <a:gd name="connsiteY3-8" fmla="*/ 823437 h 823437"/>
              <a:gd name="connsiteX4-9" fmla="*/ 0 w 1153915"/>
              <a:gd name="connsiteY4-10" fmla="*/ 154782 h 823437"/>
              <a:gd name="connsiteX0-11" fmla="*/ 0 w 746722"/>
              <a:gd name="connsiteY0-12" fmla="*/ 154782 h 913924"/>
              <a:gd name="connsiteX1-13" fmla="*/ 746722 w 746722"/>
              <a:gd name="connsiteY1-14" fmla="*/ 0 h 913924"/>
              <a:gd name="connsiteX2-15" fmla="*/ 587177 w 746722"/>
              <a:gd name="connsiteY2-16" fmla="*/ 913924 h 913924"/>
              <a:gd name="connsiteX3-17" fmla="*/ 0 w 746722"/>
              <a:gd name="connsiteY3-18" fmla="*/ 823437 h 913924"/>
              <a:gd name="connsiteX4-19" fmla="*/ 0 w 746722"/>
              <a:gd name="connsiteY4-20" fmla="*/ 154782 h 9139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46722" h="913924">
                <a:moveTo>
                  <a:pt x="0" y="154782"/>
                </a:moveTo>
                <a:lnTo>
                  <a:pt x="746722" y="0"/>
                </a:lnTo>
                <a:lnTo>
                  <a:pt x="587177" y="913924"/>
                </a:lnTo>
                <a:lnTo>
                  <a:pt x="0" y="823437"/>
                </a:lnTo>
                <a:lnTo>
                  <a:pt x="0" y="154782"/>
                </a:lnTo>
                <a:close/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8" name="梯形 17"/>
          <p:cNvSpPr/>
          <p:nvPr/>
        </p:nvSpPr>
        <p:spPr>
          <a:xfrm flipV="1">
            <a:off x="1009650" y="3189143"/>
            <a:ext cx="1019175" cy="665162"/>
          </a:xfrm>
          <a:prstGeom prst="trapezoid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19" name="矩形 30"/>
          <p:cNvSpPr/>
          <p:nvPr/>
        </p:nvSpPr>
        <p:spPr>
          <a:xfrm>
            <a:off x="3649662" y="3346305"/>
            <a:ext cx="1428750" cy="612775"/>
          </a:xfrm>
          <a:custGeom>
            <a:avLst/>
            <a:gdLst>
              <a:gd name="connsiteX0" fmla="*/ 0 w 1428750"/>
              <a:gd name="connsiteY0" fmla="*/ 0 h 610234"/>
              <a:gd name="connsiteX1" fmla="*/ 1428750 w 1428750"/>
              <a:gd name="connsiteY1" fmla="*/ 0 h 610234"/>
              <a:gd name="connsiteX2" fmla="*/ 1428750 w 1428750"/>
              <a:gd name="connsiteY2" fmla="*/ 610234 h 610234"/>
              <a:gd name="connsiteX3" fmla="*/ 0 w 1428750"/>
              <a:gd name="connsiteY3" fmla="*/ 610234 h 610234"/>
              <a:gd name="connsiteX4" fmla="*/ 0 w 1428750"/>
              <a:gd name="connsiteY4" fmla="*/ 0 h 610234"/>
              <a:gd name="connsiteX0-1" fmla="*/ 0 w 1428750"/>
              <a:gd name="connsiteY0-2" fmla="*/ 0 h 610234"/>
              <a:gd name="connsiteX1-3" fmla="*/ 1428750 w 1428750"/>
              <a:gd name="connsiteY1-4" fmla="*/ 0 h 610234"/>
              <a:gd name="connsiteX2-5" fmla="*/ 730250 w 1428750"/>
              <a:gd name="connsiteY2-6" fmla="*/ 603884 h 610234"/>
              <a:gd name="connsiteX3-7" fmla="*/ 0 w 1428750"/>
              <a:gd name="connsiteY3-8" fmla="*/ 610234 h 610234"/>
              <a:gd name="connsiteX4-9" fmla="*/ 0 w 1428750"/>
              <a:gd name="connsiteY4-10" fmla="*/ 0 h 610234"/>
              <a:gd name="connsiteX0-11" fmla="*/ 0 w 1428750"/>
              <a:gd name="connsiteY0-12" fmla="*/ 0 h 613409"/>
              <a:gd name="connsiteX1-13" fmla="*/ 1428750 w 1428750"/>
              <a:gd name="connsiteY1-14" fmla="*/ 0 h 613409"/>
              <a:gd name="connsiteX2-15" fmla="*/ 727075 w 1428750"/>
              <a:gd name="connsiteY2-16" fmla="*/ 613409 h 613409"/>
              <a:gd name="connsiteX3-17" fmla="*/ 0 w 1428750"/>
              <a:gd name="connsiteY3-18" fmla="*/ 610234 h 613409"/>
              <a:gd name="connsiteX4-19" fmla="*/ 0 w 1428750"/>
              <a:gd name="connsiteY4-20" fmla="*/ 0 h 613409"/>
              <a:gd name="connsiteX0-21" fmla="*/ 0 w 1428750"/>
              <a:gd name="connsiteY0-22" fmla="*/ 0 h 613409"/>
              <a:gd name="connsiteX1-23" fmla="*/ 1428750 w 1428750"/>
              <a:gd name="connsiteY1-24" fmla="*/ 0 h 613409"/>
              <a:gd name="connsiteX2-25" fmla="*/ 727075 w 1428750"/>
              <a:gd name="connsiteY2-26" fmla="*/ 613409 h 613409"/>
              <a:gd name="connsiteX3-27" fmla="*/ 0 w 1428750"/>
              <a:gd name="connsiteY3-28" fmla="*/ 610234 h 613409"/>
              <a:gd name="connsiteX4-29" fmla="*/ 0 w 1428750"/>
              <a:gd name="connsiteY4-30" fmla="*/ 0 h 6134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28750" h="613409">
                <a:moveTo>
                  <a:pt x="0" y="0"/>
                </a:moveTo>
                <a:lnTo>
                  <a:pt x="1428750" y="0"/>
                </a:lnTo>
                <a:lnTo>
                  <a:pt x="727075" y="613409"/>
                </a:lnTo>
                <a:lnTo>
                  <a:pt x="0" y="610234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05662" y="3624118"/>
            <a:ext cx="774700" cy="77628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7261" y="702619"/>
            <a:ext cx="7214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举手回答：用自己的话说一说，四边形有什么特点？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495" y="4086860"/>
            <a:ext cx="2442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条直的边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4570" y="4086860"/>
            <a:ext cx="1592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个角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413222" y="699542"/>
            <a:ext cx="1402080" cy="5835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小游戏</a:t>
            </a:r>
            <a:endParaRPr lang="zh-CN" alt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7147" y="1604090"/>
            <a:ext cx="7177178" cy="2747151"/>
          </a:xfrm>
          <a:prstGeom prst="rect">
            <a:avLst/>
          </a:prstGeom>
          <a:solidFill>
            <a:schemeClr val="bg1">
              <a:alpha val="69804"/>
            </a:schemeClr>
          </a:solidFill>
          <a:ln>
            <a:solidFill>
              <a:srgbClr val="4C884F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小组对抗赛：说一说你身边有哪些物体的表面是四边形，看谁说的又快又多！</a:t>
            </a:r>
            <a:endParaRPr lang="en-US" altLang="zh-CN" sz="3200" b="1" dirty="0">
              <a:solidFill>
                <a:schemeClr val="tx1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" b="48979"/>
          <a:stretch>
            <a:fillRect/>
          </a:stretch>
        </p:blipFill>
        <p:spPr>
          <a:xfrm>
            <a:off x="6335141" y="1050849"/>
            <a:ext cx="2262984" cy="952486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78556" y="2283718"/>
            <a:ext cx="804703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）数学课本是四边形。      （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）课桌是四边形。          （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）教室里的黑板面是四边形。（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）每一个四边形都有四条边。（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389837" y="2572292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380312" y="3077117"/>
            <a:ext cx="8445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389837" y="3605754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380312" y="4132804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" r="750"/>
          <a:stretch>
            <a:fillRect/>
          </a:stretch>
        </p:blipFill>
        <p:spPr bwMode="auto">
          <a:xfrm>
            <a:off x="2513633" y="760249"/>
            <a:ext cx="1193800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E:\R三数上\U07\doc\课桌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" r="-2" b="10193"/>
          <a:stretch>
            <a:fillRect/>
          </a:stretch>
        </p:blipFill>
        <p:spPr bwMode="auto">
          <a:xfrm>
            <a:off x="4248770" y="801524"/>
            <a:ext cx="180340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2551733" y="836449"/>
            <a:ext cx="1128712" cy="15494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梯形 12"/>
          <p:cNvSpPr/>
          <p:nvPr/>
        </p:nvSpPr>
        <p:spPr>
          <a:xfrm>
            <a:off x="4356720" y="1652424"/>
            <a:ext cx="1685925" cy="350838"/>
          </a:xfrm>
          <a:prstGeom prst="trapezoid">
            <a:avLst>
              <a:gd name="adj" fmla="val 41327"/>
            </a:avLst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90382" y="1103959"/>
            <a:ext cx="1654026" cy="747712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2790" y="68292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12" grpId="0" bldLvl="0" animBg="1"/>
      <p:bldP spid="14" grpId="0" bldLvl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577489" y="400207"/>
            <a:ext cx="7664450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看图填空。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说说上图中有（     ）个四边形。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46537" y="4285432"/>
            <a:ext cx="8445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3" descr="E:\R三数上\U07\doc\人三数导学案(上)\cw12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229" y="946935"/>
            <a:ext cx="4104456" cy="3192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/>
        </p:nvSpPr>
        <p:spPr>
          <a:xfrm>
            <a:off x="2424718" y="940859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991718" y="914591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80940" y="975511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47940" y="914590"/>
            <a:ext cx="740033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352710" y="1692756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72990" y="1760254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352709" y="2554682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948284" y="2595239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327154" y="2618891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980940" y="2631038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991716" y="3487981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634725" y="3441672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277734" y="3395363"/>
            <a:ext cx="567001" cy="690977"/>
          </a:xfrm>
          <a:prstGeom prst="ellipse">
            <a:avLst/>
          </a:prstGeom>
          <a:noFill/>
          <a:ln>
            <a:solidFill>
              <a:srgbClr val="E811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</Words>
  <Application>WPS 演示</Application>
  <PresentationFormat>全屏显示(16:9)</PresentationFormat>
  <Paragraphs>125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Calibri</vt:lpstr>
      <vt:lpstr>SimSun-ExtB</vt:lpstr>
      <vt:lpstr>Times New Roman</vt:lpstr>
      <vt:lpstr>等线 Light</vt:lpstr>
      <vt:lpstr>微软雅黑</vt:lpstr>
      <vt:lpstr>Arial Unicode MS</vt:lpstr>
      <vt:lpstr>Calibri Light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56</cp:revision>
  <dcterms:created xsi:type="dcterms:W3CDTF">2019-09-02T08:53:00Z</dcterms:created>
  <dcterms:modified xsi:type="dcterms:W3CDTF">2023-09-28T13:36:59Z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8469F9A0930F4A5C9A8BE06F7E09C924_12</vt:lpwstr>
  </property>
</Properties>
</file>