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20"/>
  </p:notesMasterIdLst>
  <p:sldIdLst>
    <p:sldId id="306" r:id="rId4"/>
    <p:sldId id="326" r:id="rId5"/>
    <p:sldId id="307" r:id="rId6"/>
    <p:sldId id="317" r:id="rId7"/>
    <p:sldId id="318" r:id="rId8"/>
    <p:sldId id="319" r:id="rId9"/>
    <p:sldId id="327" r:id="rId10"/>
    <p:sldId id="328" r:id="rId11"/>
    <p:sldId id="329" r:id="rId12"/>
    <p:sldId id="330" r:id="rId13"/>
    <p:sldId id="332" r:id="rId14"/>
    <p:sldId id="324" r:id="rId15"/>
    <p:sldId id="333" r:id="rId16"/>
    <p:sldId id="334" r:id="rId17"/>
    <p:sldId id="325" r:id="rId18"/>
    <p:sldId id="296" r:id="rId19"/>
    <p:sldId id="341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FFCC"/>
    <a:srgbClr val="DE6421"/>
    <a:srgbClr val="A9E0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4"/>
    <p:restoredTop sz="94424"/>
  </p:normalViewPr>
  <p:slideViewPr>
    <p:cSldViewPr snapToGrid="0" showGuides="1">
      <p:cViewPr varScale="1">
        <p:scale>
          <a:sx n="66" d="100"/>
          <a:sy n="66" d="100"/>
        </p:scale>
        <p:origin x="-86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05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6"/>
          <p:cNvPicPr>
            <a:picLocks noChangeAspect="1"/>
          </p:cNvPicPr>
          <p:nvPr userDrawn="1"/>
        </p:nvPicPr>
        <p:blipFill>
          <a:blip r:embed="rId2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0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9.png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4.png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8"/>
          <p:cNvSpPr txBox="1"/>
          <p:nvPr/>
        </p:nvSpPr>
        <p:spPr>
          <a:xfrm>
            <a:off x="2755060" y="2167099"/>
            <a:ext cx="6369051" cy="132343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中华传统节日</a:t>
            </a:r>
            <a:endParaRPr kumimoji="0" lang="zh-CN" altLang="en-US" sz="8000" b="1" kern="1200" cap="none" spc="0" normalizeH="0" baseline="0" noProof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方正小标宋简体" pitchFamily="2" charset="-122"/>
              <a:ea typeface="方正小标宋简体" pitchFamily="2" charset="-122"/>
              <a:cs typeface="+mn-cs"/>
            </a:endParaRPr>
          </a:p>
        </p:txBody>
      </p:sp>
      <p:sp>
        <p:nvSpPr>
          <p:cNvPr id="11267" name="标题 4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/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30175" y="114300"/>
            <a:ext cx="8972550" cy="64897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30000"/>
              </a:lnSpc>
            </a:pPr>
            <a:r>
              <a:rPr lang="zh-CN" altLang="en-US" sz="3600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大家可能要问了，吃饺子平平常常，你们这么认真、这么高兴干嘛？嘻嘻，不知道吧，这是一个特别的日子，对旧年的一个告别，对新年的一个迎接。而且，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今晚的饺子中还有六个银光闪闪的钢镚儿，人们称它为“福饺”</a:t>
            </a:r>
            <a:r>
              <a:rPr lang="zh-CN" altLang="en-US" sz="3600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，谁吃到谁有福哦</a:t>
            </a:r>
            <a:r>
              <a:rPr lang="en-US" altLang="zh-CN" sz="3600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600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所以，这顿饭我们都吃得格外小心，</a:t>
            </a:r>
            <a:r>
              <a:rPr lang="zh-CN" altLang="en-US" sz="36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用筷子夹一个饺子，慢慢地放进嘴里，心里默默祈祷着上天保佑，我是一个幸福孩子，一定能吃到“福饺”。</a:t>
            </a:r>
            <a:endParaRPr lang="zh-CN" altLang="en-US" sz="36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9413875" y="1544638"/>
            <a:ext cx="2754313" cy="1817688"/>
          </a:xfrm>
          <a:prstGeom prst="borderCallout1">
            <a:avLst>
              <a:gd name="adj1" fmla="val 68466"/>
              <a:gd name="adj2" fmla="val 517"/>
              <a:gd name="adj3" fmla="val 80118"/>
              <a:gd name="adj4" fmla="val -189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与题目相照应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，说明“福饺”的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来历。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线形标注 1 3"/>
          <p:cNvSpPr/>
          <p:nvPr/>
        </p:nvSpPr>
        <p:spPr>
          <a:xfrm>
            <a:off x="9340850" y="3816350"/>
            <a:ext cx="2827338" cy="2876550"/>
          </a:xfrm>
          <a:prstGeom prst="borderCallout1">
            <a:avLst>
              <a:gd name="adj1" fmla="val 87817"/>
              <a:gd name="adj2" fmla="val 468"/>
              <a:gd name="adj3" fmla="val 70602"/>
              <a:gd name="adj4" fmla="val -207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大家吃饺子时的动作、神态、心理描写让这项习俗显得更加生动有趣！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101600" y="260350"/>
            <a:ext cx="32623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latin typeface="方正粗圆简体" pitchFamily="65" charset="-122"/>
                <a:ea typeface="方正粗圆简体" pitchFamily="65" charset="-122"/>
              </a:rPr>
              <a:t>活动成果展示</a:t>
            </a:r>
            <a:endParaRPr lang="zh-CN" altLang="en-US" sz="4000" dirty="0">
              <a:latin typeface="方正粗圆简体" pitchFamily="65" charset="-122"/>
              <a:ea typeface="方正粗圆简体" pitchFamily="65" charset="-122"/>
            </a:endParaRPr>
          </a:p>
        </p:txBody>
      </p:sp>
      <p:pic>
        <p:nvPicPr>
          <p:cNvPr id="21507" name="图片 2"/>
          <p:cNvPicPr>
            <a:picLocks noChangeAspect="1"/>
          </p:cNvPicPr>
          <p:nvPr/>
        </p:nvPicPr>
        <p:blipFill>
          <a:blip r:embed="rId1"/>
          <a:srcRect b="9254"/>
          <a:stretch>
            <a:fillRect/>
          </a:stretch>
        </p:blipFill>
        <p:spPr>
          <a:xfrm>
            <a:off x="784225" y="1323975"/>
            <a:ext cx="7167563" cy="43370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3"/>
          <p:cNvGrpSpPr/>
          <p:nvPr/>
        </p:nvGrpSpPr>
        <p:grpSpPr>
          <a:xfrm>
            <a:off x="5567363" y="1030288"/>
            <a:ext cx="6376987" cy="4518025"/>
            <a:chOff x="5334565" y="1602830"/>
            <a:chExt cx="6377340" cy="4519102"/>
          </a:xfrm>
        </p:grpSpPr>
        <p:pic>
          <p:nvPicPr>
            <p:cNvPr id="21509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01849" y="3978508"/>
              <a:ext cx="2010056" cy="21434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云形标注 5"/>
            <p:cNvSpPr/>
            <p:nvPr/>
          </p:nvSpPr>
          <p:spPr>
            <a:xfrm>
              <a:off x="5334565" y="1602830"/>
              <a:ext cx="4959625" cy="2797842"/>
            </a:xfrm>
            <a:prstGeom prst="cloudCallout">
              <a:avLst>
                <a:gd name="adj1" fmla="val 55027"/>
                <a:gd name="adj2" fmla="val 50492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请大家品尝我家做的月饼。</a:t>
              </a:r>
              <a:endPara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思源黑体" pitchFamily="34" charset="-122"/>
                <a:ea typeface="思源黑体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263" y="735013"/>
            <a:ext cx="8555037" cy="50657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2"/>
          <p:cNvGrpSpPr/>
          <p:nvPr/>
        </p:nvGrpSpPr>
        <p:grpSpPr>
          <a:xfrm>
            <a:off x="4643438" y="3951288"/>
            <a:ext cx="7321550" cy="2798762"/>
            <a:chOff x="4575042" y="3910995"/>
            <a:chExt cx="7322195" cy="2797791"/>
          </a:xfrm>
        </p:grpSpPr>
        <p:pic>
          <p:nvPicPr>
            <p:cNvPr id="22532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637219" y="4337685"/>
              <a:ext cx="2260018" cy="226349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云形标注 4"/>
            <p:cNvSpPr/>
            <p:nvPr/>
          </p:nvSpPr>
          <p:spPr>
            <a:xfrm>
              <a:off x="4575042" y="3910995"/>
              <a:ext cx="4367597" cy="2797791"/>
            </a:xfrm>
            <a:prstGeom prst="cloudCallout">
              <a:avLst>
                <a:gd name="adj1" fmla="val 77214"/>
                <a:gd name="adj2" fmla="val 11468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我们来写几幅春联！</a:t>
              </a:r>
              <a:endPara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思源黑体" pitchFamily="34" charset="-122"/>
                <a:ea typeface="思源黑体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61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2"/>
          <p:cNvGrpSpPr/>
          <p:nvPr/>
        </p:nvGrpSpPr>
        <p:grpSpPr>
          <a:xfrm>
            <a:off x="2687638" y="3625850"/>
            <a:ext cx="9272587" cy="3235325"/>
            <a:chOff x="2207600" y="2791879"/>
            <a:chExt cx="9272293" cy="3236786"/>
          </a:xfrm>
        </p:grpSpPr>
        <p:pic>
          <p:nvPicPr>
            <p:cNvPr id="23557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78054" y="3826826"/>
              <a:ext cx="2201839" cy="22018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云形标注 4"/>
            <p:cNvSpPr/>
            <p:nvPr/>
          </p:nvSpPr>
          <p:spPr>
            <a:xfrm>
              <a:off x="2207600" y="2791879"/>
              <a:ext cx="6679988" cy="2798438"/>
            </a:xfrm>
            <a:prstGeom prst="cloudCallout">
              <a:avLst>
                <a:gd name="adj1" fmla="val 61221"/>
                <a:gd name="adj2" fmla="val -6562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我们小组朗诵和中秋节有关的古诗！</a:t>
              </a:r>
              <a:endPara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思源黑体" pitchFamily="34" charset="-122"/>
                <a:ea typeface="思源黑体" pitchFamily="34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69888" y="317500"/>
            <a:ext cx="646113" cy="50768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水</a:t>
            </a:r>
            <a:endParaRPr kumimoji="0" lang="en-US" altLang="zh-CN" sz="36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调</a:t>
            </a:r>
            <a:endParaRPr kumimoji="0" lang="en-US" altLang="zh-CN" sz="36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歌</a:t>
            </a:r>
            <a:endParaRPr kumimoji="0" lang="en-US" altLang="zh-CN" sz="36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头</a:t>
            </a:r>
            <a:endParaRPr kumimoji="0" lang="en-US" altLang="zh-CN" sz="36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·</a:t>
            </a:r>
            <a:endParaRPr kumimoji="0" lang="en-US" altLang="zh-CN" sz="36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丙</a:t>
            </a:r>
            <a:endParaRPr kumimoji="0" lang="en-US" altLang="zh-CN" sz="36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辰</a:t>
            </a:r>
            <a:endParaRPr kumimoji="0" lang="en-US" altLang="zh-CN" sz="36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</a:t>
            </a:r>
            <a:endParaRPr kumimoji="0" lang="en-US" altLang="zh-CN" sz="36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秋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1"/>
          <p:cNvPicPr>
            <a:picLocks noChangeAspect="1"/>
          </p:cNvPicPr>
          <p:nvPr/>
        </p:nvPicPr>
        <p:blipFill>
          <a:blip r:embed="rId1"/>
          <a:srcRect t="5708" r="1466" b="583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2"/>
          <p:cNvGrpSpPr/>
          <p:nvPr/>
        </p:nvGrpSpPr>
        <p:grpSpPr>
          <a:xfrm>
            <a:off x="5014913" y="3625850"/>
            <a:ext cx="6945312" cy="3235325"/>
            <a:chOff x="4534098" y="2791879"/>
            <a:chExt cx="6945795" cy="3236786"/>
          </a:xfrm>
        </p:grpSpPr>
        <p:pic>
          <p:nvPicPr>
            <p:cNvPr id="24580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78054" y="3826826"/>
              <a:ext cx="2201839" cy="22018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云形标注 4"/>
            <p:cNvSpPr/>
            <p:nvPr/>
          </p:nvSpPr>
          <p:spPr>
            <a:xfrm>
              <a:off x="4534098" y="2791879"/>
              <a:ext cx="4367516" cy="2798438"/>
            </a:xfrm>
            <a:prstGeom prst="cloudCallout">
              <a:avLst>
                <a:gd name="adj1" fmla="val 77214"/>
                <a:gd name="adj2" fmla="val 11468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我来讲讲怎么包粽子。</a:t>
              </a:r>
              <a:endPara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思源黑体" pitchFamily="34" charset="-122"/>
                <a:ea typeface="思源黑体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38200" y="2690813"/>
            <a:ext cx="10517188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你呢？你想向大家展示什么呢？</a:t>
            </a:r>
            <a:endParaRPr kumimoji="0" lang="zh-CN" altLang="en-US" sz="6000" b="1" i="0" u="none" strike="noStrike" kern="1200" cap="none" spc="0" normalizeH="0" baseline="0" noProof="1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26628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26631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632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6629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2662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传统节日歌">
            <a:hlinkClick r:id="" action="ppaction://media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29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0471150" y="0"/>
            <a:ext cx="1701800" cy="811213"/>
          </a:xfrm>
          <a:prstGeom prst="rect">
            <a:avLst/>
          </a:prstGeom>
          <a:solidFill>
            <a:srgbClr val="77C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297238" y="1473200"/>
            <a:ext cx="7061200" cy="230822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你着重了解了我国哪个传统节日？</a:t>
            </a:r>
            <a:endParaRPr kumimoji="0" lang="zh-CN" altLang="en-US" sz="4800" b="1" i="0" u="none" strike="noStrike" kern="1200" cap="none" spc="0" normalizeH="0" baseline="0" noProof="1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5202" t="12669" r="4149" b="2695"/>
          <a:stretch>
            <a:fillRect/>
          </a:stretch>
        </p:blipFill>
        <p:spPr>
          <a:xfrm>
            <a:off x="887413" y="1473200"/>
            <a:ext cx="3357562" cy="428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5"/>
          <p:cNvGrpSpPr/>
          <p:nvPr/>
        </p:nvGrpSpPr>
        <p:grpSpPr>
          <a:xfrm>
            <a:off x="5172075" y="3138488"/>
            <a:ext cx="6875463" cy="3671887"/>
            <a:chOff x="3370997" y="1624083"/>
            <a:chExt cx="6875579" cy="3671374"/>
          </a:xfrm>
        </p:grpSpPr>
        <p:pic>
          <p:nvPicPr>
            <p:cNvPr id="1434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507316" y="2388358"/>
              <a:ext cx="1739260" cy="29070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云形标注 3"/>
            <p:cNvSpPr/>
            <p:nvPr/>
          </p:nvSpPr>
          <p:spPr>
            <a:xfrm>
              <a:off x="3370997" y="1624083"/>
              <a:ext cx="4367287" cy="2798371"/>
            </a:xfrm>
            <a:prstGeom prst="cloudCallout">
              <a:avLst>
                <a:gd name="adj1" fmla="val 77214"/>
                <a:gd name="adj2" fmla="val 11468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我了解的</a:t>
              </a:r>
              <a:r>
                <a:rPr kumimoji="0" lang="zh-CN" altLang="en-US" sz="44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是元宵节。</a:t>
              </a:r>
              <a:endParaRPr kumimoji="0" lang="zh-CN" altLang="en-US" sz="4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思源黑体" pitchFamily="34" charset="-122"/>
                <a:ea typeface="思源黑体" pitchFamily="34" charset="-122"/>
                <a:cs typeface="+mn-cs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766763" y="777875"/>
            <a:ext cx="6589712" cy="4305300"/>
            <a:chOff x="767018" y="777858"/>
            <a:chExt cx="6589126" cy="4305995"/>
          </a:xfrm>
        </p:grpSpPr>
        <p:pic>
          <p:nvPicPr>
            <p:cNvPr id="14340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767018" y="2176754"/>
              <a:ext cx="1728142" cy="29070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云形标注 7"/>
            <p:cNvSpPr/>
            <p:nvPr/>
          </p:nvSpPr>
          <p:spPr>
            <a:xfrm>
              <a:off x="2989320" y="777858"/>
              <a:ext cx="4366824" cy="2797627"/>
            </a:xfrm>
            <a:prstGeom prst="cloudCallout">
              <a:avLst>
                <a:gd name="adj1" fmla="val -72160"/>
                <a:gd name="adj2" fmla="val 28541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我了解的是春节。</a:t>
              </a:r>
              <a:endParaRPr kumimoji="0" lang="zh-CN" altLang="en-US" sz="4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思源黑体" pitchFamily="34" charset="-122"/>
                <a:ea typeface="思源黑体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9"/>
          <p:cNvGrpSpPr/>
          <p:nvPr/>
        </p:nvGrpSpPr>
        <p:grpSpPr>
          <a:xfrm>
            <a:off x="663575" y="573088"/>
            <a:ext cx="6692900" cy="2797175"/>
            <a:chOff x="663632" y="573141"/>
            <a:chExt cx="6692512" cy="2797791"/>
          </a:xfrm>
        </p:grpSpPr>
        <p:pic>
          <p:nvPicPr>
            <p:cNvPr id="15366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663632" y="1020432"/>
              <a:ext cx="1661895" cy="22958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云形标注 6"/>
            <p:cNvSpPr/>
            <p:nvPr/>
          </p:nvSpPr>
          <p:spPr>
            <a:xfrm>
              <a:off x="2989185" y="573141"/>
              <a:ext cx="4366959" cy="2797791"/>
            </a:xfrm>
            <a:prstGeom prst="cloudCallout">
              <a:avLst>
                <a:gd name="adj1" fmla="val -72160"/>
                <a:gd name="adj2" fmla="val 28541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我了解的</a:t>
              </a:r>
              <a:r>
                <a:rPr kumimoji="0" lang="zh-CN" altLang="en-US" sz="44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是</a:t>
              </a:r>
              <a:r>
                <a:rPr kumimoji="0" lang="zh-CN" altLang="en-US" sz="44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端午节</a:t>
              </a:r>
              <a:r>
                <a:rPr kumimoji="0" lang="zh-CN" altLang="en-US" sz="44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。</a:t>
              </a:r>
              <a:endParaRPr kumimoji="0" lang="zh-CN" altLang="en-US" sz="4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思源黑体" pitchFamily="34" charset="-122"/>
                <a:ea typeface="思源黑体" pitchFamily="34" charset="-122"/>
                <a:cs typeface="+mn-cs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5080000" y="3138488"/>
            <a:ext cx="6643688" cy="3478212"/>
            <a:chOff x="5079678" y="3138983"/>
            <a:chExt cx="6643750" cy="3477008"/>
          </a:xfrm>
        </p:grpSpPr>
        <p:pic>
          <p:nvPicPr>
            <p:cNvPr id="1536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89530" y="3977198"/>
              <a:ext cx="2133898" cy="26387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云形标注 7"/>
            <p:cNvSpPr/>
            <p:nvPr/>
          </p:nvSpPr>
          <p:spPr>
            <a:xfrm>
              <a:off x="5079678" y="3138983"/>
              <a:ext cx="4460917" cy="2797793"/>
            </a:xfrm>
            <a:prstGeom prst="cloudCallout">
              <a:avLst>
                <a:gd name="adj1" fmla="val 61512"/>
                <a:gd name="adj2" fmla="val 32931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我了解的</a:t>
              </a:r>
              <a:r>
                <a:rPr kumimoji="0" lang="zh-CN" altLang="en-US" sz="44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是</a:t>
              </a:r>
              <a:r>
                <a:rPr kumimoji="0" lang="zh-CN" altLang="en-US" sz="44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清明节</a:t>
              </a:r>
              <a:r>
                <a:rPr kumimoji="0" lang="zh-CN" altLang="en-US" sz="44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。</a:t>
              </a:r>
              <a:endParaRPr kumimoji="0" lang="zh-CN" altLang="en-US" sz="4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思源黑体" pitchFamily="34" charset="-122"/>
                <a:ea typeface="思源黑体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5"/>
          <p:cNvGrpSpPr/>
          <p:nvPr/>
        </p:nvGrpSpPr>
        <p:grpSpPr>
          <a:xfrm>
            <a:off x="1109663" y="741363"/>
            <a:ext cx="6765925" cy="3236912"/>
            <a:chOff x="333781" y="442428"/>
            <a:chExt cx="6766097" cy="3236555"/>
          </a:xfrm>
        </p:grpSpPr>
        <p:pic>
          <p:nvPicPr>
            <p:cNvPr id="16390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333781" y="1049716"/>
              <a:ext cx="1752920" cy="26292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云形标注 3"/>
            <p:cNvSpPr/>
            <p:nvPr/>
          </p:nvSpPr>
          <p:spPr>
            <a:xfrm>
              <a:off x="2732554" y="442428"/>
              <a:ext cx="4367324" cy="2798453"/>
            </a:xfrm>
            <a:prstGeom prst="cloudCallout">
              <a:avLst>
                <a:gd name="adj1" fmla="val -72160"/>
                <a:gd name="adj2" fmla="val 28541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我了解的</a:t>
              </a:r>
              <a:r>
                <a:rPr kumimoji="0" lang="zh-CN" altLang="en-US" sz="44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是中秋节。</a:t>
              </a:r>
              <a:endParaRPr kumimoji="0" lang="zh-CN" altLang="en-US" sz="4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思源黑体" pitchFamily="34" charset="-122"/>
                <a:ea typeface="思源黑体" pitchFamily="34" charset="-122"/>
                <a:cs typeface="+mn-cs"/>
              </a:endParaRPr>
            </a:p>
          </p:txBody>
        </p:sp>
      </p:grpSp>
      <p:grpSp>
        <p:nvGrpSpPr>
          <p:cNvPr id="3" name="组合 6"/>
          <p:cNvGrpSpPr/>
          <p:nvPr/>
        </p:nvGrpSpPr>
        <p:grpSpPr>
          <a:xfrm>
            <a:off x="4492625" y="3678238"/>
            <a:ext cx="7219950" cy="2798762"/>
            <a:chOff x="4493155" y="3678983"/>
            <a:chExt cx="7218750" cy="2797791"/>
          </a:xfrm>
        </p:grpSpPr>
        <p:pic>
          <p:nvPicPr>
            <p:cNvPr id="1638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01849" y="3978508"/>
              <a:ext cx="2010056" cy="21434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云形标注 4"/>
            <p:cNvSpPr/>
            <p:nvPr/>
          </p:nvSpPr>
          <p:spPr>
            <a:xfrm>
              <a:off x="4493155" y="3678983"/>
              <a:ext cx="4368074" cy="2797791"/>
            </a:xfrm>
            <a:prstGeom prst="cloudCallout">
              <a:avLst>
                <a:gd name="adj1" fmla="val 77214"/>
                <a:gd name="adj2" fmla="val 11468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我了解的</a:t>
              </a:r>
              <a:r>
                <a:rPr kumimoji="0" lang="zh-CN" altLang="en-US" sz="44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思源黑体" pitchFamily="34" charset="-122"/>
                  <a:ea typeface="思源黑体" pitchFamily="34" charset="-122"/>
                  <a:cs typeface="+mn-cs"/>
                </a:rPr>
                <a:t>是重阳节。</a:t>
              </a:r>
              <a:endParaRPr kumimoji="0" lang="zh-CN" altLang="en-US" sz="4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思源黑体" pitchFamily="34" charset="-122"/>
                <a:ea typeface="思源黑体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662363" y="1539875"/>
            <a:ext cx="6723063" cy="212248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你了解的节日有什么习俗呢？让我们写下来吧！</a:t>
            </a:r>
            <a:endParaRPr kumimoji="0" lang="zh-CN" altLang="en-US" sz="4400" b="1" i="0" u="none" strike="noStrike" kern="1200" cap="none" spc="0" normalizeH="0" baseline="0" noProof="1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5202" t="12669" r="4149" b="2695"/>
          <a:stretch>
            <a:fillRect/>
          </a:stretch>
        </p:blipFill>
        <p:spPr>
          <a:xfrm>
            <a:off x="887413" y="1473200"/>
            <a:ext cx="3357562" cy="428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矩形 2"/>
          <p:cNvSpPr/>
          <p:nvPr/>
        </p:nvSpPr>
        <p:spPr>
          <a:xfrm>
            <a:off x="688975" y="287338"/>
            <a:ext cx="2030413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方正粗圆简体" pitchFamily="65" charset="-122"/>
                <a:ea typeface="方正粗圆简体" pitchFamily="65" charset="-122"/>
              </a:rPr>
              <a:t>写一写</a:t>
            </a:r>
            <a:endParaRPr lang="zh-CN" altLang="en-US" sz="4800" dirty="0">
              <a:latin typeface="方正粗圆简体" pitchFamily="65" charset="-122"/>
              <a:ea typeface="方正粗圆简体" pitchFamily="65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49588" y="1139825"/>
            <a:ext cx="8264525" cy="415448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写的时候要注意：</a:t>
            </a:r>
            <a:endParaRPr kumimoji="0" lang="en-US" altLang="zh-CN" sz="4400" b="1" i="0" u="none" strike="noStrike" kern="1200" cap="none" spc="0" normalizeH="0" baseline="0" noProof="1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写清节日的名称。</a:t>
            </a:r>
            <a:endParaRPr kumimoji="0" lang="en-US" altLang="zh-CN" sz="4400" b="1" i="0" u="none" strike="noStrike" kern="1200" cap="none" spc="0" normalizeH="0" baseline="0" noProof="1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写清节日的习俗，如吃什么、穿什么、有什么传统节目等。</a:t>
            </a:r>
            <a:endParaRPr kumimoji="0" lang="zh-CN" altLang="en-US" sz="4400" b="1" i="0" u="none" strike="noStrike" kern="1200" cap="none" spc="0" normalizeH="0" baseline="0" noProof="1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5202" t="12669" r="4149" b="2695"/>
          <a:stretch>
            <a:fillRect/>
          </a:stretch>
        </p:blipFill>
        <p:spPr>
          <a:xfrm>
            <a:off x="150813" y="1009650"/>
            <a:ext cx="3355975" cy="428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2"/>
          <p:cNvSpPr/>
          <p:nvPr/>
        </p:nvSpPr>
        <p:spPr>
          <a:xfrm>
            <a:off x="590550" y="377825"/>
            <a:ext cx="157003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Calibri" panose="020F0502020204030204" pitchFamily="34" charset="0"/>
              </a:rPr>
              <a:t>范文：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1189038" y="1717675"/>
            <a:ext cx="10515600" cy="3559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30000"/>
              </a:lnSpc>
            </a:pPr>
            <a:r>
              <a:rPr lang="zh-CN" altLang="en-US" dirty="0">
                <a:solidFill>
                  <a:srgbClr val="43434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除夕夜，在闪烁的星光的陪衬下，在纷飞的礼花的照耀下，我温馨的小家里，一家三口吃着自己亲手包的热气腾腾的饺子，脸上洋溢着幸福的笑容</a:t>
            </a:r>
            <a:r>
              <a:rPr lang="en-US" altLang="zh-CN" dirty="0">
                <a:solidFill>
                  <a:srgbClr val="43434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br>
              <a:rPr lang="en-US" altLang="zh-CN" dirty="0">
                <a:solidFill>
                  <a:srgbClr val="43434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78363" y="847725"/>
            <a:ext cx="1724025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dirty="0">
                <a:solidFill>
                  <a:srgbClr val="43434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福饺</a:t>
            </a:r>
            <a:endParaRPr lang="zh-CN" altLang="en-US" sz="6000" dirty="0">
              <a:latin typeface="Calibri" panose="020F050202020403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54525" y="673100"/>
            <a:ext cx="2170113" cy="1128713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6983413" y="84138"/>
            <a:ext cx="4248150" cy="1736725"/>
          </a:xfrm>
          <a:prstGeom prst="borderCallout1">
            <a:avLst>
              <a:gd name="adj1" fmla="val 17616"/>
              <a:gd name="adj2" fmla="val 204"/>
              <a:gd name="adj3" fmla="val 47733"/>
              <a:gd name="adj4" fmla="val -124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直接以春节习俗为题，整篇文章也紧紧围绕这一习俗来写。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线形标注 1 6"/>
          <p:cNvSpPr/>
          <p:nvPr/>
        </p:nvSpPr>
        <p:spPr>
          <a:xfrm>
            <a:off x="4314825" y="5483225"/>
            <a:ext cx="6399213" cy="1222375"/>
          </a:xfrm>
          <a:prstGeom prst="borderCallout1">
            <a:avLst>
              <a:gd name="adj1" fmla="val 19438"/>
              <a:gd name="adj2" fmla="val 277"/>
              <a:gd name="adj3" fmla="val -28742"/>
              <a:gd name="adj4" fmla="val -151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所以我们在写的时候也可以像小作者这样，抓住某个习俗重点来写。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641</Words>
  <Application>WPS 演示</Application>
  <PresentationFormat>自定义</PresentationFormat>
  <Paragraphs>72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Calibri Light</vt:lpstr>
      <vt:lpstr>方正小标宋简体</vt:lpstr>
      <vt:lpstr>Arial Unicode MS</vt:lpstr>
      <vt:lpstr>楷体</vt:lpstr>
      <vt:lpstr>思源黑体</vt:lpstr>
      <vt:lpstr>黑体</vt:lpstr>
      <vt:lpstr>方正粗圆简体</vt:lpstr>
      <vt:lpstr>华文楷体</vt:lpstr>
      <vt:lpstr>方正卡通简体</vt:lpstr>
      <vt:lpstr>微软雅黑</vt:lpstr>
      <vt:lpstr>Cambria</vt:lpstr>
      <vt:lpstr>Arial</vt:lpstr>
      <vt:lpstr>等线</vt:lpstr>
      <vt:lpstr>www.youyi100.com</vt:lpstr>
      <vt:lpstr>自定义设计方案</vt:lpstr>
      <vt:lpstr>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除夕夜，在闪烁的星光的陪衬下，在纷飞的礼花的照耀下，我温馨的小家里，一家三口吃着自己亲手包的热气腾腾的饺子，脸上洋溢着幸福的笑容…… </vt:lpstr>
      <vt:lpstr>    大家可能要问了，吃饺子平平常常，你们这么认真、这么高兴干嘛？嘻嘻，不知道吧，这是一个特别的日子，对旧年的一个告别，对新年的一个迎接。而且，今晚的饺子中还有六个银光闪闪的钢镚儿，人们称它为“福饺”，谁吃到谁有福哦!所以，这顿饭我们都吃得格外小心，用筷子夹一个饺子，慢慢地放进嘴里，心里默默祈祷着上天保佑，我是一个幸福孩子，一定能吃到“福饺”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87</cp:revision>
  <dcterms:created xsi:type="dcterms:W3CDTF">2018-07-30T01:54:00Z</dcterms:created>
  <dcterms:modified xsi:type="dcterms:W3CDTF">2023-11-13T13:02:01Z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D5DFD8AA7980466889DCFE8981DB02E9_13</vt:lpwstr>
  </property>
</Properties>
</file>