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3"/>
  </p:notesMasterIdLst>
  <p:sldIdLst>
    <p:sldId id="256" r:id="rId4"/>
    <p:sldId id="271" r:id="rId5"/>
    <p:sldId id="273" r:id="rId6"/>
    <p:sldId id="277" r:id="rId7"/>
    <p:sldId id="342" r:id="rId8"/>
    <p:sldId id="282" r:id="rId9"/>
    <p:sldId id="284" r:id="rId10"/>
    <p:sldId id="296" r:id="rId11"/>
    <p:sldId id="343" r:id="rId12"/>
    <p:sldId id="286" r:id="rId13"/>
    <p:sldId id="320" r:id="rId14"/>
    <p:sldId id="288" r:id="rId15"/>
    <p:sldId id="345" r:id="rId16"/>
    <p:sldId id="289" r:id="rId17"/>
    <p:sldId id="293" r:id="rId18"/>
    <p:sldId id="364" r:id="rId19"/>
    <p:sldId id="346" r:id="rId20"/>
    <p:sldId id="324" r:id="rId21"/>
    <p:sldId id="325" r:id="rId22"/>
    <p:sldId id="365" r:id="rId23"/>
    <p:sldId id="366" r:id="rId24"/>
    <p:sldId id="297" r:id="rId25"/>
    <p:sldId id="327" r:id="rId26"/>
    <p:sldId id="378" r:id="rId27"/>
    <p:sldId id="379" r:id="rId28"/>
    <p:sldId id="328" r:id="rId29"/>
    <p:sldId id="326" r:id="rId30"/>
    <p:sldId id="380" r:id="rId31"/>
    <p:sldId id="383" r:id="rId32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386" y="120"/>
      </p:cViewPr>
      <p:guideLst>
        <p:guide orient="horz" pos="21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0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ctr" defTabSz="1219200" rtl="0" fontAlgn="base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fontAlgn="base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fontAlgn="base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fontAlgn="base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fontAlgn="base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fontAlgn="base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 1"/>
          <p:cNvSpPr txBox="1"/>
          <p:nvPr/>
        </p:nvSpPr>
        <p:spPr>
          <a:xfrm>
            <a:off x="6350" y="4022725"/>
            <a:ext cx="9102725" cy="1568450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9600" dirty="0">
              <a:latin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876425" y="5022850"/>
            <a:ext cx="53911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文本框 2"/>
          <p:cNvSpPr txBox="1"/>
          <p:nvPr/>
        </p:nvSpPr>
        <p:spPr>
          <a:xfrm>
            <a:off x="2232025" y="4214813"/>
            <a:ext cx="46799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精神的三间小屋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5" name="矩形 101378"/>
          <p:cNvSpPr/>
          <p:nvPr/>
        </p:nvSpPr>
        <p:spPr>
          <a:xfrm>
            <a:off x="385763" y="1495425"/>
            <a:ext cx="8221662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细读1－6段，思考：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这一部分可以分为两层，说说两个层次之间的联系，以及第一部分在全文中的作用。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243" name="组合 101381"/>
          <p:cNvGrpSpPr/>
          <p:nvPr/>
        </p:nvGrpSpPr>
        <p:grpSpPr>
          <a:xfrm>
            <a:off x="65088" y="427038"/>
            <a:ext cx="2319337" cy="700087"/>
            <a:chOff x="138" y="461"/>
            <a:chExt cx="1461" cy="441"/>
          </a:xfrm>
        </p:grpSpPr>
        <p:pic>
          <p:nvPicPr>
            <p:cNvPr id="10245" name="图片 101382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5763" y="3752850"/>
            <a:ext cx="8221662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1—3段：</a:t>
            </a:r>
            <a:r>
              <a:rPr lang="zh-CN" altLang="zh-CN" sz="3000" b="1" dirty="0">
                <a:latin typeface="宋体" panose="02010600030101010101" pitchFamily="2" charset="-122"/>
              </a:rPr>
              <a:t>写作者对两句名言的感慨与思考。由使用空间概念描述人的心灵引出“那容心之所，该有怎样的面积和布置”，引发读者思考。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101379"/>
          <p:cNvSpPr/>
          <p:nvPr/>
        </p:nvSpPr>
        <p:spPr>
          <a:xfrm>
            <a:off x="441325" y="1570038"/>
            <a:ext cx="8178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4—6段：</a:t>
            </a:r>
            <a:r>
              <a:rPr lang="zh-CN" altLang="zh-CN" sz="3200" b="1" dirty="0">
                <a:latin typeface="宋体" panose="02010600030101010101" pitchFamily="2" charset="-122"/>
              </a:rPr>
              <a:t>紧承前文内容，由身体活动的空间引出对人心灵活动的空间的思考。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7410" name="矩形 101379"/>
          <p:cNvSpPr/>
          <p:nvPr/>
        </p:nvSpPr>
        <p:spPr>
          <a:xfrm>
            <a:off x="441325" y="3621088"/>
            <a:ext cx="8178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关系：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层层深入，这一部分引出下文对“为自己的精神修建三间小屋”的论述。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矩形 103426"/>
          <p:cNvSpPr/>
          <p:nvPr/>
        </p:nvSpPr>
        <p:spPr>
          <a:xfrm>
            <a:off x="331788" y="1670050"/>
            <a:ext cx="83518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作者认为应修建三间精神小屋的原因是什么？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28" name="矩形 103427"/>
          <p:cNvSpPr/>
          <p:nvPr/>
        </p:nvSpPr>
        <p:spPr>
          <a:xfrm>
            <a:off x="538163" y="2879725"/>
            <a:ext cx="8067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为了给精神建立栖息地，使人健康、美丽、庄严、伟大、真诚、完满、永恒。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101378"/>
          <p:cNvSpPr/>
          <p:nvPr/>
        </p:nvSpPr>
        <p:spPr>
          <a:xfrm>
            <a:off x="385763" y="1158875"/>
            <a:ext cx="8221662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第一间小屋中有爱也有恨了，作者希望我们如何处理它们的关系？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3825" y="3725863"/>
            <a:ext cx="6207125" cy="584200"/>
          </a:xfrm>
          <a:prstGeom prst="rect">
            <a:avLst/>
          </a:prstGeom>
          <a:solidFill>
            <a:schemeClr val="accent1">
              <a:alpha val="32941"/>
            </a:scheme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</a:rPr>
              <a:t>经常打扫，给爱留下足够的空间。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438150" y="1419225"/>
            <a:ext cx="7750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如何才能让第二间精神小屋坚固优雅呢？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650" y="2490788"/>
            <a:ext cx="440690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有事业心，选择自己适合和爱好的事业，建设努力向上的小屋。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2048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2425" y="2295525"/>
            <a:ext cx="2559050" cy="3411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矩形 108546"/>
          <p:cNvSpPr/>
          <p:nvPr/>
        </p:nvSpPr>
        <p:spPr>
          <a:xfrm>
            <a:off x="536575" y="1263650"/>
            <a:ext cx="80708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理解“否则，鸠占鹊巢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不得安宁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的内涵。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428625" y="2854325"/>
            <a:ext cx="7942263" cy="2306638"/>
            <a:chOff x="676" y="4495"/>
            <a:chExt cx="12507" cy="3632"/>
          </a:xfrm>
        </p:grpSpPr>
        <p:sp>
          <p:nvSpPr>
            <p:cNvPr id="15367" name="文本框 1"/>
            <p:cNvSpPr txBox="1"/>
            <p:nvPr/>
          </p:nvSpPr>
          <p:spPr>
            <a:xfrm>
              <a:off x="676" y="4495"/>
              <a:ext cx="5055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3200" b="1" dirty="0">
                  <a:latin typeface="宋体" panose="02010600030101010101" pitchFamily="2" charset="-122"/>
                </a:rPr>
                <a:t>“鹊”指的是</a:t>
              </a:r>
              <a:endParaRPr lang="zh-CN" altLang="zh-CN" sz="3200" b="1" dirty="0"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200" b="1" dirty="0">
                  <a:latin typeface="宋体" panose="02010600030101010101" pitchFamily="2" charset="-122"/>
                </a:rPr>
                <a:t>“鸠”指的是</a:t>
              </a:r>
              <a:endParaRPr lang="zh-CN" altLang="zh-CN" sz="3200" b="1" dirty="0"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200" b="1" dirty="0">
                  <a:latin typeface="宋体" panose="02010600030101010101" pitchFamily="2" charset="-122"/>
                </a:rPr>
                <a:t>“鸠占鹊巢”：</a:t>
              </a:r>
              <a:endParaRPr lang="zh-CN" altLang="zh-CN" sz="3200" b="1" dirty="0">
                <a:latin typeface="宋体" panose="02010600030101010101" pitchFamily="2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5426" y="5527"/>
              <a:ext cx="628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426" y="6727"/>
              <a:ext cx="628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426" y="7900"/>
              <a:ext cx="7757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4284663" y="2989263"/>
            <a:ext cx="18764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“事业”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6463" y="3751263"/>
            <a:ext cx="42560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“事业之外的赘生物”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6463" y="4494213"/>
            <a:ext cx="47640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赘生物取代了事业的位置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图片 2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0" y="4968875"/>
            <a:ext cx="1312863" cy="131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388938" y="741363"/>
            <a:ext cx="6938963" cy="3848100"/>
          </a:xfrm>
          <a:prstGeom prst="cloudCallout">
            <a:avLst>
              <a:gd name="adj1" fmla="val 44363"/>
              <a:gd name="adj2" fmla="val 61536"/>
            </a:avLst>
          </a:prstGeom>
          <a:solidFill>
            <a:schemeClr val="accent1">
              <a:alpha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写第三间小屋时作者为什么说“在我们的小屋里，住着所有我们认识的人，唯独没有我们自己”</a:t>
            </a:r>
            <a:r>
              <a:rPr kumimoji="0" 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?</a:t>
            </a:r>
            <a:endParaRPr kumimoji="0" lang="en-US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517525" y="798513"/>
            <a:ext cx="8108950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这是一个信息高度发达的社会，我们能从不同渠道接受各种纷繁复杂的信息，有的人渐渐就被这个信息社会所同化了，常常随波逐流，用他人的观点来肯定事物的价值，常常以为众人所追求的就是他们自己想要的。于是别人的思想、外在的信息代替了他们自己的思想，使自己成为缺乏思想和思考的人，所以说</a:t>
            </a:r>
            <a:r>
              <a:rPr lang="en-US" altLang="zh-CN" sz="3000" b="1" dirty="0">
                <a:latin typeface="宋体" panose="02010600030101010101" pitchFamily="2" charset="-122"/>
              </a:rPr>
              <a:t>“</a:t>
            </a:r>
            <a:r>
              <a:rPr lang="zh-CN" altLang="zh-CN" sz="3000" b="1" dirty="0">
                <a:latin typeface="宋体" panose="02010600030101010101" pitchFamily="2" charset="-122"/>
              </a:rPr>
              <a:t>唯独没有我们自己</a:t>
            </a:r>
            <a:r>
              <a:rPr lang="en-US" altLang="zh-CN" sz="3000" b="1" dirty="0">
                <a:latin typeface="宋体" panose="02010600030101010101" pitchFamily="2" charset="-122"/>
              </a:rPr>
              <a:t>”</a:t>
            </a:r>
            <a:r>
              <a:rPr lang="zh-CN" altLang="zh-CN" sz="3000" b="1" dirty="0">
                <a:latin typeface="宋体" panose="02010600030101010101" pitchFamily="2" charset="-122"/>
              </a:rPr>
              <a:t>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矩形 108546"/>
          <p:cNvSpPr/>
          <p:nvPr/>
        </p:nvSpPr>
        <p:spPr>
          <a:xfrm>
            <a:off x="477838" y="1219200"/>
            <a:ext cx="8072437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你认为在第三间精神小屋中应该怎样“安放我们自身”呢？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8" name="矩形 108546"/>
          <p:cNvSpPr/>
          <p:nvPr/>
        </p:nvSpPr>
        <p:spPr>
          <a:xfrm>
            <a:off x="477838" y="3922713"/>
            <a:ext cx="8072437" cy="1370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请你结合日常生活，说说你是否尝试过如此构建“精神的三间小屋”。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矩形 108546"/>
          <p:cNvSpPr/>
          <p:nvPr/>
        </p:nvSpPr>
        <p:spPr>
          <a:xfrm>
            <a:off x="974725" y="2865438"/>
            <a:ext cx="71945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安放自身需要思考，拥有独立的思想。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矩形 108546"/>
          <p:cNvSpPr/>
          <p:nvPr/>
        </p:nvSpPr>
        <p:spPr>
          <a:xfrm>
            <a:off x="331788" y="1182688"/>
            <a:ext cx="8297862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根据你的理解，谈谈“精神的三间小屋”之间的内在联系，并分析作者是按照怎样的顺序来写这三间小屋的。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9" name="图片 1"/>
          <p:cNvPicPr>
            <a:picLocks noChangeAspect="1"/>
          </p:cNvPicPr>
          <p:nvPr/>
        </p:nvPicPr>
        <p:blipFill>
          <a:blip r:embed="rId2"/>
          <a:srcRect t="3557" b="6393"/>
          <a:stretch>
            <a:fillRect/>
          </a:stretch>
        </p:blipFill>
        <p:spPr>
          <a:xfrm>
            <a:off x="2593975" y="3667125"/>
            <a:ext cx="3956050" cy="238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4"/>
          <p:cNvSpPr txBox="1"/>
          <p:nvPr/>
        </p:nvSpPr>
        <p:spPr>
          <a:xfrm>
            <a:off x="357188" y="1593850"/>
            <a:ext cx="8308975" cy="383857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en-US" sz="3000" b="1" dirty="0">
                <a:latin typeface="宋体" panose="02010600030101010101" pitchFamily="2" charset="-122"/>
              </a:rPr>
              <a:t>1.理解“精神的三间小屋”的深刻内涵及其给予的生活启示。 </a:t>
            </a:r>
            <a:endParaRPr lang="en-US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en-US" sz="3000" b="1" dirty="0"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</a:rPr>
              <a:t>学习本文的写作技巧</a:t>
            </a:r>
            <a:r>
              <a:rPr lang="zh-CN" altLang="zh-CN" sz="3000" b="1" dirty="0">
                <a:latin typeface="宋体" panose="02010600030101010101" pitchFamily="2" charset="-122"/>
              </a:rPr>
              <a:t>。</a:t>
            </a:r>
            <a:endParaRPr lang="zh-CN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en-US" sz="3000" b="1" dirty="0">
                <a:latin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</a:rPr>
              <a:t>品味文章具有的独特美学风范的语言，关注自身心灵，提升精神境界</a:t>
            </a:r>
            <a:r>
              <a:rPr lang="en-US" altLang="zh-CN" sz="3000" b="1" dirty="0">
                <a:latin typeface="宋体" panose="02010600030101010101" pitchFamily="2" charset="-122"/>
              </a:rPr>
              <a:t>。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2051" name="组合 9234"/>
          <p:cNvGrpSpPr/>
          <p:nvPr/>
        </p:nvGrpSpPr>
        <p:grpSpPr>
          <a:xfrm>
            <a:off x="65088" y="400050"/>
            <a:ext cx="2319337" cy="700088"/>
            <a:chOff x="138" y="461"/>
            <a:chExt cx="1461" cy="441"/>
          </a:xfrm>
        </p:grpSpPr>
        <p:pic>
          <p:nvPicPr>
            <p:cNvPr id="2054" name="图片 9233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5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52" name="矩形 9229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矩形 9231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517525" y="852488"/>
            <a:ext cx="8108950" cy="5260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三间小屋是一个整体，其中盛放我们自身的小屋是根本，是心灵大厦的基础，我们只有拥有自己的主见，才能明确自己所爱和所憎恨的，才懂得什么样的事业能带给我们真正的快乐。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</a:rPr>
              <a:t>    作者是按照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层层深入</a:t>
            </a:r>
            <a:r>
              <a:rPr lang="zh-CN" altLang="zh-CN" sz="3200" b="1" dirty="0">
                <a:latin typeface="宋体" panose="02010600030101010101" pitchFamily="2" charset="-122"/>
              </a:rPr>
              <a:t>的顺序来写这三间小屋的。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矩形 101378"/>
          <p:cNvSpPr/>
          <p:nvPr/>
        </p:nvSpPr>
        <p:spPr>
          <a:xfrm>
            <a:off x="511175" y="1403350"/>
            <a:ext cx="7096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段，概括这两段的内容。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1175" y="2501900"/>
            <a:ext cx="8121650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总结全文，指出建立精神栖息地是我们的义务和权利，向人们提出扩大精神空间的建议。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7" name="矩形 113668"/>
          <p:cNvSpPr/>
          <p:nvPr/>
        </p:nvSpPr>
        <p:spPr>
          <a:xfrm>
            <a:off x="428625" y="1528763"/>
            <a:ext cx="80867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本文在语言上具有怎样的特点？请做简要分析。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1" name="组合 109573"/>
          <p:cNvGrpSpPr/>
          <p:nvPr/>
        </p:nvGrpSpPr>
        <p:grpSpPr>
          <a:xfrm>
            <a:off x="101600" y="419100"/>
            <a:ext cx="2319338" cy="700088"/>
            <a:chOff x="138" y="461"/>
            <a:chExt cx="1461" cy="441"/>
          </a:xfrm>
        </p:grpSpPr>
        <p:pic>
          <p:nvPicPr>
            <p:cNvPr id="22533" name="图片 10957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品味语言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13668"/>
          <p:cNvSpPr/>
          <p:nvPr/>
        </p:nvSpPr>
        <p:spPr>
          <a:xfrm>
            <a:off x="428625" y="3033713"/>
            <a:ext cx="808672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文本虽然为说理文，但是巧用比喻、拟人等修辞，说理形象，文辞优美，增添了文章的美感和可读性。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4" name="矩形 108546"/>
          <p:cNvSpPr/>
          <p:nvPr/>
        </p:nvSpPr>
        <p:spPr>
          <a:xfrm>
            <a:off x="495300" y="1536700"/>
            <a:ext cx="801846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如“如果想重温祥和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zh-CN" sz="3200" b="1" dirty="0">
                <a:latin typeface="宋体" panose="02010600030101010101" pitchFamily="2" charset="-122"/>
              </a:rPr>
              <a:t>从天窗洒入”一句，以“精神垃圾”指心中的恨以及不健康的情感；以“重塑你的精神天花板”指除掉那些不健康的情感，让关心、爱等健康的情感驻足心间。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3555" name="TextBox 2"/>
          <p:cNvSpPr txBox="1"/>
          <p:nvPr/>
        </p:nvSpPr>
        <p:spPr>
          <a:xfrm>
            <a:off x="5554663" y="7083425"/>
            <a:ext cx="3198812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更多教学资源微信</a:t>
            </a:r>
            <a:r>
              <a:rPr lang="en-US" altLang="zh-CN" dirty="0">
                <a:latin typeface="Arial" panose="020B0604020202020204" pitchFamily="34" charset="0"/>
              </a:rPr>
              <a:t>jxzy888666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矩形 113668"/>
          <p:cNvSpPr/>
          <p:nvPr/>
        </p:nvSpPr>
        <p:spPr>
          <a:xfrm>
            <a:off x="609600" y="1382713"/>
            <a:ext cx="39338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语言富有哲理性。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113668"/>
          <p:cNvSpPr/>
          <p:nvPr/>
        </p:nvSpPr>
        <p:spPr>
          <a:xfrm>
            <a:off x="609600" y="2343150"/>
            <a:ext cx="7805738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如“安放我们自身”“给爱留下足够的容量”等句子具有深刻的哲理意味，都是对人生的高度审视，越读越妙，越品越见文章的深刻性。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矩形 113668"/>
          <p:cNvSpPr/>
          <p:nvPr/>
        </p:nvSpPr>
        <p:spPr>
          <a:xfrm>
            <a:off x="330200" y="1428750"/>
            <a:ext cx="81851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说说下面一段话运用了哪种论证方法，请做简要分析。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13668"/>
          <p:cNvSpPr/>
          <p:nvPr/>
        </p:nvSpPr>
        <p:spPr>
          <a:xfrm>
            <a:off x="428625" y="3106738"/>
            <a:ext cx="8086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假若爱比恨多，小屋就光明温暖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……你的精神悲戚压抑，形销骨立。”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626" name="矩形 108546"/>
          <p:cNvSpPr/>
          <p:nvPr/>
        </p:nvSpPr>
        <p:spPr>
          <a:xfrm>
            <a:off x="574675" y="1470025"/>
            <a:ext cx="799306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运用了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对比论证</a:t>
            </a:r>
            <a:r>
              <a:rPr lang="zh-CN" altLang="zh-CN" sz="3200" b="1" dirty="0">
                <a:latin typeface="宋体" panose="02010600030101010101" pitchFamily="2" charset="-122"/>
              </a:rPr>
              <a:t>的方法，把心中充满爱和心中恨比爱多两种内心世界进行对比，突出了两种内心世界所带来的截然不同的精神生活，一个快乐无比，一个悲戚压抑，给人以警示。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7650" name="组合 109573"/>
          <p:cNvGrpSpPr/>
          <p:nvPr/>
        </p:nvGrpSpPr>
        <p:grpSpPr>
          <a:xfrm>
            <a:off x="55563" y="409575"/>
            <a:ext cx="2319337" cy="700088"/>
            <a:chOff x="138" y="461"/>
            <a:chExt cx="1461" cy="441"/>
          </a:xfrm>
        </p:grpSpPr>
        <p:pic>
          <p:nvPicPr>
            <p:cNvPr id="27652" name="图片 10957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69913" y="1311275"/>
            <a:ext cx="8004175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本文构思新颖独特。以三间小屋为载体，阐述了精神追求的内涵及其意义，激励人们关注自己的心灵，提升精神境界。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本文是一篇融议论、描写、抒情于一体的说理性散文，通过对精神的三间小屋的描写、阐述，表现了关注个性、关注自我、关注人的精神生活的思想。</a:t>
            </a:r>
            <a:endParaRPr lang="zh-CN" altLang="en-US" sz="3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7" name="矩形 113668"/>
          <p:cNvSpPr/>
          <p:nvPr/>
        </p:nvSpPr>
        <p:spPr>
          <a:xfrm>
            <a:off x="352425" y="2098675"/>
            <a:ext cx="608013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精神的三间小屋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75" name="组合 109573"/>
          <p:cNvGrpSpPr/>
          <p:nvPr/>
        </p:nvGrpSpPr>
        <p:grpSpPr>
          <a:xfrm>
            <a:off x="55563" y="409575"/>
            <a:ext cx="2319337" cy="700088"/>
            <a:chOff x="138" y="461"/>
            <a:chExt cx="1461" cy="441"/>
          </a:xfrm>
        </p:grpSpPr>
        <p:pic>
          <p:nvPicPr>
            <p:cNvPr id="28684" name="图片 10957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25550" y="1679575"/>
            <a:ext cx="63690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爱和恨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en-US" sz="3000" b="1" dirty="0">
                <a:latin typeface="宋体" panose="02010600030101010101" pitchFamily="2" charset="-122"/>
              </a:rPr>
              <a:t>打扫</a:t>
            </a:r>
            <a:r>
              <a:rPr lang="en-US" altLang="zh-CN" sz="3000" b="1" dirty="0">
                <a:latin typeface="宋体" panose="02010600030101010101" pitchFamily="2" charset="-122"/>
              </a:rPr>
              <a:t>—给爱留下足够的容量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64450" y="2790825"/>
            <a:ext cx="954088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撑起精神世界大厦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031875" y="1803400"/>
            <a:ext cx="193675" cy="3789363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右大括号 21"/>
          <p:cNvSpPr/>
          <p:nvPr/>
        </p:nvSpPr>
        <p:spPr>
          <a:xfrm>
            <a:off x="7483475" y="1838325"/>
            <a:ext cx="180975" cy="3754438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5550" y="2640013"/>
            <a:ext cx="6369050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事业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en-US" sz="3000" b="1" dirty="0">
                <a:latin typeface="宋体" panose="02010600030101010101" pitchFamily="2" charset="-122"/>
              </a:rPr>
              <a:t>自我寻找</a:t>
            </a:r>
            <a:r>
              <a:rPr lang="en-US" altLang="zh-CN" sz="3000" b="1" dirty="0">
                <a:latin typeface="宋体" panose="02010600030101010101" pitchFamily="2" charset="-122"/>
              </a:rPr>
              <a:t>—选择自己适合和爱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r>
              <a:rPr lang="en-US" altLang="zh-CN" sz="3000" b="1" dirty="0">
                <a:latin typeface="宋体" panose="02010600030101010101" pitchFamily="2" charset="-122"/>
              </a:rPr>
              <a:t>                好的事业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5550" y="4476750"/>
            <a:ext cx="54149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自身</a:t>
            </a:r>
            <a:r>
              <a:rPr lang="en-US" altLang="zh-CN" sz="3000" b="1" dirty="0">
                <a:latin typeface="宋体" panose="02010600030101010101" pitchFamily="2" charset="-122"/>
              </a:rPr>
              <a:t>—</a:t>
            </a:r>
            <a:r>
              <a:rPr lang="zh-CN" altLang="en-US" sz="3000" b="1" dirty="0">
                <a:latin typeface="宋体" panose="02010600030101010101" pitchFamily="2" charset="-122"/>
              </a:rPr>
              <a:t>思考</a:t>
            </a:r>
            <a:r>
              <a:rPr lang="en-US" altLang="zh-CN" sz="3000" b="1" dirty="0">
                <a:latin typeface="宋体" panose="02010600030101010101" pitchFamily="2" charset="-122"/>
              </a:rPr>
              <a:t>—拥有独立的思想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8988" y="5130800"/>
            <a:ext cx="40274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00" b="1" dirty="0">
                <a:solidFill>
                  <a:srgbClr val="C00000"/>
                </a:solidFill>
                <a:latin typeface="宋体" panose="02010600030101010101" pitchFamily="2" charset="-122"/>
              </a:rPr>
              <a:t>（庄严、真诚的小屋）</a:t>
            </a:r>
            <a:endParaRPr lang="zh-CN" altLang="zh-CN" sz="30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8988" y="3735388"/>
            <a:ext cx="38100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000" b="1" dirty="0">
                <a:solidFill>
                  <a:srgbClr val="C00000"/>
                </a:solidFill>
                <a:latin typeface="宋体" panose="02010600030101010101" pitchFamily="2" charset="-122"/>
              </a:rPr>
              <a:t>（努力向上的小屋）</a:t>
            </a:r>
            <a:endParaRPr lang="zh-CN" altLang="zh-CN" sz="30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5" grpId="0"/>
      <p:bldP spid="9" grpId="0"/>
      <p:bldP spid="19" grpId="0" bldLvl="0" animBg="1"/>
      <p:bldP spid="22" grpId="0" bldLvl="0" animBg="1"/>
      <p:bldP spid="2" grpId="0"/>
      <p:bldP spid="3" grpId="0"/>
      <p:bldP spid="4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Text Box 4"/>
          <p:cNvSpPr txBox="1"/>
          <p:nvPr/>
        </p:nvSpPr>
        <p:spPr>
          <a:xfrm>
            <a:off x="2838448" y="1570990"/>
            <a:ext cx="3467735" cy="553085"/>
          </a:xfrm>
          <a:prstGeom prst="rect">
            <a:avLst/>
          </a:prstGeom>
          <a:noFill/>
          <a:ln w="9525">
            <a:noFill/>
          </a:ln>
        </p:spPr>
        <p:txBody>
          <a:bodyPr numCol="1">
            <a:prstTxWarp prst="textChevron">
              <a:avLst>
                <a:gd name="adj" fmla="val 20206"/>
              </a:avLst>
            </a:prstTxWarp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物质</a:t>
            </a:r>
            <a:r>
              <a:rPr kumimoji="0" lang="en-US" altLang="zh-CN" sz="3600" b="1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or</a:t>
            </a:r>
            <a:r>
              <a:rPr kumimoji="0" lang="zh-CN" altLang="en-US" sz="3600" b="1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精神</a:t>
            </a:r>
            <a:endParaRPr kumimoji="0" lang="zh-CN" altLang="en-US" sz="3600" b="1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075" name="组合 88070"/>
          <p:cNvGrpSpPr/>
          <p:nvPr/>
        </p:nvGrpSpPr>
        <p:grpSpPr>
          <a:xfrm>
            <a:off x="65088" y="419100"/>
            <a:ext cx="2319337" cy="700088"/>
            <a:chOff x="138" y="461"/>
            <a:chExt cx="1461" cy="441"/>
          </a:xfrm>
        </p:grpSpPr>
        <p:pic>
          <p:nvPicPr>
            <p:cNvPr id="3077" name="图片 88071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8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2172" name="矩形 92171"/>
          <p:cNvSpPr/>
          <p:nvPr/>
        </p:nvSpPr>
        <p:spPr>
          <a:xfrm>
            <a:off x="303213" y="2462213"/>
            <a:ext cx="8374062" cy="2860675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</a:rPr>
              <a:t>我步入丛林，因为我希望生活得有意义，我希望活的深刻，并汲取生命中所有的精华。然后从中学习，以免让我在生命终结时，却发现自己从来没有活过。         </a:t>
            </a:r>
            <a:r>
              <a:rPr lang="en-US" altLang="zh-CN" sz="3000" b="1" dirty="0">
                <a:latin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</a:rPr>
              <a:t>梭罗《瓦尔登湖》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900" y="2921000"/>
            <a:ext cx="2411413" cy="3582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2" name="矩形 92171"/>
          <p:cNvSpPr/>
          <p:nvPr/>
        </p:nvSpPr>
        <p:spPr>
          <a:xfrm>
            <a:off x="476250" y="1454150"/>
            <a:ext cx="7993063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【毕淑敏】</a:t>
            </a:r>
            <a:r>
              <a:rPr lang="zh-CN" altLang="zh-CN" sz="3000" b="1" dirty="0">
                <a:latin typeface="宋体" panose="02010600030101010101" pitchFamily="2" charset="-122"/>
              </a:rPr>
              <a:t>1952年10月出生于新疆伊宁，中共党员，国家一级作家。著有《毕淑敏文集》十二卷，长篇小说《红处方》《血玲珑》等。</a:t>
            </a:r>
            <a:endParaRPr lang="zh-CN" altLang="zh-CN" sz="3000" b="1" dirty="0">
              <a:latin typeface="宋体" panose="02010600030101010101" pitchFamily="2" charset="-122"/>
            </a:endParaRPr>
          </a:p>
        </p:txBody>
      </p:sp>
      <p:grpSp>
        <p:nvGrpSpPr>
          <p:cNvPr id="4100" name="组合 92173"/>
          <p:cNvGrpSpPr/>
          <p:nvPr/>
        </p:nvGrpSpPr>
        <p:grpSpPr>
          <a:xfrm>
            <a:off x="74613" y="436563"/>
            <a:ext cx="2319337" cy="700087"/>
            <a:chOff x="138" y="461"/>
            <a:chExt cx="1461" cy="441"/>
          </a:xfrm>
        </p:grpSpPr>
        <p:pic>
          <p:nvPicPr>
            <p:cNvPr id="4101" name="图片 92174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2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96263"/>
          <p:cNvGrpSpPr/>
          <p:nvPr/>
        </p:nvGrpSpPr>
        <p:grpSpPr>
          <a:xfrm>
            <a:off x="84138" y="427038"/>
            <a:ext cx="2319337" cy="700087"/>
            <a:chOff x="138" y="461"/>
            <a:chExt cx="1461" cy="441"/>
          </a:xfrm>
        </p:grpSpPr>
        <p:pic>
          <p:nvPicPr>
            <p:cNvPr id="5132" name="图片 96264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3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0713" y="2306638"/>
            <a:ext cx="7688262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自惭形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秽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广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袤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宽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宥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游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弋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轻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觑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濡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养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麾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下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坍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塌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2120900" y="1741488"/>
            <a:ext cx="833438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huì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3878263" y="1741488"/>
            <a:ext cx="852487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mào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7515225" y="1741488"/>
            <a:ext cx="661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yì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1155700" y="3609975"/>
            <a:ext cx="644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qù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3460750" y="3609975"/>
            <a:ext cx="663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rú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6908800" y="3609975"/>
            <a:ext cx="860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tān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5675313" y="1741488"/>
            <a:ext cx="8524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yòu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5175250" y="3609975"/>
            <a:ext cx="835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huī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987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1163" y="952500"/>
            <a:ext cx="8101012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【自惭形秽】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原指因自己的容貌举止不如别人而感到惭愧，后来泛指自愧不如别人。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163" y="4029075"/>
            <a:ext cx="66278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【形销骨立】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形容身体极其消瘦。</a:t>
            </a:r>
            <a:endParaRPr lang="zh-CN" altLang="en-US" sz="32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文本框 3"/>
          <p:cNvSpPr txBox="1"/>
          <p:nvPr/>
        </p:nvSpPr>
        <p:spPr>
          <a:xfrm>
            <a:off x="411163" y="2441575"/>
            <a:ext cx="8174037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【间不容发】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两物中间容不下一根头发，形容事物之间距离极小。</a:t>
            </a:r>
            <a:endParaRPr lang="zh-CN" altLang="en-US" sz="32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163" y="4794250"/>
            <a:ext cx="8174037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【相得益彰】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指互相帮助，互相补充，更能显出各自的好处。</a:t>
            </a:r>
            <a:endParaRPr lang="zh-CN" altLang="en-US" sz="32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2291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9331" name="矩形 99330"/>
          <p:cNvSpPr/>
          <p:nvPr/>
        </p:nvSpPr>
        <p:spPr>
          <a:xfrm>
            <a:off x="384175" y="1516063"/>
            <a:ext cx="5632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给文章分层，理清作者思路。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71" name="组合 99334"/>
          <p:cNvGrpSpPr/>
          <p:nvPr/>
        </p:nvGrpSpPr>
        <p:grpSpPr>
          <a:xfrm>
            <a:off x="65088" y="419100"/>
            <a:ext cx="2319337" cy="700088"/>
            <a:chOff x="138" y="461"/>
            <a:chExt cx="1461" cy="441"/>
          </a:xfrm>
        </p:grpSpPr>
        <p:pic>
          <p:nvPicPr>
            <p:cNvPr id="7174" name="图片 99335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文本框 2"/>
            <p:cNvSpPr txBox="1"/>
            <p:nvPr/>
          </p:nvSpPr>
          <p:spPr>
            <a:xfrm>
              <a:off x="476" y="509"/>
              <a:ext cx="10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84175" y="2408238"/>
            <a:ext cx="817562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第一部分</a:t>
            </a:r>
            <a:r>
              <a:rPr lang="zh-CN" altLang="zh-CN" sz="3200" b="1" dirty="0">
                <a:latin typeface="宋体" panose="02010600030101010101" pitchFamily="2" charset="-122"/>
              </a:rPr>
              <a:t>（1—6）引出话题——如何布置我们的心灵空间。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175" y="4051300"/>
            <a:ext cx="82613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第二部分</a:t>
            </a:r>
            <a:r>
              <a:rPr lang="zh-CN" altLang="zh-CN" sz="3200" b="1" dirty="0">
                <a:latin typeface="宋体" panose="02010600030101010101" pitchFamily="2" charset="-122"/>
              </a:rPr>
              <a:t>（7—17）分析人们的精神世界里应该建立“三间小屋”。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5"/>
          <p:cNvSpPr txBox="1"/>
          <p:nvPr/>
        </p:nvSpPr>
        <p:spPr>
          <a:xfrm>
            <a:off x="431800" y="1230313"/>
            <a:ext cx="8151813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第一层</a:t>
            </a:r>
            <a:r>
              <a:rPr lang="zh-CN" altLang="zh-CN" sz="3200" b="1" dirty="0">
                <a:latin typeface="宋体" panose="02010600030101010101" pitchFamily="2" charset="-122"/>
              </a:rPr>
              <a:t>（7—8）分析如何建立第一间精神小屋，即盛放着爱和恨的小屋。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第二层</a:t>
            </a:r>
            <a:r>
              <a:rPr lang="zh-CN" altLang="zh-CN" sz="3200" b="1" dirty="0">
                <a:latin typeface="宋体" panose="02010600030101010101" pitchFamily="2" charset="-122"/>
              </a:rPr>
              <a:t>（9—13）分析如何建立第二间精神小屋，即盛放着事业的小屋。</a:t>
            </a:r>
            <a:endParaRPr lang="zh-CN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第三层</a:t>
            </a:r>
            <a:r>
              <a:rPr lang="zh-CN" altLang="zh-CN" sz="3200" b="1" dirty="0">
                <a:latin typeface="宋体" panose="02010600030101010101" pitchFamily="2" charset="-122"/>
              </a:rPr>
              <a:t>（14—17）分析如何建立第三间精神小屋，即安放我们自身的小屋。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框 3"/>
          <p:cNvSpPr txBox="1"/>
          <p:nvPr/>
        </p:nvSpPr>
        <p:spPr>
          <a:xfrm>
            <a:off x="498475" y="1622425"/>
            <a:ext cx="8147050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第三部分</a:t>
            </a:r>
            <a:r>
              <a:rPr lang="zh-CN" altLang="zh-CN" sz="3200" b="1" dirty="0">
                <a:latin typeface="宋体" panose="02010600030101010101" pitchFamily="2" charset="-122"/>
              </a:rPr>
              <a:t>（18—19）指出把精神的三间小屋建筑得美观结实的条件，并希望在此基础上把小屋扩建成精神大厦。</a:t>
            </a:r>
            <a:endParaRPr lang="zh-CN" altLang="zh-CN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5600" y="3928744"/>
            <a:ext cx="3020060" cy="2319656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2270</Words>
  <Application>WPS 演示</Application>
  <PresentationFormat>全屏显示(4:3)</PresentationFormat>
  <Paragraphs>164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5_自定义设计方案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2023-09-28T01:51:00Z</dcterms:created>
  <dcterms:modified xsi:type="dcterms:W3CDTF">2023-09-28T12:58:23Z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1025E670C8E846A68841D7A5F3D7CAAE_13</vt:lpwstr>
  </property>
</Properties>
</file>