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0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89" r:id="rId15"/>
    <p:sldId id="290" r:id="rId16"/>
    <p:sldId id="291" r:id="rId17"/>
    <p:sldId id="292" r:id="rId18"/>
    <p:sldId id="293" r:id="rId19"/>
    <p:sldId id="258" r:id="rId20"/>
    <p:sldId id="275" r:id="rId21"/>
    <p:sldId id="276" r:id="rId22"/>
    <p:sldId id="259" r:id="rId23"/>
    <p:sldId id="261" r:id="rId24"/>
    <p:sldId id="262" r:id="rId25"/>
    <p:sldId id="300" r:id="rId26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7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8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03"/>
      </p:cViewPr>
      <p:guideLst>
        <p:guide orient="horz" pos="1619"/>
        <p:guide pos="27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png"/><Relationship Id="rId2" Type="http://schemas.openxmlformats.org/officeDocument/2006/relationships/image" Target="../media/image33.png"/><Relationship Id="rId1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7.GIF"/><Relationship Id="rId2" Type="http://schemas.openxmlformats.org/officeDocument/2006/relationships/image" Target="../media/image33.png"/><Relationship Id="rId1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长方形和正方形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认识周长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27575" y="368300"/>
            <a:ext cx="1498600" cy="2146300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686550" y="742950"/>
            <a:ext cx="1320800" cy="1320800"/>
          </a:xfrm>
          <a:prstGeom prst="ellipse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2451100" y="923925"/>
            <a:ext cx="1660525" cy="844550"/>
          </a:xfrm>
          <a:prstGeom prst="triangle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pic>
        <p:nvPicPr>
          <p:cNvPr id="5" name="Picture 2" descr="E:\R三数上\U07\叶子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812012"/>
            <a:ext cx="963612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五角星 11"/>
          <p:cNvSpPr/>
          <p:nvPr/>
        </p:nvSpPr>
        <p:spPr>
          <a:xfrm>
            <a:off x="927100" y="2668588"/>
            <a:ext cx="1146175" cy="1046162"/>
          </a:xfrm>
          <a:prstGeom prst="star5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9" name="直角三角形 8"/>
          <p:cNvSpPr/>
          <p:nvPr/>
        </p:nvSpPr>
        <p:spPr>
          <a:xfrm>
            <a:off x="2546350" y="2741613"/>
            <a:ext cx="1828800" cy="900112"/>
          </a:xfrm>
          <a:prstGeom prst="rtTriangle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48200" y="2741613"/>
            <a:ext cx="1828800" cy="900112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7063" y="2741613"/>
            <a:ext cx="900112" cy="900112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49251" y="3348830"/>
            <a:ext cx="1530191" cy="1530191"/>
          </a:xfrm>
          <a:prstGeom prst="rect">
            <a:avLst/>
          </a:prstGeom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755576" y="3996095"/>
            <a:ext cx="6477000" cy="646986"/>
          </a:xfrm>
          <a:prstGeom prst="wedgeRoundRectCallout">
            <a:avLst>
              <a:gd name="adj1" fmla="val 53260"/>
              <a:gd name="adj2" fmla="val 18928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3200" dirty="0">
                <a:ea typeface="楷体" panose="02010609060101010101" pitchFamily="49" charset="-122"/>
              </a:rPr>
              <a:t>封闭图形一周的长度，是它的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zh-CN" altLang="en-US" sz="3200" dirty="0">
                <a:ea typeface="楷体" panose="02010609060101010101" pitchFamily="49" charset="-122"/>
              </a:rPr>
              <a:t>。</a:t>
            </a:r>
            <a:endParaRPr lang="zh-CN" altLang="en-US" sz="3200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0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6703" b="32994"/>
          <a:stretch>
            <a:fillRect/>
          </a:stretch>
        </p:blipFill>
        <p:spPr bwMode="auto">
          <a:xfrm>
            <a:off x="4855690" y="1735613"/>
            <a:ext cx="1179602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7" descr="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41" b="39969"/>
          <a:stretch>
            <a:fillRect/>
          </a:stretch>
        </p:blipFill>
        <p:spPr bwMode="auto">
          <a:xfrm>
            <a:off x="815975" y="1499870"/>
            <a:ext cx="1193800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28" t="9267" r="-1678" b="42261"/>
          <a:stretch>
            <a:fillRect/>
          </a:stretch>
        </p:blipFill>
        <p:spPr bwMode="auto">
          <a:xfrm>
            <a:off x="6550542" y="1803033"/>
            <a:ext cx="1789112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0" descr="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7" t="16191" r="54559" b="49185"/>
          <a:stretch>
            <a:fillRect/>
          </a:stretch>
        </p:blipFill>
        <p:spPr bwMode="auto">
          <a:xfrm>
            <a:off x="2051720" y="1974532"/>
            <a:ext cx="1908175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五角星 1"/>
          <p:cNvSpPr/>
          <p:nvPr/>
        </p:nvSpPr>
        <p:spPr>
          <a:xfrm>
            <a:off x="863600" y="3574733"/>
            <a:ext cx="1146175" cy="1046162"/>
          </a:xfrm>
          <a:prstGeom prst="star5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2482850" y="3647758"/>
            <a:ext cx="1828800" cy="900112"/>
          </a:xfrm>
          <a:prstGeom prst="rtTriangle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84700" y="3647758"/>
            <a:ext cx="1828800" cy="900112"/>
          </a:xfrm>
          <a:prstGeom prst="rect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3563" y="3647758"/>
            <a:ext cx="900112" cy="900112"/>
          </a:xfrm>
          <a:prstGeom prst="rect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92871" y="451122"/>
            <a:ext cx="1523410" cy="1523410"/>
          </a:xfrm>
          <a:prstGeom prst="rect">
            <a:avLst/>
          </a:prstGeom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815975" y="813663"/>
            <a:ext cx="6142806" cy="578882"/>
          </a:xfrm>
          <a:prstGeom prst="wedgeRoundRectCallout">
            <a:avLst>
              <a:gd name="adj1" fmla="val 53260"/>
              <a:gd name="adj2" fmla="val 18928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zh-CN" dirty="0">
                <a:latin typeface="+mj-lt"/>
                <a:ea typeface="楷体" panose="02010609060101010101" pitchFamily="49" charset="-122"/>
              </a:rPr>
              <a:t>你有办法知道下面这些图形的周长吗</a:t>
            </a:r>
            <a:r>
              <a:rPr lang="en-US" altLang="zh-CN" dirty="0">
                <a:latin typeface="+mj-lt"/>
                <a:ea typeface="楷体" panose="02010609060101010101" pitchFamily="49" charset="-122"/>
              </a:rPr>
              <a:t>?</a:t>
            </a:r>
            <a:endParaRPr lang="zh-CN" altLang="zh-CN" dirty="0"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1" descr="08"/>
          <p:cNvPicPr>
            <a:picLocks noChangeAspect="1"/>
          </p:cNvPicPr>
          <p:nvPr/>
        </p:nvPicPr>
        <p:blipFill>
          <a:blip r:embed="rId1"/>
          <a:srcRect l="50000" r="26703" b="32994"/>
          <a:stretch>
            <a:fillRect/>
          </a:stretch>
        </p:blipFill>
        <p:spPr>
          <a:xfrm>
            <a:off x="3695383" y="902653"/>
            <a:ext cx="1095375" cy="154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17" descr="08"/>
          <p:cNvPicPr>
            <a:picLocks noChangeAspect="1"/>
          </p:cNvPicPr>
          <p:nvPr/>
        </p:nvPicPr>
        <p:blipFill>
          <a:blip r:embed="rId1"/>
          <a:srcRect t="11252" r="82941" b="39969"/>
          <a:stretch>
            <a:fillRect/>
          </a:stretch>
        </p:blipFill>
        <p:spPr>
          <a:xfrm>
            <a:off x="972820" y="1113790"/>
            <a:ext cx="803275" cy="1128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Picture 19" descr="08"/>
          <p:cNvPicPr>
            <a:picLocks noChangeAspect="1"/>
          </p:cNvPicPr>
          <p:nvPr/>
        </p:nvPicPr>
        <p:blipFill>
          <a:blip r:embed="rId1"/>
          <a:srcRect l="76128" t="9267" r="-1678" b="42261"/>
          <a:stretch>
            <a:fillRect/>
          </a:stretch>
        </p:blipFill>
        <p:spPr>
          <a:xfrm>
            <a:off x="5073333" y="1085215"/>
            <a:ext cx="1201737" cy="112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Picture 20" descr="08"/>
          <p:cNvPicPr>
            <a:picLocks noChangeAspect="1"/>
          </p:cNvPicPr>
          <p:nvPr/>
        </p:nvPicPr>
        <p:blipFill>
          <a:blip r:embed="rId1"/>
          <a:srcRect l="18187" t="16191" r="54559" b="49185"/>
          <a:stretch>
            <a:fillRect/>
          </a:stretch>
        </p:blipFill>
        <p:spPr>
          <a:xfrm>
            <a:off x="2126933" y="1093153"/>
            <a:ext cx="1281112" cy="80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Picture 22" descr="08"/>
          <p:cNvPicPr>
            <a:picLocks noChangeAspect="1"/>
          </p:cNvPicPr>
          <p:nvPr/>
        </p:nvPicPr>
        <p:blipFill>
          <a:blip r:embed="rId2"/>
          <a:srcRect t="67006" r="85220"/>
          <a:stretch>
            <a:fillRect/>
          </a:stretch>
        </p:blipFill>
        <p:spPr>
          <a:xfrm>
            <a:off x="574358" y="2205990"/>
            <a:ext cx="936625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Picture 23" descr="08"/>
          <p:cNvPicPr>
            <a:picLocks noChangeAspect="1"/>
          </p:cNvPicPr>
          <p:nvPr/>
        </p:nvPicPr>
        <p:blipFill>
          <a:blip r:embed="rId2"/>
          <a:srcRect l="19313" t="64664" r="55687"/>
          <a:stretch>
            <a:fillRect/>
          </a:stretch>
        </p:blipFill>
        <p:spPr>
          <a:xfrm>
            <a:off x="1823720" y="2205990"/>
            <a:ext cx="1584325" cy="110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Picture 24" descr="08"/>
          <p:cNvPicPr>
            <a:picLocks noChangeAspect="1"/>
          </p:cNvPicPr>
          <p:nvPr/>
        </p:nvPicPr>
        <p:blipFill>
          <a:blip r:embed="rId2"/>
          <a:srcRect l="47745" t="71588" r="28407"/>
          <a:stretch>
            <a:fillRect/>
          </a:stretch>
        </p:blipFill>
        <p:spPr>
          <a:xfrm>
            <a:off x="3369945" y="2452053"/>
            <a:ext cx="1511300" cy="885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Picture 25" descr="08"/>
          <p:cNvPicPr>
            <a:picLocks noChangeAspect="1"/>
          </p:cNvPicPr>
          <p:nvPr/>
        </p:nvPicPr>
        <p:blipFill>
          <a:blip r:embed="rId2"/>
          <a:srcRect l="81815" t="69298" r="3983"/>
          <a:stretch>
            <a:fillRect/>
          </a:stretch>
        </p:blipFill>
        <p:spPr>
          <a:xfrm>
            <a:off x="5127308" y="2288540"/>
            <a:ext cx="900112" cy="95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Rectangle 3"/>
          <p:cNvSpPr/>
          <p:nvPr/>
        </p:nvSpPr>
        <p:spPr>
          <a:xfrm>
            <a:off x="877570" y="3182620"/>
            <a:ext cx="638937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小组讨论，探究方法。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活动要求：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以小组为单位。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2.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合理利用工具。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337300" y="941070"/>
            <a:ext cx="2656840" cy="3144520"/>
            <a:chOff x="10133" y="2123"/>
            <a:chExt cx="4184" cy="4952"/>
          </a:xfrm>
        </p:grpSpPr>
        <p:sp>
          <p:nvSpPr>
            <p:cNvPr id="11283" name="AutoShape 27"/>
            <p:cNvSpPr/>
            <p:nvPr/>
          </p:nvSpPr>
          <p:spPr>
            <a:xfrm>
              <a:off x="10133" y="2123"/>
              <a:ext cx="4184" cy="2480"/>
            </a:xfrm>
            <a:prstGeom prst="wedgeRoundRectCallout">
              <a:avLst>
                <a:gd name="adj1" fmla="val -16802"/>
                <a:gd name="adj2" fmla="val 59262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4C884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9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有办法知道上面这些图形的周长吗？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293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0599" y="4691"/>
              <a:ext cx="2384" cy="238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345" y="648394"/>
            <a:ext cx="3555124" cy="224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-173420" y="2692022"/>
            <a:ext cx="89863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在活动中我们用到了哪些工具可以得到周长？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-61968" y="3215242"/>
            <a:ext cx="2216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软尺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93718" y="3750229"/>
            <a:ext cx="25320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绳子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-95305" y="4304267"/>
            <a:ext cx="3798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直尺、三角尺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91763" y="3742518"/>
            <a:ext cx="2111375" cy="647700"/>
          </a:xfrm>
          <a:prstGeom prst="roundRect">
            <a:avLst/>
          </a:prstGeom>
          <a:solidFill>
            <a:srgbClr val="66CCFF"/>
          </a:solidFill>
          <a:ln w="15240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化曲为直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  <p:bldP spid="4" grpId="1"/>
      <p:bldP spid="5" grpId="0"/>
      <p:bldP spid="5" grpId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27575" y="475460"/>
            <a:ext cx="1498600" cy="2146300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686550" y="742950"/>
            <a:ext cx="1320800" cy="1320800"/>
          </a:xfrm>
          <a:prstGeom prst="ellipse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2451100" y="923925"/>
            <a:ext cx="1660525" cy="844550"/>
          </a:xfrm>
          <a:prstGeom prst="triangle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pic>
        <p:nvPicPr>
          <p:cNvPr id="5" name="Picture 2" descr="E:\R三数上\U07\叶子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54892"/>
            <a:ext cx="963612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1133475" y="3773488"/>
            <a:ext cx="702945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先用绳子围一围，再量绳子的长度。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五角星 11"/>
          <p:cNvSpPr/>
          <p:nvPr/>
        </p:nvSpPr>
        <p:spPr>
          <a:xfrm>
            <a:off x="927100" y="2847188"/>
            <a:ext cx="1146175" cy="1046162"/>
          </a:xfrm>
          <a:prstGeom prst="star5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8" name="直角三角形 7"/>
          <p:cNvSpPr/>
          <p:nvPr/>
        </p:nvSpPr>
        <p:spPr>
          <a:xfrm>
            <a:off x="2546350" y="2991653"/>
            <a:ext cx="1828800" cy="900112"/>
          </a:xfrm>
          <a:prstGeom prst="rtTriangle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8200" y="2977365"/>
            <a:ext cx="1828800" cy="900112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77063" y="2941645"/>
            <a:ext cx="900112" cy="900112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12775" y="739788"/>
            <a:ext cx="1870075" cy="2058988"/>
          </a:xfrm>
          <a:prstGeom prst="ellipse">
            <a:avLst/>
          </a:prstGeom>
          <a:noFill/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477000" y="411163"/>
            <a:ext cx="1870075" cy="2060575"/>
          </a:xfrm>
          <a:prstGeom prst="ellipse">
            <a:avLst/>
          </a:prstGeom>
          <a:noFill/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1133475" y="4316413"/>
            <a:ext cx="4822825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其余图形可以用尺子量。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>
            <a:stCxn id="7" idx="0"/>
          </p:cNvCxnSpPr>
          <p:nvPr/>
        </p:nvCxnSpPr>
        <p:spPr>
          <a:xfrm flipH="1">
            <a:off x="1371600" y="2847188"/>
            <a:ext cx="128588" cy="390525"/>
          </a:xfrm>
          <a:prstGeom prst="line">
            <a:avLst/>
          </a:prstGeom>
          <a:ln w="28575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497013" y="2850363"/>
            <a:ext cx="142875" cy="409575"/>
          </a:xfrm>
          <a:prstGeom prst="line">
            <a:avLst/>
          </a:prstGeom>
          <a:ln w="28575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825632" y="2531281"/>
            <a:ext cx="3244850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rgbClr val="0066CC"/>
                </a:solidFill>
                <a:latin typeface="+mn-lt"/>
                <a:ea typeface="楷体" panose="02010609060101010101" pitchFamily="49" charset="-122"/>
              </a:rPr>
              <a:t>量两边的长度</a:t>
            </a:r>
            <a:r>
              <a:rPr lang="en-US" altLang="zh-CN" sz="2800" dirty="0">
                <a:solidFill>
                  <a:srgbClr val="0066CC"/>
                </a:solidFill>
                <a:latin typeface="+mn-lt"/>
                <a:ea typeface="楷体" panose="02010609060101010101" pitchFamily="49" charset="-122"/>
              </a:rPr>
              <a:t>×</a:t>
            </a:r>
            <a:r>
              <a:rPr lang="en-US" altLang="zh-CN" sz="2800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3" grpId="0" bldLvl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80" y="976601"/>
            <a:ext cx="26670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E:\R三数上\U07\叶子左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955" y="1003588"/>
            <a:ext cx="25812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E:\R三数上\U07\叶子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54" y="992475"/>
            <a:ext cx="25812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25121" y="1182188"/>
            <a:ext cx="16561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b="1" dirty="0">
                <a:solidFill>
                  <a:srgbClr val="0070C0"/>
                </a:solidFill>
                <a:latin typeface="+mj-lt"/>
                <a:ea typeface="楷体" panose="02010609060101010101" pitchFamily="49" charset="-122"/>
              </a:rPr>
              <a:t>绳测法</a:t>
            </a:r>
            <a:endParaRPr lang="en-US" altLang="zh-CN" b="1" dirty="0">
              <a:solidFill>
                <a:srgbClr val="0070C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23528" y="661120"/>
            <a:ext cx="313089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不规则图形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6302048" y="1003588"/>
            <a:ext cx="2808312" cy="259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dirty="0">
                <a:latin typeface="+mj-lt"/>
                <a:ea typeface="楷体" panose="02010609060101010101" pitchFamily="49" charset="-122"/>
              </a:rPr>
              <a:t>绕图形的边缘一</a:t>
            </a:r>
            <a:endParaRPr lang="en-US" altLang="zh-CN" sz="2800" b="1" dirty="0">
              <a:latin typeface="+mj-lt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dirty="0">
                <a:latin typeface="+mj-lt"/>
                <a:ea typeface="楷体" panose="02010609060101010101" pitchFamily="49" charset="-122"/>
              </a:rPr>
              <a:t>周，</a:t>
            </a:r>
            <a:r>
              <a:rPr lang="zh-CN" altLang="en-US" sz="2800" b="1" dirty="0">
                <a:ea typeface="楷体" panose="02010609060101010101" pitchFamily="49" charset="-122"/>
              </a:rPr>
              <a:t>再拉直，量</a:t>
            </a:r>
            <a:endParaRPr lang="en-US" altLang="zh-CN" sz="2800" b="1" dirty="0"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dirty="0">
                <a:ea typeface="楷体" panose="02010609060101010101" pitchFamily="49" charset="-122"/>
              </a:rPr>
              <a:t>出它的长度就是</a:t>
            </a:r>
            <a:endParaRPr lang="en-US" altLang="zh-CN" sz="2800" b="1" dirty="0"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dirty="0">
                <a:ea typeface="楷体" panose="02010609060101010101" pitchFamily="49" charset="-122"/>
              </a:rPr>
              <a:t>图形的周长。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2.59259E-6 L -0.1816 -2.59259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97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4.69136E-6 L 0.16493 4.69136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hi1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" t="14727"/>
          <a:stretch>
            <a:fillRect/>
          </a:stretch>
        </p:blipFill>
        <p:spPr bwMode="auto">
          <a:xfrm rot="13263949">
            <a:off x="2226359" y="1018975"/>
            <a:ext cx="5164790" cy="71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chi1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" t="13507" r="939"/>
          <a:stretch>
            <a:fillRect/>
          </a:stretch>
        </p:blipFill>
        <p:spPr bwMode="auto">
          <a:xfrm>
            <a:off x="3365835" y="3338121"/>
            <a:ext cx="5215689" cy="72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hi1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" t="14445"/>
          <a:stretch>
            <a:fillRect/>
          </a:stretch>
        </p:blipFill>
        <p:spPr bwMode="auto">
          <a:xfrm rot="7449610">
            <a:off x="219486" y="3190182"/>
            <a:ext cx="5208852" cy="71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6"/>
          <p:cNvSpPr/>
          <p:nvPr/>
        </p:nvSpPr>
        <p:spPr bwMode="auto">
          <a:xfrm rot="772276">
            <a:off x="3619501" y="1817689"/>
            <a:ext cx="2917825" cy="1849437"/>
          </a:xfrm>
          <a:custGeom>
            <a:avLst/>
            <a:gdLst>
              <a:gd name="connsiteX0" fmla="*/ 0 w 3648016"/>
              <a:gd name="connsiteY0" fmla="*/ 1951783 h 1951783"/>
              <a:gd name="connsiteX1" fmla="*/ 0 w 3648016"/>
              <a:gd name="connsiteY1" fmla="*/ 0 h 1951783"/>
              <a:gd name="connsiteX2" fmla="*/ 3648016 w 3648016"/>
              <a:gd name="connsiteY2" fmla="*/ 1951783 h 1951783"/>
              <a:gd name="connsiteX3" fmla="*/ 0 w 3648016"/>
              <a:gd name="connsiteY3" fmla="*/ 1951783 h 1951783"/>
              <a:gd name="connsiteX0-1" fmla="*/ 0 w 4543497"/>
              <a:gd name="connsiteY0-2" fmla="*/ 1975286 h 1975286"/>
              <a:gd name="connsiteX1-3" fmla="*/ 895481 w 4543497"/>
              <a:gd name="connsiteY1-4" fmla="*/ 0 h 1975286"/>
              <a:gd name="connsiteX2-5" fmla="*/ 4543497 w 4543497"/>
              <a:gd name="connsiteY2-6" fmla="*/ 1951783 h 1975286"/>
              <a:gd name="connsiteX3-7" fmla="*/ 0 w 4543497"/>
              <a:gd name="connsiteY3-8" fmla="*/ 1975286 h 1975286"/>
              <a:gd name="connsiteX0-9" fmla="*/ 0 w 4008500"/>
              <a:gd name="connsiteY0-10" fmla="*/ 2760021 h 2760021"/>
              <a:gd name="connsiteX1-11" fmla="*/ 360484 w 4008500"/>
              <a:gd name="connsiteY1-12" fmla="*/ 0 h 2760021"/>
              <a:gd name="connsiteX2-13" fmla="*/ 4008500 w 4008500"/>
              <a:gd name="connsiteY2-14" fmla="*/ 1951783 h 2760021"/>
              <a:gd name="connsiteX3-15" fmla="*/ 0 w 4008500"/>
              <a:gd name="connsiteY3-16" fmla="*/ 2760021 h 2760021"/>
              <a:gd name="connsiteX0-17" fmla="*/ 1 w 4109224"/>
              <a:gd name="connsiteY0-18" fmla="*/ 2974482 h 2974482"/>
              <a:gd name="connsiteX1-19" fmla="*/ 461208 w 4109224"/>
              <a:gd name="connsiteY1-20" fmla="*/ 0 h 2974482"/>
              <a:gd name="connsiteX2-21" fmla="*/ 4109224 w 4109224"/>
              <a:gd name="connsiteY2-22" fmla="*/ 1951783 h 2974482"/>
              <a:gd name="connsiteX3-23" fmla="*/ 1 w 4109224"/>
              <a:gd name="connsiteY3-24" fmla="*/ 2974482 h 2974482"/>
              <a:gd name="connsiteX0-25" fmla="*/ 0 w 4109223"/>
              <a:gd name="connsiteY0-26" fmla="*/ 2822941 h 2822941"/>
              <a:gd name="connsiteX1-27" fmla="*/ 946557 w 4109223"/>
              <a:gd name="connsiteY1-28" fmla="*/ 0 h 2822941"/>
              <a:gd name="connsiteX2-29" fmla="*/ 4109223 w 4109223"/>
              <a:gd name="connsiteY2-30" fmla="*/ 1800242 h 2822941"/>
              <a:gd name="connsiteX3-31" fmla="*/ 0 w 4109223"/>
              <a:gd name="connsiteY3-32" fmla="*/ 2822941 h 2822941"/>
              <a:gd name="connsiteX0-33" fmla="*/ 0 w 4109223"/>
              <a:gd name="connsiteY0-34" fmla="*/ 2784868 h 2784868"/>
              <a:gd name="connsiteX1-35" fmla="*/ 1034385 w 4109223"/>
              <a:gd name="connsiteY1-36" fmla="*/ 0 h 2784868"/>
              <a:gd name="connsiteX2-37" fmla="*/ 4109223 w 4109223"/>
              <a:gd name="connsiteY2-38" fmla="*/ 1762169 h 2784868"/>
              <a:gd name="connsiteX3-39" fmla="*/ 0 w 4109223"/>
              <a:gd name="connsiteY3-40" fmla="*/ 2784868 h 27848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109223" h="2784868">
                <a:moveTo>
                  <a:pt x="0" y="2784868"/>
                </a:moveTo>
                <a:lnTo>
                  <a:pt x="1034385" y="0"/>
                </a:lnTo>
                <a:lnTo>
                  <a:pt x="4109223" y="1762169"/>
                </a:lnTo>
                <a:lnTo>
                  <a:pt x="0" y="2784868"/>
                </a:lnTo>
                <a:close/>
              </a:path>
            </a:pathLst>
          </a:custGeom>
          <a:ln w="38100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 rot="18146344">
            <a:off x="3011293" y="2023857"/>
            <a:ext cx="15337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307145" y="3312040"/>
            <a:ext cx="14660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 rot="2481314">
            <a:off x="5052259" y="2056661"/>
            <a:ext cx="16153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117450" y="3968880"/>
            <a:ext cx="38956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4+6+5=15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13101" y="1161674"/>
            <a:ext cx="19577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直尺测量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13101" y="647400"/>
            <a:ext cx="313089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规则图形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  <p:bldP spid="12" grpId="0"/>
      <p:bldP spid="13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13594" y="845229"/>
            <a:ext cx="7516812" cy="1485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50000"/>
              </a:lnSpc>
              <a:defRPr/>
            </a:pP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（         ）图形（          ）的长度，是这个图形的周长。</a:t>
            </a:r>
            <a:endParaRPr lang="zh-CN" altLang="en-US" sz="3200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248569" y="1002145"/>
            <a:ext cx="1246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defRPr/>
            </a:pPr>
            <a:r>
              <a:rPr lang="zh-CN" altLang="en-US" sz="32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封闭</a:t>
            </a:r>
            <a:endParaRPr lang="zh-CN" altLang="en-US" sz="32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694032" y="1002145"/>
            <a:ext cx="1246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defRPr/>
            </a:pPr>
            <a:r>
              <a:rPr lang="zh-CN" altLang="en-US" sz="32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一周</a:t>
            </a:r>
            <a:endParaRPr lang="zh-CN" altLang="en-US" sz="32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912813" y="2819152"/>
            <a:ext cx="7516812" cy="1485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50000"/>
              </a:lnSpc>
              <a:defRPr/>
            </a:pP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三角形三条边相等，一条边长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>
                <a:latin typeface="+mj-lt"/>
                <a:ea typeface="楷体" panose="02010609060101010101" pitchFamily="49" charset="-122"/>
              </a:rPr>
              <a:t>厘米，周长是（                ）。</a:t>
            </a:r>
            <a:endParaRPr lang="zh-CN" altLang="en-US" sz="3200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84967" y="3714071"/>
            <a:ext cx="1763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2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20117" y="619254"/>
            <a:ext cx="8447714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下面的图形中，哪些图形能求出它们的周长，哪些图形不能求出它们的周长？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9" descr="E:\R三数上\U07\doc\人三数导学案(上)\cw16-1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64697"/>
            <a:ext cx="5188123" cy="223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59067" y="3899205"/>
            <a:ext cx="867645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）能求出周长，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）不能求出周长。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486569" y="565209"/>
            <a:ext cx="8339137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量一量，再算出下面图形的周长各是多少。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7" descr="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3" y="1065213"/>
            <a:ext cx="8758237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735013" y="1126433"/>
            <a:ext cx="157003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744538" y="2308326"/>
            <a:ext cx="15605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3036888" y="1257401"/>
            <a:ext cx="15367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4656138" y="1404245"/>
            <a:ext cx="14668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3522663" y="2205344"/>
            <a:ext cx="1373187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6589713" y="2476601"/>
            <a:ext cx="151606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6402388" y="1738414"/>
            <a:ext cx="154146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876300" y="2171700"/>
            <a:ext cx="476250" cy="304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1352550" y="2946081"/>
            <a:ext cx="46482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(20+10)×2=60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（毫米）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1408113" y="3577112"/>
            <a:ext cx="466566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30×2+10=70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（毫米）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1322388" y="4185919"/>
            <a:ext cx="492283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(30+20)×2=100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（毫米）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135172" y="2679615"/>
            <a:ext cx="1296988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Oval 5"/>
          <p:cNvSpPr>
            <a:spLocks noChangeArrowheads="1"/>
          </p:cNvSpPr>
          <p:nvPr/>
        </p:nvSpPr>
        <p:spPr bwMode="auto">
          <a:xfrm>
            <a:off x="4233847" y="2482765"/>
            <a:ext cx="917575" cy="9175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5716571" y="2495464"/>
            <a:ext cx="1081088" cy="1296988"/>
          </a:xfrm>
          <a:prstGeom prst="parallelogram">
            <a:avLst>
              <a:gd name="adj" fmla="val 25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1637110" y="2841927"/>
            <a:ext cx="6156325" cy="221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Line 10"/>
          <p:cNvSpPr>
            <a:spLocks noChangeShapeType="1"/>
          </p:cNvSpPr>
          <p:nvPr/>
        </p:nvSpPr>
        <p:spPr bwMode="auto">
          <a:xfrm flipH="1">
            <a:off x="1040730" y="3647033"/>
            <a:ext cx="431800" cy="538163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11"/>
          <p:cNvSpPr>
            <a:spLocks noChangeShapeType="1"/>
          </p:cNvSpPr>
          <p:nvPr/>
        </p:nvSpPr>
        <p:spPr bwMode="auto">
          <a:xfrm>
            <a:off x="1040730" y="4185195"/>
            <a:ext cx="1135063" cy="0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12"/>
          <p:cNvSpPr>
            <a:spLocks noChangeShapeType="1"/>
          </p:cNvSpPr>
          <p:nvPr/>
        </p:nvSpPr>
        <p:spPr bwMode="auto">
          <a:xfrm flipH="1" flipV="1">
            <a:off x="1905918" y="3916908"/>
            <a:ext cx="269875" cy="268288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3"/>
          <p:cNvSpPr>
            <a:spLocks noChangeShapeType="1"/>
          </p:cNvSpPr>
          <p:nvPr/>
        </p:nvSpPr>
        <p:spPr bwMode="auto">
          <a:xfrm flipH="1" flipV="1">
            <a:off x="1526504" y="3647034"/>
            <a:ext cx="379413" cy="269875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14"/>
          <p:cNvSpPr>
            <a:spLocks noChangeShapeType="1"/>
          </p:cNvSpPr>
          <p:nvPr/>
        </p:nvSpPr>
        <p:spPr bwMode="auto">
          <a:xfrm flipH="1">
            <a:off x="2931442" y="3699422"/>
            <a:ext cx="0" cy="541337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5"/>
          <p:cNvSpPr>
            <a:spLocks noChangeShapeType="1"/>
          </p:cNvSpPr>
          <p:nvPr/>
        </p:nvSpPr>
        <p:spPr bwMode="auto">
          <a:xfrm>
            <a:off x="2931443" y="4240758"/>
            <a:ext cx="593725" cy="0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 flipV="1">
            <a:off x="3525167" y="3647034"/>
            <a:ext cx="0" cy="593725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17"/>
          <p:cNvSpPr>
            <a:spLocks noChangeShapeType="1"/>
          </p:cNvSpPr>
          <p:nvPr/>
        </p:nvSpPr>
        <p:spPr bwMode="auto">
          <a:xfrm flipH="1" flipV="1">
            <a:off x="2875880" y="3591471"/>
            <a:ext cx="649288" cy="55562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334792" y="3591471"/>
            <a:ext cx="0" cy="649287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>
            <a:off x="4334792" y="3591471"/>
            <a:ext cx="1135062" cy="0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20"/>
          <p:cNvSpPr>
            <a:spLocks noChangeShapeType="1"/>
          </p:cNvSpPr>
          <p:nvPr/>
        </p:nvSpPr>
        <p:spPr bwMode="auto">
          <a:xfrm>
            <a:off x="5469854" y="3591472"/>
            <a:ext cx="0" cy="593725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>
            <a:off x="4334793" y="4240758"/>
            <a:ext cx="1027112" cy="0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6579167" y="3550944"/>
            <a:ext cx="23225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zh-CN" altLang="en-US" dirty="0"/>
              <a:t>不封闭图形</a:t>
            </a:r>
            <a:endParaRPr lang="zh-CN" altLang="en-US" dirty="0"/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1023268" y="3427958"/>
            <a:ext cx="1008062" cy="446088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0" name="右箭头 30"/>
          <p:cNvSpPr/>
          <p:nvPr/>
        </p:nvSpPr>
        <p:spPr bwMode="auto">
          <a:xfrm>
            <a:off x="6148963" y="2819073"/>
            <a:ext cx="378619" cy="31506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1" name="右箭头 31"/>
          <p:cNvSpPr/>
          <p:nvPr/>
        </p:nvSpPr>
        <p:spPr bwMode="auto">
          <a:xfrm>
            <a:off x="6048895" y="3655020"/>
            <a:ext cx="378619" cy="31506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6754798" y="2750410"/>
            <a:ext cx="19980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封闭图形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3" name="椭圆 42"/>
          <p:cNvSpPr>
            <a:spLocks noChangeArrowheads="1"/>
          </p:cNvSpPr>
          <p:nvPr/>
        </p:nvSpPr>
        <p:spPr bwMode="auto">
          <a:xfrm>
            <a:off x="2606005" y="3402558"/>
            <a:ext cx="739775" cy="446088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4" name="椭圆 43"/>
          <p:cNvSpPr>
            <a:spLocks noChangeArrowheads="1"/>
          </p:cNvSpPr>
          <p:nvPr/>
        </p:nvSpPr>
        <p:spPr bwMode="auto">
          <a:xfrm>
            <a:off x="4907879" y="3997871"/>
            <a:ext cx="1008063" cy="446087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6" name="五角星 1"/>
          <p:cNvSpPr/>
          <p:nvPr/>
        </p:nvSpPr>
        <p:spPr>
          <a:xfrm>
            <a:off x="992511" y="2417144"/>
            <a:ext cx="868855" cy="793040"/>
          </a:xfrm>
          <a:prstGeom prst="star5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47" name="直角三角形 46"/>
          <p:cNvSpPr/>
          <p:nvPr/>
        </p:nvSpPr>
        <p:spPr>
          <a:xfrm>
            <a:off x="2195736" y="2461091"/>
            <a:ext cx="1386316" cy="682327"/>
          </a:xfrm>
          <a:prstGeom prst="rtTriangle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705966" y="2498779"/>
            <a:ext cx="1386316" cy="682327"/>
          </a:xfrm>
          <a:prstGeom prst="rect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99250" y="2519763"/>
            <a:ext cx="682327" cy="682327"/>
          </a:xfrm>
          <a:prstGeom prst="rect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52" name="AutoShape 27"/>
          <p:cNvSpPr>
            <a:spLocks noChangeArrowheads="1"/>
          </p:cNvSpPr>
          <p:nvPr/>
        </p:nvSpPr>
        <p:spPr bwMode="auto">
          <a:xfrm>
            <a:off x="1879600" y="1329055"/>
            <a:ext cx="6871970" cy="578440"/>
          </a:xfrm>
          <a:prstGeom prst="wedgeRoundRectCallout">
            <a:avLst>
              <a:gd name="adj1" fmla="val -54396"/>
              <a:gd name="adj2" fmla="val 36699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+mj-lt"/>
                <a:ea typeface="楷体" panose="02010609060101010101" pitchFamily="49" charset="-122"/>
              </a:rPr>
              <a:t>举手回答：下面各组图形有什么特点？</a:t>
            </a:r>
            <a:endParaRPr lang="zh-CN" altLang="en-US" dirty="0"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9710" y="796831"/>
            <a:ext cx="1141810" cy="1402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/>
      <p:bldP spid="39" grpId="0" bldLvl="0" animBg="1"/>
      <p:bldP spid="42" grpId="0"/>
      <p:bldP spid="42" grpId="1"/>
      <p:bldP spid="43" grpId="0" bldLvl="0" animBg="1"/>
      <p:bldP spid="44" grpId="0" bldLvl="0" animBg="1"/>
      <p:bldP spid="47" grpId="0" bldLvl="0" animBg="1"/>
      <p:bldP spid="48" grpId="0" bldLvl="0" animBg="1"/>
      <p:bldP spid="49" grpId="0" bldLvl="0" animBg="1"/>
      <p:bldP spid="5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5576" y="1491630"/>
            <a:ext cx="7560840" cy="3038717"/>
            <a:chOff x="961118" y="1219412"/>
            <a:chExt cx="3925653" cy="1501229"/>
          </a:xfrm>
        </p:grpSpPr>
        <p:grpSp>
          <p:nvGrpSpPr>
            <p:cNvPr id="3" name="组合 2"/>
            <p:cNvGrpSpPr/>
            <p:nvPr/>
          </p:nvGrpSpPr>
          <p:grpSpPr>
            <a:xfrm>
              <a:off x="961118" y="1219412"/>
              <a:ext cx="3925653" cy="1501229"/>
              <a:chOff x="289555" y="882345"/>
              <a:chExt cx="8424936" cy="3528392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89555" y="882345"/>
                <a:ext cx="8424936" cy="3528392"/>
              </a:xfrm>
              <a:prstGeom prst="rect">
                <a:avLst/>
              </a:prstGeom>
              <a:gradFill>
                <a:gsLst>
                  <a:gs pos="67000">
                    <a:srgbClr val="B7732F"/>
                  </a:gs>
                  <a:gs pos="0">
                    <a:srgbClr val="CC8238"/>
                  </a:gs>
                </a:gsLst>
                <a:lin ang="5400000" scaled="0"/>
              </a:gra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7A4D20"/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71450" h="6350"/>
              </a:sp3d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74312" y="1130950"/>
                <a:ext cx="8055421" cy="3127438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417936" y="1025822"/>
                <a:ext cx="8168171" cy="3127438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131394" y="1254733"/>
              <a:ext cx="3708689" cy="3649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28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351756" y="1743237"/>
            <a:ext cx="644048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封闭图形一周的长度叫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351756" y="2262350"/>
            <a:ext cx="644048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封闭的图形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才有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340643" y="2729075"/>
            <a:ext cx="15462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434174" y="3704059"/>
            <a:ext cx="2987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绳子围，再测量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998120" y="3682235"/>
            <a:ext cx="16621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直尺量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381918" y="3197387"/>
            <a:ext cx="234872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不规则图形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815681" y="3186275"/>
            <a:ext cx="198804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规则图形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8320" y="811530"/>
            <a:ext cx="5576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" r="734"/>
          <a:stretch>
            <a:fillRect/>
          </a:stretch>
        </p:blipFill>
        <p:spPr bwMode="auto">
          <a:xfrm>
            <a:off x="4855690" y="1694676"/>
            <a:ext cx="1179602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7" descr="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41" b="39969"/>
          <a:stretch>
            <a:fillRect/>
          </a:stretch>
        </p:blipFill>
        <p:spPr bwMode="auto">
          <a:xfrm>
            <a:off x="815975" y="1368222"/>
            <a:ext cx="1193800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28" t="9267" r="-1678" b="42261"/>
          <a:stretch>
            <a:fillRect/>
          </a:stretch>
        </p:blipFill>
        <p:spPr bwMode="auto">
          <a:xfrm>
            <a:off x="6550542" y="1694676"/>
            <a:ext cx="1789112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0" descr="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7" t="16191" r="54559" b="49185"/>
          <a:stretch>
            <a:fillRect/>
          </a:stretch>
        </p:blipFill>
        <p:spPr bwMode="auto">
          <a:xfrm>
            <a:off x="2231777" y="2028497"/>
            <a:ext cx="1908175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五角星 1"/>
          <p:cNvSpPr/>
          <p:nvPr/>
        </p:nvSpPr>
        <p:spPr>
          <a:xfrm>
            <a:off x="863600" y="3470692"/>
            <a:ext cx="1146175" cy="1046162"/>
          </a:xfrm>
          <a:prstGeom prst="star5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2482850" y="3544734"/>
            <a:ext cx="1828800" cy="900112"/>
          </a:xfrm>
          <a:prstGeom prst="rtTriangle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84700" y="3544734"/>
            <a:ext cx="1828800" cy="900112"/>
          </a:xfrm>
          <a:prstGeom prst="rect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3563" y="3544734"/>
            <a:ext cx="900112" cy="900112"/>
          </a:xfrm>
          <a:prstGeom prst="rect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30158" y="484272"/>
            <a:ext cx="1224746" cy="1504413"/>
          </a:xfrm>
          <a:prstGeom prst="rect">
            <a:avLst/>
          </a:prstGeom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1310681" y="845532"/>
            <a:ext cx="6142806" cy="646986"/>
          </a:xfrm>
          <a:prstGeom prst="wedgeRoundRectCallout">
            <a:avLst>
              <a:gd name="adj1" fmla="val 53260"/>
              <a:gd name="adj2" fmla="val 18928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ea typeface="楷体" panose="02010609060101010101" pitchFamily="49" charset="-122"/>
              </a:rPr>
              <a:t>你能描出这些图形的一周吗？</a:t>
            </a:r>
            <a:endParaRPr lang="zh-CN" altLang="en-US" sz="3200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100" y="732631"/>
            <a:ext cx="26670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E:\R三数上\U07\叶子左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675" y="759618"/>
            <a:ext cx="25812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E:\R三数上\U07\叶子右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280" y="785018"/>
            <a:ext cx="25812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E:\R三数上\U07\叶子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675" y="759618"/>
            <a:ext cx="25812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 descr="E:\R三数上\U07\铅笔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263" y="3968"/>
            <a:ext cx="409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20988E-6 L -0.04062 0.03704 L -0.07083 0.0426 L -0.08333 0.0426 L -0.09166 0.0426 L -0.1 0.05 L -0.11354 0.05186 L -0.12396 0.05926 L -0.13333 0.05741 L -0.14271 0.07778 L -0.16146 0.10371 L -0.16979 0.10741 L -0.19479 0.14445 L -0.21771 0.2463 L -0.23333 0.35186 L -0.23854 0.49383 L -0.23333 0.60926 L -0.25416 0.67963 L -0.26771 0.7463 L -0.2625 0.7926 L -0.24896 0.78704 L -0.24791 0.75186 L -0.23854 0.68334 L -0.22083 0.61297 L -0.175 0.55556 L -0.10104 0.50124 L -0.05104 0.44815 L -0.01354 0.39074 L 0.00625 0.31667 L 0.01563 0.28704 L 0.01042 0.21297 L 0.00313 0.1463 L -0.00104 0.08889 L -0.00104 0.05186 L -0.00139 0.00124 " pathEditMode="relative" rAng="0" ptsTypes="AAAAAAAAAAAAAAAAAAAAAAAAAAAAAAAAAAA">
                                      <p:cBhvr>
                                        <p:cTn id="14" dur="5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4" y="3963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1.7284E-6 L -0.18159 -1.7284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97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4.93827E-6 L 0.16493 -4.93827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575" y="671513"/>
            <a:ext cx="26670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E:\R三数上\U07\叶子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698500"/>
            <a:ext cx="25812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788" y="1065213"/>
            <a:ext cx="4419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等腰三角形 2"/>
          <p:cNvSpPr/>
          <p:nvPr/>
        </p:nvSpPr>
        <p:spPr>
          <a:xfrm>
            <a:off x="2400300" y="1076325"/>
            <a:ext cx="4344988" cy="2212975"/>
          </a:xfrm>
          <a:prstGeom prst="triangl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>
            <a:stCxn id="2" idx="0"/>
            <a:endCxn id="3" idx="2"/>
          </p:cNvCxnSpPr>
          <p:nvPr/>
        </p:nvCxnSpPr>
        <p:spPr>
          <a:xfrm flipH="1">
            <a:off x="2400300" y="1065213"/>
            <a:ext cx="2173288" cy="2224087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endCxn id="3" idx="2"/>
          </p:cNvCxnSpPr>
          <p:nvPr/>
        </p:nvCxnSpPr>
        <p:spPr>
          <a:xfrm flipH="1">
            <a:off x="2400300" y="3289300"/>
            <a:ext cx="4344988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" idx="0"/>
          </p:cNvCxnSpPr>
          <p:nvPr/>
        </p:nvCxnSpPr>
        <p:spPr>
          <a:xfrm>
            <a:off x="4572000" y="1076325"/>
            <a:ext cx="2173288" cy="2212975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7" descr="E:\R三数上\U07\铅笔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13" y="317500"/>
            <a:ext cx="409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03 L -0.23837 0.43087 L 0.23836 0.43087 L -0.00087 -0.0003 Z " pathEditMode="relative" rAng="0" ptsTypes="AAAA">
                                      <p:cBhvr>
                                        <p:cTn id="9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2154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43" y="361950"/>
            <a:ext cx="3181863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911475" y="406400"/>
            <a:ext cx="3021013" cy="4356100"/>
          </a:xfrm>
          <a:prstGeom prst="rect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01950" y="377825"/>
            <a:ext cx="15875" cy="4370388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925763" y="4748213"/>
            <a:ext cx="2994025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916613" y="384175"/>
            <a:ext cx="15875" cy="4378325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917825" y="400050"/>
            <a:ext cx="2994025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8.64198E-7 L 0.20468 8.64198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85185E-6 L -0.20711 -1.85185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113" y="728663"/>
            <a:ext cx="3533775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弧形 2"/>
          <p:cNvSpPr/>
          <p:nvPr/>
        </p:nvSpPr>
        <p:spPr>
          <a:xfrm>
            <a:off x="2638425" y="825500"/>
            <a:ext cx="3384550" cy="3382963"/>
          </a:xfrm>
          <a:prstGeom prst="arc">
            <a:avLst>
              <a:gd name="adj1" fmla="val 16138078"/>
              <a:gd name="adj2" fmla="val 5485279"/>
            </a:avLst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4" name="弧形 3"/>
          <p:cNvSpPr/>
          <p:nvPr/>
        </p:nvSpPr>
        <p:spPr>
          <a:xfrm>
            <a:off x="2638425" y="823913"/>
            <a:ext cx="3384550" cy="3382962"/>
          </a:xfrm>
          <a:prstGeom prst="arc">
            <a:avLst>
              <a:gd name="adj1" fmla="val 5369051"/>
              <a:gd name="adj2" fmla="val 16231449"/>
            </a:avLst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625725" y="825818"/>
            <a:ext cx="3384550" cy="3382962"/>
          </a:xfrm>
          <a:prstGeom prst="ellipse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pic>
        <p:nvPicPr>
          <p:cNvPr id="6" name="Picture 7" descr="E:\R三数上\U07\铅笔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600" y="42863"/>
            <a:ext cx="4095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7.40741E-7 C 0.09722 7.40741E-7 0.17847 0.14321 0.17847 0.3213 C 0.17847 0.49938 0.09722 0.64414 -0.0026 0.64414 C -0.10226 0.64414 -0.18316 0.49938 -0.18316 0.3213 C -0.18316 0.14321 -0.10226 7.40741E-7 -0.0026 7.40741E-7 Z " pathEditMode="relative" rAng="0" ptsTypes="fffff">
                                      <p:cBhvr>
                                        <p:cTn id="9" dur="3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219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11111E-6 L 0.24392 1.11111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88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0.20139 -1.11111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角星 1"/>
          <p:cNvSpPr/>
          <p:nvPr/>
        </p:nvSpPr>
        <p:spPr>
          <a:xfrm>
            <a:off x="1981200" y="561975"/>
            <a:ext cx="1892300" cy="1724025"/>
          </a:xfrm>
          <a:prstGeom prst="star5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3" name="直角三角形 2"/>
          <p:cNvSpPr/>
          <p:nvPr/>
        </p:nvSpPr>
        <p:spPr>
          <a:xfrm>
            <a:off x="4794250" y="739775"/>
            <a:ext cx="3017838" cy="1484313"/>
          </a:xfrm>
          <a:prstGeom prst="rtTriangle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7638" y="2778125"/>
            <a:ext cx="3017837" cy="1484313"/>
          </a:xfrm>
          <a:prstGeom prst="rect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8613" y="2778125"/>
            <a:ext cx="1482725" cy="1484313"/>
          </a:xfrm>
          <a:prstGeom prst="rect">
            <a:avLst/>
          </a:prstGeom>
          <a:noFill/>
          <a:ln w="1905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6" name="五角星 9"/>
          <p:cNvSpPr/>
          <p:nvPr/>
        </p:nvSpPr>
        <p:spPr>
          <a:xfrm>
            <a:off x="1981200" y="561975"/>
            <a:ext cx="1892300" cy="1724025"/>
          </a:xfrm>
          <a:prstGeom prst="star5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4794250" y="739775"/>
            <a:ext cx="3017838" cy="1484313"/>
          </a:xfrm>
          <a:prstGeom prst="rtTriangle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7638" y="2778125"/>
            <a:ext cx="3017837" cy="1484313"/>
          </a:xfrm>
          <a:prstGeom prst="rect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8613" y="2778125"/>
            <a:ext cx="1482725" cy="1484313"/>
          </a:xfrm>
          <a:prstGeom prst="rect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635</Words>
  <Application>WPS 演示</Application>
  <PresentationFormat>全屏显示(16:9)</PresentationFormat>
  <Paragraphs>120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华文宋体</vt:lpstr>
      <vt:lpstr>等线 Light</vt:lpstr>
      <vt:lpstr>微软雅黑</vt:lpstr>
      <vt:lpstr>Arial Unicode MS</vt:lpstr>
      <vt:lpstr>Times New Roman</vt:lpstr>
      <vt:lpstr>楷体_GB2312</vt:lpstr>
      <vt:lpstr>新宋体</vt:lpstr>
      <vt:lpstr>Calibri Light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53</cp:revision>
  <dcterms:created xsi:type="dcterms:W3CDTF">2019-09-02T08:53:00Z</dcterms:created>
  <dcterms:modified xsi:type="dcterms:W3CDTF">2023-09-28T13:36:32Z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D456C3CDE9864B8187674185A619B966_12</vt:lpwstr>
  </property>
</Properties>
</file>