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35"/>
  </p:handoutMasterIdLst>
  <p:sldIdLst>
    <p:sldId id="555" r:id="rId4"/>
    <p:sldId id="554" r:id="rId6"/>
    <p:sldId id="553" r:id="rId7"/>
    <p:sldId id="557" r:id="rId8"/>
    <p:sldId id="520" r:id="rId9"/>
    <p:sldId id="256" r:id="rId10"/>
    <p:sldId id="558" r:id="rId11"/>
    <p:sldId id="521" r:id="rId12"/>
    <p:sldId id="559" r:id="rId13"/>
    <p:sldId id="561" r:id="rId14"/>
    <p:sldId id="562" r:id="rId15"/>
    <p:sldId id="564" r:id="rId16"/>
    <p:sldId id="565" r:id="rId17"/>
    <p:sldId id="566" r:id="rId18"/>
    <p:sldId id="567" r:id="rId19"/>
    <p:sldId id="568" r:id="rId20"/>
    <p:sldId id="571" r:id="rId21"/>
    <p:sldId id="573" r:id="rId22"/>
    <p:sldId id="518" r:id="rId23"/>
    <p:sldId id="587" r:id="rId24"/>
    <p:sldId id="574" r:id="rId25"/>
    <p:sldId id="583" r:id="rId26"/>
    <p:sldId id="584" r:id="rId27"/>
    <p:sldId id="575" r:id="rId28"/>
    <p:sldId id="576" r:id="rId29"/>
    <p:sldId id="585" r:id="rId30"/>
    <p:sldId id="577" r:id="rId31"/>
    <p:sldId id="586" r:id="rId32"/>
    <p:sldId id="578" r:id="rId33"/>
    <p:sldId id="597" r:id="rId34"/>
  </p:sldIdLst>
  <p:sldSz cx="9144000" cy="51435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EFC"/>
    <a:srgbClr val="A8D489"/>
    <a:srgbClr val="F7FFFF"/>
    <a:srgbClr val="66FFFF"/>
    <a:srgbClr val="FF00FF"/>
    <a:srgbClr val="FF9900"/>
    <a:srgbClr val="47D5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292"/>
    <p:restoredTop sz="96256"/>
  </p:normalViewPr>
  <p:slideViewPr>
    <p:cSldViewPr showGuides="1">
      <p:cViewPr varScale="1">
        <p:scale>
          <a:sx n="146" d="100"/>
          <a:sy n="146" d="100"/>
        </p:scale>
        <p:origin x="36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224CA2-FFCB-4E9E-8B55-663E8F6C8B4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80BC4B-AA10-4101-A495-CCFFAD7EA46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0C4AF3-B124-424A-B2DB-E8FF6BE36CB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8B7E81-D9E5-4365-8247-B4D9FFEA5AA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2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072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072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277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277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40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60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60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81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81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018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018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22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22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43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63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63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84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04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04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25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25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458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458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66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66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867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867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5"/>
          <p:cNvGrpSpPr/>
          <p:nvPr userDrawn="1"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5"/>
          <p:cNvGrpSpPr/>
          <p:nvPr userDrawn="1"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5128" name="组合 11"/>
          <p:cNvGrpSpPr/>
          <p:nvPr userDrawn="1"/>
        </p:nvGrpSpPr>
        <p:grpSpPr>
          <a:xfrm>
            <a:off x="250825" y="771525"/>
            <a:ext cx="8785225" cy="3897313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7740650" y="0"/>
            <a:ext cx="1403350" cy="700088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53" name="组合 11"/>
          <p:cNvGrpSpPr/>
          <p:nvPr userDrawn="1"/>
        </p:nvGrpSpPr>
        <p:grpSpPr>
          <a:xfrm>
            <a:off x="179388" y="258763"/>
            <a:ext cx="8785225" cy="4689475"/>
            <a:chOff x="251520" y="980207"/>
            <a:chExt cx="8784976" cy="3895800"/>
          </a:xfrm>
        </p:grpSpPr>
        <p:sp>
          <p:nvSpPr>
            <p:cNvPr id="10" name="圆角矩形 11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 12"/>
            <p:cNvSpPr/>
            <p:nvPr/>
          </p:nvSpPr>
          <p:spPr>
            <a:xfrm>
              <a:off x="376928" y="1089669"/>
              <a:ext cx="8534158" cy="3676876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7175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11"/>
          <p:cNvPicPr>
            <a:picLocks noChangeAspect="1"/>
          </p:cNvPicPr>
          <p:nvPr userDrawn="1"/>
        </p:nvPicPr>
        <p:blipFill>
          <a:blip r:embed="rId5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3"/>
          <p:cNvPicPr>
            <a:picLocks noChangeAspect="1"/>
          </p:cNvPicPr>
          <p:nvPr userDrawn="1"/>
        </p:nvPicPr>
        <p:blipFill>
          <a:blip r:embed="rId6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8199" name="图片 11"/>
          <p:cNvPicPr>
            <a:picLocks noChangeAspect="1"/>
          </p:cNvPicPr>
          <p:nvPr userDrawn="1"/>
        </p:nvPicPr>
        <p:blipFill>
          <a:blip r:embed="rId4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3"/>
          <p:cNvPicPr>
            <a:picLocks noChangeAspect="1"/>
          </p:cNvPicPr>
          <p:nvPr userDrawn="1"/>
        </p:nvPicPr>
        <p:blipFill>
          <a:blip r:embed="rId5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1" name="组合 14"/>
          <p:cNvGrpSpPr/>
          <p:nvPr userDrawn="1"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8203" name="图片 15"/>
            <p:cNvPicPr>
              <a:picLocks noChangeAspect="1"/>
            </p:cNvPicPr>
            <p:nvPr/>
          </p:nvPicPr>
          <p:blipFill>
            <a:blip r:embed="rId6"/>
            <a:srcRect l="66454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4" name="图片 16"/>
            <p:cNvPicPr>
              <a:picLocks noChangeAspect="1"/>
            </p:cNvPicPr>
            <p:nvPr/>
          </p:nvPicPr>
          <p:blipFill>
            <a:blip r:embed="rId6"/>
            <a:srcRect t="19174" r="36363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图片 17"/>
            <p:cNvPicPr>
              <a:picLocks noChangeAspect="1"/>
            </p:cNvPicPr>
            <p:nvPr/>
          </p:nvPicPr>
          <p:blipFill>
            <a:blip r:embed="rId7"/>
            <a:srcRect l="8000" t="50000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202" name="图片 15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image" Target="../media/image2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microsoft.com/office/2007/relationships/media" Target="file:///\\pc-2\&#19978;&#35838;&#35838;&#20214;&#27719;&#24635;\&#24453;&#26657;&#23545;\R&#20845;&#35821;&#19979;&#12304;&#25945;&#26696;&#29256;&#12305;\&#31532;&#22235;&#21333;&#20803;\&#20064;&#20316;&#65306;&#24515;&#24895;&#12304;&#25945;&#26696;&#21305;&#37197;&#29256;&#12305;&#25512;&#33616;&#10084;\&#24515;&#24895;.mp3" TargetMode="External"/><Relationship Id="rId1" Type="http://schemas.openxmlformats.org/officeDocument/2006/relationships/audio" Target="file:///\\pc-2\&#19978;&#35838;&#35838;&#20214;&#27719;&#24635;\&#24453;&#26657;&#23545;\R&#20845;&#35821;&#19979;&#12304;&#25945;&#26696;&#29256;&#12305;\&#31532;&#22235;&#21333;&#20803;\&#20064;&#20316;&#65306;&#24515;&#24895;&#12304;&#25945;&#26696;&#21305;&#37197;&#29256;&#12305;&#25512;&#33616;&#10084;\&#24515;&#24895;.mp3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71"/>
          <p:cNvPicPr>
            <a:picLocks noChangeAspect="1"/>
          </p:cNvPicPr>
          <p:nvPr/>
        </p:nvPicPr>
        <p:blipFill>
          <a:blip r:embed="rId1"/>
          <a:srcRect t="8615" b="8463"/>
          <a:stretch>
            <a:fillRect/>
          </a:stretch>
        </p:blipFill>
        <p:spPr>
          <a:xfrm>
            <a:off x="-7937" y="0"/>
            <a:ext cx="4160837" cy="5159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13"/>
          <p:cNvGrpSpPr/>
          <p:nvPr/>
        </p:nvGrpSpPr>
        <p:grpSpPr bwMode="auto">
          <a:xfrm>
            <a:off x="5200650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10" name="矩形 9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3"/>
          <p:cNvGrpSpPr/>
          <p:nvPr/>
        </p:nvGrpSpPr>
        <p:grpSpPr bwMode="auto">
          <a:xfrm>
            <a:off x="6060472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16" name="矩形 1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13"/>
          <p:cNvGrpSpPr/>
          <p:nvPr/>
        </p:nvGrpSpPr>
        <p:grpSpPr bwMode="auto">
          <a:xfrm>
            <a:off x="6920294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22" name="矩形 21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13"/>
          <p:cNvGrpSpPr/>
          <p:nvPr/>
        </p:nvGrpSpPr>
        <p:grpSpPr bwMode="auto">
          <a:xfrm>
            <a:off x="7780117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28" name="矩形 27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">
            <a:hlinkClick r:id="rId2" action="ppaction://hlinksldjump"/>
          </p:cNvPr>
          <p:cNvSpPr/>
          <p:nvPr/>
        </p:nvSpPr>
        <p:spPr>
          <a:xfrm>
            <a:off x="5200650" y="1489075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73" name="组合 1"/>
          <p:cNvGrpSpPr/>
          <p:nvPr/>
        </p:nvGrpSpPr>
        <p:grpSpPr>
          <a:xfrm>
            <a:off x="4391025" y="1347788"/>
            <a:ext cx="390525" cy="2087562"/>
            <a:chOff x="4181475" y="790196"/>
            <a:chExt cx="390525" cy="2087343"/>
          </a:xfrm>
        </p:grpSpPr>
        <p:sp>
          <p:nvSpPr>
            <p:cNvPr id="39" name="椭圆 38"/>
            <p:cNvSpPr/>
            <p:nvPr/>
          </p:nvSpPr>
          <p:spPr bwMode="auto">
            <a:xfrm>
              <a:off x="4181475" y="2085460"/>
              <a:ext cx="390525" cy="388896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心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4181475" y="790196"/>
              <a:ext cx="390525" cy="392071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习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4181475" y="1239411"/>
              <a:ext cx="390525" cy="38889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作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4181475" y="2485468"/>
              <a:ext cx="390525" cy="392071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愿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181475" y="1685452"/>
              <a:ext cx="390525" cy="388896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7" name="组合 13"/>
          <p:cNvGrpSpPr/>
          <p:nvPr/>
        </p:nvGrpSpPr>
        <p:grpSpPr bwMode="auto">
          <a:xfrm>
            <a:off x="5200650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48" name="矩形 47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13"/>
          <p:cNvGrpSpPr/>
          <p:nvPr/>
        </p:nvGrpSpPr>
        <p:grpSpPr bwMode="auto">
          <a:xfrm>
            <a:off x="6060472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54" name="矩形 5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13"/>
          <p:cNvGrpSpPr/>
          <p:nvPr/>
        </p:nvGrpSpPr>
        <p:grpSpPr bwMode="auto">
          <a:xfrm>
            <a:off x="6920294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60" name="矩形 59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13"/>
          <p:cNvGrpSpPr/>
          <p:nvPr/>
        </p:nvGrpSpPr>
        <p:grpSpPr bwMode="auto">
          <a:xfrm>
            <a:off x="7780117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66" name="矩形 6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矩形 3">
            <a:hlinkClick r:id="rId3" action="ppaction://hlinksldjump"/>
          </p:cNvPr>
          <p:cNvSpPr/>
          <p:nvPr/>
        </p:nvSpPr>
        <p:spPr>
          <a:xfrm>
            <a:off x="5200650" y="2508250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9" name="图片 2"/>
          <p:cNvPicPr>
            <a:picLocks noChangeAspect="1"/>
          </p:cNvPicPr>
          <p:nvPr/>
        </p:nvPicPr>
        <p:blipFill>
          <a:blip r:embed="rId4"/>
          <a:srcRect l="35963"/>
          <a:stretch>
            <a:fillRect/>
          </a:stretch>
        </p:blipFill>
        <p:spPr>
          <a:xfrm>
            <a:off x="4859338" y="263525"/>
            <a:ext cx="2300287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4"/>
          <p:cNvSpPr/>
          <p:nvPr/>
        </p:nvSpPr>
        <p:spPr>
          <a:xfrm>
            <a:off x="971550" y="1276350"/>
            <a:ext cx="7343775" cy="74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Calibri" panose="020F0502020204030204" pitchFamily="34" charset="0"/>
              </a:rPr>
              <a:t>你打算用什么方式表达自己的心愿？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21507" name="矩形 4"/>
          <p:cNvSpPr>
            <a:spLocks noChangeArrowheads="1"/>
          </p:cNvSpPr>
          <p:nvPr/>
        </p:nvSpPr>
        <p:spPr bwMode="auto">
          <a:xfrm>
            <a:off x="3563938" y="153988"/>
            <a:ext cx="2449513" cy="635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心愿表达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08175" y="2374900"/>
            <a:ext cx="3101975" cy="914400"/>
            <a:chOff x="1691680" y="1905418"/>
            <a:chExt cx="3102651" cy="914400"/>
          </a:xfrm>
        </p:grpSpPr>
        <p:sp>
          <p:nvSpPr>
            <p:cNvPr id="29710" name="矩形 2"/>
            <p:cNvSpPr/>
            <p:nvPr/>
          </p:nvSpPr>
          <p:spPr>
            <a:xfrm>
              <a:off x="2505108" y="1905418"/>
              <a:ext cx="2289223" cy="7467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记叙故事</a:t>
              </a:r>
              <a:endParaRPr lang="zh-CN" altLang="en-US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11" name="图形 3" descr="指向右边的反手食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91680" y="1905418"/>
              <a:ext cx="914599" cy="9144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" name="组合 10"/>
          <p:cNvGrpSpPr/>
          <p:nvPr/>
        </p:nvGrpSpPr>
        <p:grpSpPr>
          <a:xfrm>
            <a:off x="5292725" y="2374900"/>
            <a:ext cx="3101975" cy="914400"/>
            <a:chOff x="1691680" y="1905418"/>
            <a:chExt cx="3102651" cy="914400"/>
          </a:xfrm>
        </p:grpSpPr>
        <p:sp>
          <p:nvSpPr>
            <p:cNvPr id="29708" name="矩形 11"/>
            <p:cNvSpPr/>
            <p:nvPr/>
          </p:nvSpPr>
          <p:spPr>
            <a:xfrm>
              <a:off x="2505108" y="1905418"/>
              <a:ext cx="2289223" cy="7467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写信</a:t>
              </a:r>
              <a:endParaRPr lang="zh-CN" altLang="en-US" sz="3200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09" name="图形 12" descr="指向右边的反手食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91680" y="1905418"/>
              <a:ext cx="914599" cy="9144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1908175" y="3629025"/>
            <a:ext cx="3101975" cy="914400"/>
            <a:chOff x="1691680" y="1905418"/>
            <a:chExt cx="3102651" cy="914400"/>
          </a:xfrm>
        </p:grpSpPr>
        <p:sp>
          <p:nvSpPr>
            <p:cNvPr id="29706" name="矩形 14"/>
            <p:cNvSpPr/>
            <p:nvPr/>
          </p:nvSpPr>
          <p:spPr>
            <a:xfrm>
              <a:off x="2505108" y="1905418"/>
              <a:ext cx="2289223" cy="7467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创作诗歌</a:t>
              </a:r>
              <a:endParaRPr lang="zh-CN" altLang="en-US" sz="3200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07" name="图形 15" descr="指向右边的反手食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91680" y="1905418"/>
              <a:ext cx="914599" cy="9144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5314950" y="3581400"/>
            <a:ext cx="3103563" cy="914400"/>
            <a:chOff x="1691680" y="1905418"/>
            <a:chExt cx="3102651" cy="914400"/>
          </a:xfrm>
        </p:grpSpPr>
        <p:sp>
          <p:nvSpPr>
            <p:cNvPr id="29704" name="矩形 17"/>
            <p:cNvSpPr/>
            <p:nvPr/>
          </p:nvSpPr>
          <p:spPr>
            <a:xfrm>
              <a:off x="2505108" y="1905418"/>
              <a:ext cx="2289223" cy="7467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日记</a:t>
              </a:r>
              <a:endParaRPr lang="zh-CN" altLang="en-US" sz="3200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05" name="图形 18" descr="指向右边的反手食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91680" y="1905418"/>
              <a:ext cx="914131" cy="9144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4"/>
          <p:cNvSpPr>
            <a:spLocks noChangeArrowheads="1"/>
          </p:cNvSpPr>
          <p:nvPr/>
        </p:nvSpPr>
        <p:spPr bwMode="auto">
          <a:xfrm>
            <a:off x="3635375" y="195263"/>
            <a:ext cx="2449513" cy="642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范文欣赏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2988" y="965200"/>
            <a:ext cx="72739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我的心愿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每个人都有心愿，这个心愿也许非常宏大，例如到外太空旅游、环游世界等，可我的这个心愿却非常渺小，也很现实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帮老爸戒烟。</a:t>
            </a:r>
            <a:endParaRPr lang="zh-CN" altLang="en-US" sz="32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58888" y="3995738"/>
            <a:ext cx="6626225" cy="682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开头点明自己的心愿是帮爸爸戒烟。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3"/>
          <p:cNvSpPr/>
          <p:nvPr/>
        </p:nvSpPr>
        <p:spPr>
          <a:xfrm>
            <a:off x="179388" y="771525"/>
            <a:ext cx="878522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叮咚”，老爸下班回来了，嘴上依旧叼着一支烟！当他看到客厅正前方墙上挂着的“吸烟有害健康”的字幅时，惊讶瞬间从他脸上掠过。“这是你的‘杰作’？墙上的十字绣呢？”“爸，我这是提醒您，从今天起您就别再吸烟了！”话音刚落，那张字幅已香消玉殒了。</a:t>
            </a:r>
            <a:endParaRPr lang="zh-CN" altLang="en-US" sz="32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1913" y="4300538"/>
            <a:ext cx="6192838" cy="682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语言描写给读者身临其境的感觉。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"/>
          <p:cNvSpPr/>
          <p:nvPr/>
        </p:nvSpPr>
        <p:spPr>
          <a:xfrm>
            <a:off x="323850" y="1131888"/>
            <a:ext cx="85090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作战”计划失败后，我飞快地跑进老爸的房间，对仍旧在吞云吐雾的老爸说：“吸烟有害健康，您难道不知道吗？另外，吸二手烟更可怕！为了我们的健康，请戒烟吧！”我态度诚恳，老爸有些触动了，他若有所思地点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3"/>
          <p:cNvSpPr/>
          <p:nvPr/>
        </p:nvSpPr>
        <p:spPr>
          <a:xfrm>
            <a:off x="547688" y="771525"/>
            <a:ext cx="8047037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头，表示同意戒烟。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可过了几天，我发现老爸又在偷偷地抽烟，一气之下，我使出了最后一招杀手锏。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那天，见老爸又要点烟，我走到他面前，宛如一只温顺的小白兔，说：“爸爸，您配合我做一个实验吧，老师让我明天上交实验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"/>
          <p:cNvSpPr/>
          <p:nvPr/>
        </p:nvSpPr>
        <p:spPr>
          <a:xfrm>
            <a:off x="363538" y="792163"/>
            <a:ext cx="846137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程报告呢！这次实验在我的升学成绩中占有一定分量啊。”老爸一听和学习有关，赶紧说：“好吧好吧，我帮你。”一听这话，我迅速拿出早已准备好的道具，先把鱼缸顶部用塑料袋罩上，并且捅一个小孔便于小鱼呼吸，把吸管从小孔里插进去，然后严肃地对老爸说：“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5550" y="4371975"/>
            <a:ext cx="6737350" cy="682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一系列的动作描写让氛围紧张起来。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"/>
          <p:cNvSpPr/>
          <p:nvPr/>
        </p:nvSpPr>
        <p:spPr>
          <a:xfrm>
            <a:off x="395288" y="842963"/>
            <a:ext cx="846137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，从现在起，您每吸一口烟，就将烟雾吐入吸管里。”老爸照做了。起初，小鱼的动作变缓慢了，接着，它的身体慢慢向上浮，最后，小鱼竟然漂在水面上一动不动，就这样，小鱼被爸爸的二手烟熏死了。看到这一幕，老爸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450" y="3889375"/>
            <a:ext cx="6759575" cy="684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通过实验，二手烟的危害显而易见。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"/>
          <p:cNvSpPr/>
          <p:nvPr/>
        </p:nvSpPr>
        <p:spPr>
          <a:xfrm>
            <a:off x="684213" y="728663"/>
            <a:ext cx="81375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表情突然变得凝重，又略带着几分恐惧。于是我趁热打铁，说：“爸爸，您不希望我和妈妈也像小鱼那样吧？”片刻的沉默后，爸爸径直走向卧室，不一会儿手里就提着一个装满香烟的塑料袋下楼了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4213" y="3698875"/>
            <a:ext cx="7991475" cy="12747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不愧是杀手锏，一招“制敌”，也看到了爸爸对家人的关爱。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3"/>
          <p:cNvSpPr/>
          <p:nvPr/>
        </p:nvSpPr>
        <p:spPr>
          <a:xfrm>
            <a:off x="1258888" y="1131888"/>
            <a:ext cx="703897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也就是从那天起，我家的烟味没了，爸爸的咳嗽声没了，妈妈的吵闹声也没了，一切都变得那么平和，我的心愿终于实现了。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7"/>
          <p:cNvSpPr>
            <a:spLocks noChangeArrowheads="1"/>
          </p:cNvSpPr>
          <p:nvPr/>
        </p:nvSpPr>
        <p:spPr bwMode="auto">
          <a:xfrm>
            <a:off x="630238" y="1382713"/>
            <a:ext cx="8045450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选择适合的方式进行表达，将自己的心愿写在作文本上。写好以后认真读一读，用修改符号修改不满意的地方，使语言更加通顺、流畅，意思更加清楚、明白。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3563938" y="195263"/>
            <a:ext cx="2449513" cy="642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65"/>
          <p:cNvPicPr>
            <a:picLocks noChangeAspect="1"/>
          </p:cNvPicPr>
          <p:nvPr/>
        </p:nvPicPr>
        <p:blipFill>
          <a:blip r:embed="rId1"/>
          <a:srcRect t="8615" b="8463"/>
          <a:stretch>
            <a:fillRect/>
          </a:stretch>
        </p:blipFill>
        <p:spPr>
          <a:xfrm>
            <a:off x="-7937" y="0"/>
            <a:ext cx="4160837" cy="5159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13"/>
          <p:cNvGrpSpPr/>
          <p:nvPr/>
        </p:nvGrpSpPr>
        <p:grpSpPr bwMode="auto">
          <a:xfrm>
            <a:off x="5200649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7" name="矩形 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3"/>
          <p:cNvGrpSpPr/>
          <p:nvPr/>
        </p:nvGrpSpPr>
        <p:grpSpPr bwMode="auto">
          <a:xfrm>
            <a:off x="6060471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13" name="矩形 1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3"/>
          <p:cNvGrpSpPr/>
          <p:nvPr/>
        </p:nvGrpSpPr>
        <p:grpSpPr bwMode="auto">
          <a:xfrm>
            <a:off x="6920293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19" name="矩形 18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13"/>
          <p:cNvGrpSpPr/>
          <p:nvPr/>
        </p:nvGrpSpPr>
        <p:grpSpPr bwMode="auto">
          <a:xfrm>
            <a:off x="7780116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25" name="矩形 2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3"/>
          <p:cNvSpPr/>
          <p:nvPr/>
        </p:nvSpPr>
        <p:spPr>
          <a:xfrm>
            <a:off x="5200650" y="1995488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21" name="组合 1"/>
          <p:cNvGrpSpPr/>
          <p:nvPr/>
        </p:nvGrpSpPr>
        <p:grpSpPr>
          <a:xfrm>
            <a:off x="4391025" y="1419225"/>
            <a:ext cx="390525" cy="2089150"/>
            <a:chOff x="4181475" y="790196"/>
            <a:chExt cx="390525" cy="2087343"/>
          </a:xfrm>
        </p:grpSpPr>
        <p:sp>
          <p:nvSpPr>
            <p:cNvPr id="36" name="椭圆 35"/>
            <p:cNvSpPr/>
            <p:nvPr/>
          </p:nvSpPr>
          <p:spPr bwMode="auto">
            <a:xfrm>
              <a:off x="4181475" y="2086062"/>
              <a:ext cx="390525" cy="388601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心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4181475" y="790196"/>
              <a:ext cx="390525" cy="39177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习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181475" y="1239070"/>
              <a:ext cx="390525" cy="388601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作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4181475" y="2485766"/>
              <a:ext cx="390525" cy="39177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愿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4181475" y="1684772"/>
              <a:ext cx="390525" cy="38860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65"/>
          <p:cNvPicPr>
            <a:picLocks noChangeAspect="1"/>
          </p:cNvPicPr>
          <p:nvPr/>
        </p:nvPicPr>
        <p:blipFill>
          <a:blip r:embed="rId1"/>
          <a:srcRect t="8615" b="8463"/>
          <a:stretch>
            <a:fillRect/>
          </a:stretch>
        </p:blipFill>
        <p:spPr>
          <a:xfrm>
            <a:off x="-7937" y="0"/>
            <a:ext cx="4160837" cy="5159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13"/>
          <p:cNvGrpSpPr/>
          <p:nvPr/>
        </p:nvGrpSpPr>
        <p:grpSpPr bwMode="auto">
          <a:xfrm>
            <a:off x="5200649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7" name="矩形 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3"/>
          <p:cNvGrpSpPr/>
          <p:nvPr/>
        </p:nvGrpSpPr>
        <p:grpSpPr bwMode="auto">
          <a:xfrm>
            <a:off x="6060471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13" name="矩形 1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3"/>
          <p:cNvGrpSpPr/>
          <p:nvPr/>
        </p:nvGrpSpPr>
        <p:grpSpPr bwMode="auto">
          <a:xfrm>
            <a:off x="6920293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19" name="矩形 18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13"/>
          <p:cNvGrpSpPr/>
          <p:nvPr/>
        </p:nvGrpSpPr>
        <p:grpSpPr bwMode="auto">
          <a:xfrm>
            <a:off x="7780116" y="1995686"/>
            <a:ext cx="737635" cy="720080"/>
            <a:chOff x="2879678" y="2429301"/>
            <a:chExt cx="1440000" cy="1440000"/>
          </a:xfrm>
          <a:noFill/>
        </p:grpSpPr>
        <p:sp>
          <p:nvSpPr>
            <p:cNvPr id="25" name="矩形 2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3"/>
          <p:cNvSpPr/>
          <p:nvPr/>
        </p:nvSpPr>
        <p:spPr>
          <a:xfrm>
            <a:off x="5200650" y="1995488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017" name="组合 1"/>
          <p:cNvGrpSpPr/>
          <p:nvPr/>
        </p:nvGrpSpPr>
        <p:grpSpPr>
          <a:xfrm>
            <a:off x="4391025" y="1563688"/>
            <a:ext cx="390525" cy="2100262"/>
            <a:chOff x="4181475" y="790196"/>
            <a:chExt cx="390525" cy="2099282"/>
          </a:xfrm>
        </p:grpSpPr>
        <p:sp>
          <p:nvSpPr>
            <p:cNvPr id="36" name="椭圆 35"/>
            <p:cNvSpPr/>
            <p:nvPr/>
          </p:nvSpPr>
          <p:spPr bwMode="auto">
            <a:xfrm>
              <a:off x="4181475" y="2086578"/>
              <a:ext cx="390525" cy="38875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心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4181475" y="790196"/>
              <a:ext cx="390525" cy="39192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习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181475" y="1239248"/>
              <a:ext cx="390525" cy="38875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作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4181475" y="2497549"/>
              <a:ext cx="390525" cy="39192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愿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4181475" y="1685128"/>
              <a:ext cx="390525" cy="388756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7"/>
          <p:cNvSpPr>
            <a:spLocks noChangeArrowheads="1"/>
          </p:cNvSpPr>
          <p:nvPr/>
        </p:nvSpPr>
        <p:spPr bwMode="auto">
          <a:xfrm>
            <a:off x="1116013" y="1563688"/>
            <a:ext cx="7199313" cy="1754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一起来看看两篇习作，探讨这两篇习作的优点和不足之处。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867" name="矩形 2"/>
          <p:cNvSpPr>
            <a:spLocks noChangeArrowheads="1"/>
          </p:cNvSpPr>
          <p:nvPr/>
        </p:nvSpPr>
        <p:spPr bwMode="auto">
          <a:xfrm>
            <a:off x="3563938" y="195263"/>
            <a:ext cx="2447925" cy="642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习作赏析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827088" y="195263"/>
            <a:ext cx="7775575" cy="4819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我有一个小小的心愿，</a:t>
            </a:r>
            <a:endParaRPr lang="zh-CN" altLang="en-US" sz="32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让老师成为我们的好朋友。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在课堂上和我们一起努力思考、积极举手，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让课堂充满欢声笑语；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让我们在欢乐中拥有知识。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我有一个小小的心愿，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让家长成为我们的好伙伴。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863600" y="0"/>
            <a:ext cx="1873250" cy="715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第一篇：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539750" y="555625"/>
            <a:ext cx="7777163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不要让习题与作业一天到晚困扰着我们，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让童年变得快乐；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让自由的我们向梦招手。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我有一个小小的心愿，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让动物成为我们的好朋友。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烦恼和坏心情全部飞走，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让动物感受我们的善意，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116013" y="1203325"/>
            <a:ext cx="7775575" cy="296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让它们带给我们最快乐的享受。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我有一个小小的心愿，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让大家都成为好朋友。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让同学们在关心和友谊下长大，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向着光明的前途出发。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1042988" y="300038"/>
            <a:ext cx="4608513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请你给这篇习作打分。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51" name="矩形 3"/>
          <p:cNvSpPr/>
          <p:nvPr/>
        </p:nvSpPr>
        <p:spPr>
          <a:xfrm>
            <a:off x="3492500" y="990600"/>
            <a:ext cx="26098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五星评价法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84213" y="1595438"/>
          <a:ext cx="7920038" cy="320833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74662"/>
                <a:gridCol w="1767740"/>
                <a:gridCol w="1550099"/>
                <a:gridCol w="1646980"/>
                <a:gridCol w="1380556"/>
              </a:tblGrid>
              <a:tr h="122986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书写</a:t>
                      </a:r>
                      <a:endParaRPr lang="en-US" altLang="zh-CN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认真</a:t>
                      </a:r>
                      <a:endParaRPr lang="zh-CN" altLang="en-US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0" marR="91430" marT="44560" marB="4456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字数</a:t>
                      </a:r>
                      <a:endParaRPr lang="en-US" altLang="zh-CN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达标</a:t>
                      </a:r>
                      <a:endParaRPr lang="zh-CN" altLang="en-US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0" marR="91430" marT="44560" marB="4456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内容</a:t>
                      </a:r>
                      <a:endParaRPr lang="en-US" altLang="zh-CN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真实</a:t>
                      </a:r>
                      <a:endParaRPr lang="zh-CN" altLang="en-US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0" marR="91430" marT="44560" marB="4456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方法</a:t>
                      </a:r>
                      <a:endParaRPr lang="en-US" altLang="zh-CN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合适</a:t>
                      </a:r>
                      <a:endParaRPr lang="zh-CN" altLang="en-US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0" marR="91430" marT="44560" marB="4456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情感</a:t>
                      </a:r>
                      <a:endParaRPr lang="en-US" altLang="zh-CN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真挚</a:t>
                      </a:r>
                      <a:endParaRPr lang="zh-CN" altLang="en-US" sz="3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0" marR="91430" marT="44560" marB="4456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594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</a:tr>
              <a:tr h="6594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</a:tr>
              <a:tr h="6594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zh-CN" altLang="en-US" sz="31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4560" marB="44560"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3"/>
          <p:cNvSpPr>
            <a:spLocks noChangeArrowheads="1"/>
          </p:cNvSpPr>
          <p:nvPr/>
        </p:nvSpPr>
        <p:spPr bwMode="auto">
          <a:xfrm>
            <a:off x="1189038" y="842963"/>
            <a:ext cx="7054850" cy="3540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我的心愿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每个人都有不同的心愿，当然，我也不例外，我的心愿就是长高一点。因为我排队做操时总在第一个，座位也在第一排。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上个月篮球比赛，我也上场了，但是一次失误，我被换下场了。失误是这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3786188" y="50800"/>
            <a:ext cx="1873250" cy="715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第二篇：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3"/>
          <p:cNvSpPr/>
          <p:nvPr/>
        </p:nvSpPr>
        <p:spPr>
          <a:xfrm>
            <a:off x="468313" y="915988"/>
            <a:ext cx="8507412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样的：敌方一个队员把球传向我身后的一个人，我像兔子那样一蹦三尺高也没拦住，都怪我太矮了，手指离球只有几厘米，但还是没拦住。于是我被换下场了。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我以后一定要多吃饭，多运动，让自己长高一点！但愿我的心愿能早日实现。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3962400"/>
            <a:ext cx="7599363" cy="604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看了这篇习作，你们有什么想要说的吗？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1116013" y="1131888"/>
            <a:ext cx="7119938" cy="2320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一篇好的习作一定要做到这几点：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书写认真、字数达标、内容真实、方法合适、情感真挚、语言通顺流畅。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6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charRg st="16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1331913" y="1131888"/>
            <a:ext cx="6904038" cy="2192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结合五星评价法，用自己喜欢的颜色的彩笔给自己画上星星，并对自己的作文进行修改。修改后展评。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3608693" y="182713"/>
            <a:ext cx="1008609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心愿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矩形 1"/>
          <p:cNvSpPr/>
          <p:nvPr/>
        </p:nvSpPr>
        <p:spPr>
          <a:xfrm>
            <a:off x="250825" y="733425"/>
            <a:ext cx="5976938" cy="4151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湖水是你的眼神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梦想满天星辰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心情是一个传说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亘古不变地等候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成长是一扇树叶的门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童年有一群亲爱的人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春天是一段路程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矩形 4"/>
          <p:cNvSpPr/>
          <p:nvPr/>
        </p:nvSpPr>
        <p:spPr>
          <a:xfrm>
            <a:off x="4235450" y="733425"/>
            <a:ext cx="4679950" cy="4151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沧海桑田的拥有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那些我爱的人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那些离逝的风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那些永远的誓言一遍一遍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那些爱我的人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那些沉淀的泪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那些永远的誓言一遍一遍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38613" y="801688"/>
            <a:ext cx="0" cy="388461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心愿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721225" y="28575"/>
            <a:ext cx="892175" cy="893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1619250" y="700088"/>
            <a:ext cx="7272338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我们都曾有过一张天真而忧伤的脸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手握阳光我们望着遥远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轻轻地一天天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一年又一年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我们是否还会再唱起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690688" y="2571750"/>
            <a:ext cx="64817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把你的许愿纸贴在“心愿墙”上。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1131590"/>
            <a:ext cx="57246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0"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你的心愿是什么？</a:t>
            </a:r>
            <a:endParaRPr kumimoji="0" lang="zh-CN" altLang="en-US" sz="5400" b="1" i="0" u="none" strike="noStrike" kern="1200" cap="none" spc="0" normalizeH="0" baseline="0" noProof="0" dirty="0">
              <a:ln w="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26"/>
          <p:cNvGrpSpPr/>
          <p:nvPr/>
        </p:nvGrpSpPr>
        <p:grpSpPr>
          <a:xfrm>
            <a:off x="1352550" y="555625"/>
            <a:ext cx="6329363" cy="1879600"/>
            <a:chOff x="63467" y="1087421"/>
            <a:chExt cx="6328898" cy="1880128"/>
          </a:xfrm>
        </p:grpSpPr>
        <p:grpSp>
          <p:nvGrpSpPr>
            <p:cNvPr id="21509" name="组合 24"/>
            <p:cNvGrpSpPr/>
            <p:nvPr/>
          </p:nvGrpSpPr>
          <p:grpSpPr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-2937" y="1028836"/>
                <a:ext cx="1199329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-56479" y="1947934"/>
                <a:ext cx="94233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21510" name="矩形 2"/>
            <p:cNvSpPr/>
            <p:nvPr/>
          </p:nvSpPr>
          <p:spPr>
            <a:xfrm>
              <a:off x="1986610" y="1304221"/>
              <a:ext cx="3383581" cy="7696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400" b="1" dirty="0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习作：心愿</a:t>
              </a:r>
              <a:endParaRPr lang="zh-CN" altLang="en-US" sz="4400" b="1" dirty="0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1511" name="组合 7"/>
            <p:cNvGrpSpPr/>
            <p:nvPr/>
          </p:nvGrpSpPr>
          <p:grpSpPr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H="1">
                <a:off x="441440" y="1779662"/>
                <a:ext cx="1233396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41440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512" name="组合 11"/>
            <p:cNvGrpSpPr/>
            <p:nvPr/>
          </p:nvGrpSpPr>
          <p:grpSpPr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H="1">
                <a:off x="-541074" y="1779662"/>
                <a:ext cx="123180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-541074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 bwMode="auto">
            <a:xfrm>
              <a:off x="479361" y="2427647"/>
              <a:ext cx="5782838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21514" name="组合 15"/>
            <p:cNvGrpSpPr/>
            <p:nvPr/>
          </p:nvGrpSpPr>
          <p:grpSpPr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-3277674" y="1779662"/>
                <a:ext cx="1226117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-3277674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515" name="组合 19"/>
            <p:cNvGrpSpPr/>
            <p:nvPr/>
          </p:nvGrpSpPr>
          <p:grpSpPr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-13975275" y="1779662"/>
                <a:ext cx="122612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-13975275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2150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3063" y="1889125"/>
            <a:ext cx="3590925" cy="46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2"/>
          <p:cNvPicPr>
            <a:picLocks noChangeAspect="1"/>
          </p:cNvPicPr>
          <p:nvPr/>
        </p:nvPicPr>
        <p:blipFill>
          <a:blip r:embed="rId2"/>
          <a:srcRect t="33121" b="13773"/>
          <a:stretch>
            <a:fillRect/>
          </a:stretch>
        </p:blipFill>
        <p:spPr>
          <a:xfrm>
            <a:off x="1225550" y="2667000"/>
            <a:ext cx="6919913" cy="206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6"/>
          <p:cNvSpPr>
            <a:spLocks noChangeArrowheads="1"/>
          </p:cNvSpPr>
          <p:nvPr/>
        </p:nvSpPr>
        <p:spPr bwMode="auto">
          <a:xfrm>
            <a:off x="3563938" y="195263"/>
            <a:ext cx="2449513" cy="635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述说心愿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56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90575" y="3508375"/>
            <a:ext cx="7561263" cy="63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Calibri" panose="020F0502020204030204" pitchFamily="34" charset="0"/>
              </a:rPr>
              <a:t>看，流星雨来了，你能说说你的心愿吗？</a:t>
            </a:r>
            <a:endParaRPr lang="zh-CN" altLang="en-US" sz="3200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4"/>
          <p:cNvSpPr/>
          <p:nvPr/>
        </p:nvSpPr>
        <p:spPr>
          <a:xfrm>
            <a:off x="900113" y="842963"/>
            <a:ext cx="7561262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Calibri" panose="020F0502020204030204" pitchFamily="34" charset="0"/>
              </a:rPr>
              <a:t>心愿素材归类：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对自己：有机会看高山、大海等。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对别人：好朋友永不分离等。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对社会：空气和水不再被污染等。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4"/>
          <p:cNvSpPr/>
          <p:nvPr/>
        </p:nvSpPr>
        <p:spPr>
          <a:xfrm>
            <a:off x="323850" y="555625"/>
            <a:ext cx="8642350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Calibri" panose="020F0502020204030204" pitchFamily="34" charset="0"/>
              </a:rPr>
              <a:t>产生心愿的原因：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对自己：实现自己一直以来的梦想；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对别人：希望周围的亲戚、朋友健康幸福；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对社会：希望生活越来越好。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2557463" y="3594100"/>
            <a:ext cx="5043487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讨论：如何实现心愿？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9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charRg st="3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2026</Words>
  <Application>WPS 演示</Application>
  <PresentationFormat>全屏显示(16:9)</PresentationFormat>
  <Paragraphs>200</Paragraphs>
  <Slides>30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方正清刻本悦宋简体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1DC9B27B54FF40A3B9985EBDA42DFABE_13</vt:lpwstr>
  </property>
  <property fmtid="{D5CDD505-2E9C-101B-9397-08002B2CF9AE}" pid="4" name="KSOProductBuildVer">
    <vt:lpwstr>2052-12.1.0.15374</vt:lpwstr>
  </property>
</Properties>
</file>