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4"/>
  </p:notesMasterIdLst>
  <p:handoutMasterIdLst>
    <p:handoutMasterId r:id="rId15"/>
  </p:handoutMasterIdLst>
  <p:sldIdLst>
    <p:sldId id="1089" r:id="rId4"/>
    <p:sldId id="1090" r:id="rId5"/>
    <p:sldId id="1116" r:id="rId6"/>
    <p:sldId id="1117" r:id="rId7"/>
    <p:sldId id="1123" r:id="rId8"/>
    <p:sldId id="1118" r:id="rId9"/>
    <p:sldId id="1120" r:id="rId10"/>
    <p:sldId id="1121" r:id="rId11"/>
    <p:sldId id="1122" r:id="rId12"/>
    <p:sldId id="1128" r:id="rId1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华文新魏" panose="02010800040101010101" pitchFamily="2" charset="-122"/>
      <p:regular r:id="rId20"/>
    </p:embeddedFont>
    <p:embeddedFont>
      <p:font typeface="方正姚体" panose="02010601030101010101" pitchFamily="2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汉语拼音" panose="020B0604020202020204" pitchFamily="34" charset="0"/>
      <p:regular r:id="rId23"/>
    </p:embeddedFont>
    <p:embeddedFont>
      <p:font typeface="微软雅黑" panose="020B0503020204020204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font" Target="fonts/font10.fntdata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13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精卫填海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411510"/>
            <a:ext cx="4736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13.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精卫填海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79662"/>
            <a:ext cx="3676650" cy="2609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928" y="1861325"/>
            <a:ext cx="4488160" cy="3071585"/>
          </a:xfrm>
          <a:prstGeom prst="rect">
            <a:avLst/>
          </a:prstGeom>
        </p:spPr>
      </p:pic>
      <p:cxnSp>
        <p:nvCxnSpPr>
          <p:cNvPr id="3" name="直线连接符 21"/>
          <p:cNvCxnSpPr/>
          <p:nvPr/>
        </p:nvCxnSpPr>
        <p:spPr>
          <a:xfrm flipV="1">
            <a:off x="66900" y="1048772"/>
            <a:ext cx="2256668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251520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600" y="1071375"/>
            <a:ext cx="7344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同学们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你们喜欢画画吗？今天老师给大家带来了一幅图画，让我们一起来看看图上画着什么吧！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43808" y="541672"/>
            <a:ext cx="121058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第一课时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20255" y="3363838"/>
            <a:ext cx="2523745" cy="1730349"/>
            <a:chOff x="-283761" y="3242513"/>
            <a:chExt cx="4543910" cy="3748564"/>
          </a:xfrm>
        </p:grpSpPr>
        <p:sp>
          <p:nvSpPr>
            <p:cNvPr id="13" name="椭圆 12"/>
            <p:cNvSpPr/>
            <p:nvPr/>
          </p:nvSpPr>
          <p:spPr>
            <a:xfrm>
              <a:off x="-283761" y="5437689"/>
              <a:ext cx="4543910" cy="155338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2F2F2">
                    <a:alpha val="6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41208" y="5598452"/>
              <a:ext cx="4170574" cy="1311891"/>
            </a:xfrm>
            <a:prstGeom prst="rect">
              <a:avLst/>
            </a:prstGeom>
          </p:spPr>
        </p:pic>
        <p:sp>
          <p:nvSpPr>
            <p:cNvPr id="15" name="Freeform 5619"/>
            <p:cNvSpPr/>
            <p:nvPr/>
          </p:nvSpPr>
          <p:spPr bwMode="auto">
            <a:xfrm>
              <a:off x="857084" y="4504361"/>
              <a:ext cx="451737" cy="2064227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627"/>
            <p:cNvSpPr/>
            <p:nvPr/>
          </p:nvSpPr>
          <p:spPr bwMode="auto">
            <a:xfrm>
              <a:off x="748843" y="3899212"/>
              <a:ext cx="1693264" cy="631235"/>
            </a:xfrm>
            <a:custGeom>
              <a:avLst/>
              <a:gdLst>
                <a:gd name="T0" fmla="*/ 52 w 566"/>
                <a:gd name="T1" fmla="*/ 211 h 211"/>
                <a:gd name="T2" fmla="*/ 0 w 566"/>
                <a:gd name="T3" fmla="*/ 41 h 211"/>
                <a:gd name="T4" fmla="*/ 485 w 566"/>
                <a:gd name="T5" fmla="*/ 0 h 211"/>
                <a:gd name="T6" fmla="*/ 566 w 566"/>
                <a:gd name="T7" fmla="*/ 155 h 211"/>
                <a:gd name="T8" fmla="*/ 52 w 566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11">
                  <a:moveTo>
                    <a:pt x="52" y="211"/>
                  </a:moveTo>
                  <a:lnTo>
                    <a:pt x="0" y="41"/>
                  </a:lnTo>
                  <a:lnTo>
                    <a:pt x="485" y="0"/>
                  </a:lnTo>
                  <a:lnTo>
                    <a:pt x="566" y="155"/>
                  </a:lnTo>
                  <a:lnTo>
                    <a:pt x="52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631"/>
            <p:cNvSpPr/>
            <p:nvPr/>
          </p:nvSpPr>
          <p:spPr bwMode="auto">
            <a:xfrm>
              <a:off x="2419012" y="4025667"/>
              <a:ext cx="1624456" cy="948349"/>
            </a:xfrm>
            <a:custGeom>
              <a:avLst/>
              <a:gdLst>
                <a:gd name="T0" fmla="*/ 0 w 543"/>
                <a:gd name="T1" fmla="*/ 109 h 317"/>
                <a:gd name="T2" fmla="*/ 230 w 543"/>
                <a:gd name="T3" fmla="*/ 0 h 317"/>
                <a:gd name="T4" fmla="*/ 543 w 543"/>
                <a:gd name="T5" fmla="*/ 182 h 317"/>
                <a:gd name="T6" fmla="*/ 264 w 543"/>
                <a:gd name="T7" fmla="*/ 317 h 317"/>
                <a:gd name="T8" fmla="*/ 0 w 543"/>
                <a:gd name="T9" fmla="*/ 1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317">
                  <a:moveTo>
                    <a:pt x="0" y="109"/>
                  </a:moveTo>
                  <a:lnTo>
                    <a:pt x="230" y="0"/>
                  </a:lnTo>
                  <a:lnTo>
                    <a:pt x="543" y="182"/>
                  </a:lnTo>
                  <a:lnTo>
                    <a:pt x="264" y="317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619"/>
            <p:cNvSpPr/>
            <p:nvPr/>
          </p:nvSpPr>
          <p:spPr bwMode="auto">
            <a:xfrm>
              <a:off x="869732" y="4548387"/>
              <a:ext cx="451737" cy="2064228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gradFill flip="none" rotWithShape="1">
              <a:gsLst>
                <a:gs pos="92000">
                  <a:schemeClr val="bg1">
                    <a:lumMod val="65000"/>
                    <a:alpha val="50000"/>
                  </a:schemeClr>
                </a:gs>
                <a:gs pos="40000">
                  <a:schemeClr val="bg1">
                    <a:alpha val="0"/>
                  </a:schemeClr>
                </a:gs>
                <a:gs pos="8000">
                  <a:schemeClr val="bg1">
                    <a:lumMod val="65000"/>
                    <a:alpha val="5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23"/>
            <p:cNvSpPr/>
            <p:nvPr/>
          </p:nvSpPr>
          <p:spPr bwMode="auto">
            <a:xfrm>
              <a:off x="63408" y="4302215"/>
              <a:ext cx="1277426" cy="954330"/>
            </a:xfrm>
            <a:custGeom>
              <a:avLst/>
              <a:gdLst>
                <a:gd name="T0" fmla="*/ 178 w 178"/>
                <a:gd name="T1" fmla="*/ 131 h 132"/>
                <a:gd name="T2" fmla="*/ 119 w 178"/>
                <a:gd name="T3" fmla="*/ 30 h 132"/>
                <a:gd name="T4" fmla="*/ 0 w 178"/>
                <a:gd name="T5" fmla="*/ 0 h 132"/>
                <a:gd name="T6" fmla="*/ 31 w 178"/>
                <a:gd name="T7" fmla="*/ 98 h 132"/>
                <a:gd name="T8" fmla="*/ 177 w 178"/>
                <a:gd name="T9" fmla="*/ 131 h 132"/>
                <a:gd name="T10" fmla="*/ 178 w 178"/>
                <a:gd name="T11" fmla="*/ 132 h 132"/>
                <a:gd name="T12" fmla="*/ 178 w 178"/>
                <a:gd name="T13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32">
                  <a:moveTo>
                    <a:pt x="178" y="131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176" y="130"/>
                    <a:pt x="177" y="131"/>
                  </a:cubicBezTo>
                  <a:cubicBezTo>
                    <a:pt x="178" y="131"/>
                    <a:pt x="178" y="132"/>
                    <a:pt x="178" y="132"/>
                  </a:cubicBezTo>
                  <a:lnTo>
                    <a:pt x="178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" name="Group 5788"/>
            <p:cNvGrpSpPr>
              <a:grpSpLocks noChangeAspect="1"/>
            </p:cNvGrpSpPr>
            <p:nvPr/>
          </p:nvGrpSpPr>
          <p:grpSpPr bwMode="auto">
            <a:xfrm>
              <a:off x="891101" y="5149389"/>
              <a:ext cx="415185" cy="1415804"/>
              <a:chOff x="2534" y="2472"/>
              <a:chExt cx="139" cy="474"/>
            </a:xfr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65000"/>
                    <a:alpha val="32000"/>
                  </a:schemeClr>
                </a:gs>
              </a:gsLst>
              <a:lin ang="5400000" scaled="0"/>
            </a:gradFill>
          </p:grpSpPr>
          <p:sp>
            <p:nvSpPr>
              <p:cNvPr id="58" name="Freeform 5789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790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" name="Group 5638"/>
            <p:cNvGrpSpPr>
              <a:grpSpLocks noChangeAspect="1"/>
            </p:cNvGrpSpPr>
            <p:nvPr/>
          </p:nvGrpSpPr>
          <p:grpSpPr bwMode="auto">
            <a:xfrm>
              <a:off x="911236" y="4355892"/>
              <a:ext cx="2309539" cy="903473"/>
              <a:chOff x="3454" y="2010"/>
              <a:chExt cx="772" cy="302"/>
            </a:xfrm>
            <a:solidFill>
              <a:schemeClr val="bg1">
                <a:lumMod val="85000"/>
              </a:schemeClr>
            </a:solidFill>
          </p:grpSpPr>
          <p:sp>
            <p:nvSpPr>
              <p:cNvPr id="56" name="Freeform 5639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640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26108" y="3688120"/>
              <a:ext cx="1026394" cy="2145453"/>
              <a:chOff x="4400552" y="1170243"/>
              <a:chExt cx="1411857" cy="2951180"/>
            </a:xfrm>
          </p:grpSpPr>
          <p:sp>
            <p:nvSpPr>
              <p:cNvPr id="50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51" name="Freeform 5704"/>
              <p:cNvSpPr/>
              <p:nvPr/>
            </p:nvSpPr>
            <p:spPr bwMode="auto">
              <a:xfrm>
                <a:off x="4400552" y="1170243"/>
                <a:ext cx="493713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52" name="Freeform 5715"/>
              <p:cNvSpPr/>
              <p:nvPr/>
            </p:nvSpPr>
            <p:spPr bwMode="auto">
              <a:xfrm>
                <a:off x="4476484" y="1752667"/>
                <a:ext cx="1084263" cy="2273301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16"/>
              <p:cNvSpPr/>
              <p:nvPr/>
            </p:nvSpPr>
            <p:spPr bwMode="auto">
              <a:xfrm>
                <a:off x="4713020" y="1641541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703"/>
              <p:cNvSpPr/>
              <p:nvPr/>
            </p:nvSpPr>
            <p:spPr bwMode="auto">
              <a:xfrm>
                <a:off x="4405578" y="1186854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781172">
              <a:off x="1303389" y="3357402"/>
              <a:ext cx="1026394" cy="2145453"/>
              <a:chOff x="4400552" y="1170242"/>
              <a:chExt cx="1411857" cy="2951181"/>
            </a:xfrm>
          </p:grpSpPr>
          <p:sp>
            <p:nvSpPr>
              <p:cNvPr id="44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45" name="Freeform 5704"/>
              <p:cNvSpPr/>
              <p:nvPr/>
            </p:nvSpPr>
            <p:spPr bwMode="auto">
              <a:xfrm>
                <a:off x="4400552" y="1170242"/>
                <a:ext cx="493713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6" name="Freeform 5715"/>
              <p:cNvSpPr/>
              <p:nvPr/>
            </p:nvSpPr>
            <p:spPr bwMode="auto">
              <a:xfrm>
                <a:off x="4476483" y="1752666"/>
                <a:ext cx="1084263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5716"/>
              <p:cNvSpPr/>
              <p:nvPr/>
            </p:nvSpPr>
            <p:spPr bwMode="auto">
              <a:xfrm>
                <a:off x="4713021" y="1641541"/>
                <a:ext cx="1055688" cy="2328865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701895">
              <a:off x="1956371" y="3320026"/>
              <a:ext cx="1026394" cy="2145453"/>
              <a:chOff x="4400548" y="1170243"/>
              <a:chExt cx="1411855" cy="2951179"/>
            </a:xfrm>
          </p:grpSpPr>
          <p:sp>
            <p:nvSpPr>
              <p:cNvPr id="38" name="Freeform 5702"/>
              <p:cNvSpPr/>
              <p:nvPr/>
            </p:nvSpPr>
            <p:spPr bwMode="auto">
              <a:xfrm>
                <a:off x="5450453" y="3873772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9" name="Freeform 5704"/>
              <p:cNvSpPr/>
              <p:nvPr/>
            </p:nvSpPr>
            <p:spPr bwMode="auto">
              <a:xfrm>
                <a:off x="4400548" y="1170243"/>
                <a:ext cx="493712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0" name="Freeform 5715"/>
              <p:cNvSpPr/>
              <p:nvPr/>
            </p:nvSpPr>
            <p:spPr bwMode="auto">
              <a:xfrm>
                <a:off x="4476479" y="1752665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5716"/>
              <p:cNvSpPr/>
              <p:nvPr/>
            </p:nvSpPr>
            <p:spPr bwMode="auto">
              <a:xfrm>
                <a:off x="4713018" y="1641539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2920266">
              <a:off x="2405206" y="3813343"/>
              <a:ext cx="1026395" cy="2145450"/>
              <a:chOff x="4400552" y="1170242"/>
              <a:chExt cx="1411857" cy="2951182"/>
            </a:xfrm>
          </p:grpSpPr>
          <p:sp>
            <p:nvSpPr>
              <p:cNvPr id="32" name="Freeform 5702"/>
              <p:cNvSpPr/>
              <p:nvPr/>
            </p:nvSpPr>
            <p:spPr bwMode="auto">
              <a:xfrm>
                <a:off x="5450459" y="3873774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3" name="Freeform 5704"/>
              <p:cNvSpPr/>
              <p:nvPr/>
            </p:nvSpPr>
            <p:spPr bwMode="auto">
              <a:xfrm>
                <a:off x="4400552" y="1170242"/>
                <a:ext cx="493712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34" name="Freeform 5715"/>
              <p:cNvSpPr/>
              <p:nvPr/>
            </p:nvSpPr>
            <p:spPr bwMode="auto">
              <a:xfrm>
                <a:off x="4476483" y="1752666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5716"/>
              <p:cNvSpPr/>
              <p:nvPr/>
            </p:nvSpPr>
            <p:spPr bwMode="auto">
              <a:xfrm>
                <a:off x="4713019" y="1641542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6" name="AutoShape 5699"/>
            <p:cNvSpPr>
              <a:spLocks noChangeAspect="1" noChangeArrowheads="1" noTextEdit="1"/>
            </p:cNvSpPr>
            <p:nvPr/>
          </p:nvSpPr>
          <p:spPr bwMode="auto">
            <a:xfrm>
              <a:off x="683363" y="3242513"/>
              <a:ext cx="1030597" cy="2159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08530" y="4957790"/>
              <a:ext cx="1892215" cy="1623696"/>
              <a:chOff x="9473194" y="1739131"/>
              <a:chExt cx="2602839" cy="2233476"/>
            </a:xfrm>
          </p:grpSpPr>
          <p:sp>
            <p:nvSpPr>
              <p:cNvPr id="29" name="Freeform 5615"/>
              <p:cNvSpPr/>
              <p:nvPr/>
            </p:nvSpPr>
            <p:spPr bwMode="auto">
              <a:xfrm>
                <a:off x="9473194" y="1739131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5615"/>
              <p:cNvSpPr/>
              <p:nvPr/>
            </p:nvSpPr>
            <p:spPr bwMode="auto">
              <a:xfrm>
                <a:off x="9473195" y="1746316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3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5615"/>
              <p:cNvSpPr/>
              <p:nvPr/>
            </p:nvSpPr>
            <p:spPr bwMode="auto">
              <a:xfrm>
                <a:off x="9475265" y="1744163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27000"/>
                    </a:schemeClr>
                  </a:gs>
                  <a:gs pos="0">
                    <a:schemeClr val="bg1">
                      <a:lumMod val="65000"/>
                      <a:alpha val="61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Freeform 5785"/>
            <p:cNvSpPr/>
            <p:nvPr/>
          </p:nvSpPr>
          <p:spPr bwMode="auto">
            <a:xfrm>
              <a:off x="1288298" y="4951663"/>
              <a:ext cx="2493975" cy="445476"/>
            </a:xfrm>
            <a:custGeom>
              <a:avLst/>
              <a:gdLst>
                <a:gd name="T0" fmla="*/ 0 w 350"/>
                <a:gd name="T1" fmla="*/ 38 h 60"/>
                <a:gd name="T2" fmla="*/ 266 w 350"/>
                <a:gd name="T3" fmla="*/ 0 h 60"/>
                <a:gd name="T4" fmla="*/ 350 w 350"/>
                <a:gd name="T5" fmla="*/ 12 h 60"/>
                <a:gd name="T6" fmla="*/ 37 w 350"/>
                <a:gd name="T7" fmla="*/ 60 h 60"/>
                <a:gd name="T8" fmla="*/ 1 w 350"/>
                <a:gd name="T9" fmla="*/ 39 h 60"/>
                <a:gd name="T10" fmla="*/ 0 w 350"/>
                <a:gd name="T11" fmla="*/ 39 h 60"/>
                <a:gd name="T12" fmla="*/ 0 w 350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60">
                  <a:moveTo>
                    <a:pt x="0" y="38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350" y="12"/>
                    <a:pt x="350" y="12"/>
                    <a:pt x="350" y="1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2" y="38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22225">
              <a:noFill/>
              <a:round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文本框 9"/>
          <p:cNvSpPr txBox="1"/>
          <p:nvPr/>
        </p:nvSpPr>
        <p:spPr>
          <a:xfrm>
            <a:off x="8386589" y="735000"/>
            <a:ext cx="1089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会读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61" name="Group 12"/>
          <p:cNvGraphicFramePr>
            <a:graphicFrameLocks noGrp="1"/>
          </p:cNvGraphicFramePr>
          <p:nvPr/>
        </p:nvGraphicFramePr>
        <p:xfrm>
          <a:off x="417928" y="227540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2" name="TextBox 23"/>
          <p:cNvSpPr txBox="1"/>
          <p:nvPr/>
        </p:nvSpPr>
        <p:spPr>
          <a:xfrm>
            <a:off x="467544" y="220101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750650" y="1421677"/>
            <a:ext cx="610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dì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64" name="Group 12"/>
          <p:cNvGraphicFramePr>
            <a:graphicFrameLocks noGrp="1"/>
          </p:cNvGraphicFramePr>
          <p:nvPr/>
        </p:nvGraphicFramePr>
        <p:xfrm>
          <a:off x="1776147" y="2284976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5" name="TextBox 23"/>
          <p:cNvSpPr txBox="1"/>
          <p:nvPr/>
        </p:nvSpPr>
        <p:spPr>
          <a:xfrm>
            <a:off x="1825763" y="2210582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1805299" y="1381330"/>
            <a:ext cx="1322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shào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67" name="Group 12"/>
          <p:cNvGraphicFramePr>
            <a:graphicFrameLocks noGrp="1"/>
          </p:cNvGraphicFramePr>
          <p:nvPr/>
        </p:nvGraphicFramePr>
        <p:xfrm>
          <a:off x="3128115" y="229178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8" name="TextBox 23"/>
          <p:cNvSpPr txBox="1"/>
          <p:nvPr/>
        </p:nvSpPr>
        <p:spPr>
          <a:xfrm>
            <a:off x="3177731" y="221739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3273278" y="1428118"/>
            <a:ext cx="1080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yuē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70" name="Group 12"/>
          <p:cNvGraphicFramePr>
            <a:graphicFrameLocks noGrp="1"/>
          </p:cNvGraphicFramePr>
          <p:nvPr/>
        </p:nvGraphicFramePr>
        <p:xfrm>
          <a:off x="4483209" y="2288922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" name="TextBox 23"/>
          <p:cNvSpPr txBox="1"/>
          <p:nvPr/>
        </p:nvSpPr>
        <p:spPr>
          <a:xfrm>
            <a:off x="4532825" y="2214528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溺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4"/>
          <p:cNvSpPr txBox="1"/>
          <p:nvPr/>
        </p:nvSpPr>
        <p:spPr>
          <a:xfrm>
            <a:off x="4726448" y="1428118"/>
            <a:ext cx="592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nì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73" name="Group 12"/>
          <p:cNvGraphicFramePr>
            <a:graphicFrameLocks noGrp="1"/>
          </p:cNvGraphicFramePr>
          <p:nvPr/>
        </p:nvGraphicFramePr>
        <p:xfrm>
          <a:off x="5833663" y="2292794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4" name="TextBox 23"/>
          <p:cNvSpPr txBox="1"/>
          <p:nvPr/>
        </p:nvSpPr>
        <p:spPr>
          <a:xfrm>
            <a:off x="5883279" y="2218400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24"/>
          <p:cNvSpPr txBox="1"/>
          <p:nvPr/>
        </p:nvSpPr>
        <p:spPr>
          <a:xfrm>
            <a:off x="5899595" y="1401882"/>
            <a:ext cx="1080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fǎn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508246" y="3465399"/>
            <a:ext cx="650816" cy="44849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48776" y="3770302"/>
            <a:ext cx="1261884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多音字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3398101" y="3481779"/>
            <a:ext cx="273982" cy="32318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84"/>
          <p:cNvSpPr txBox="1"/>
          <p:nvPr/>
        </p:nvSpPr>
        <p:spPr>
          <a:xfrm>
            <a:off x="1713622" y="3811651"/>
            <a:ext cx="4134465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“曰”比“日”稍扁一些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766058" y="4483715"/>
            <a:ext cx="4673074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“返”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—“饭”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是形近字。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6411043" y="3482506"/>
            <a:ext cx="28922" cy="1001209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65" grpId="0"/>
      <p:bldP spid="66" grpId="0"/>
      <p:bldP spid="68" grpId="0"/>
      <p:bldP spid="69" grpId="0"/>
      <p:bldP spid="71" grpId="0"/>
      <p:bldP spid="72" grpId="0"/>
      <p:bldP spid="74" grpId="0"/>
      <p:bldP spid="75" grpId="0"/>
      <p:bldP spid="11" grpId="0" animBg="1"/>
      <p:bldP spid="85" grpId="0" animBg="1"/>
      <p:bldP spid="8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620255" y="3363838"/>
            <a:ext cx="2523745" cy="1730349"/>
            <a:chOff x="-283761" y="3242513"/>
            <a:chExt cx="4543910" cy="3748564"/>
          </a:xfrm>
        </p:grpSpPr>
        <p:sp>
          <p:nvSpPr>
            <p:cNvPr id="13" name="椭圆 12"/>
            <p:cNvSpPr/>
            <p:nvPr/>
          </p:nvSpPr>
          <p:spPr>
            <a:xfrm>
              <a:off x="-283761" y="5437689"/>
              <a:ext cx="4543910" cy="155338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2F2F2">
                    <a:alpha val="6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41208" y="5598452"/>
              <a:ext cx="4170574" cy="1311891"/>
            </a:xfrm>
            <a:prstGeom prst="rect">
              <a:avLst/>
            </a:prstGeom>
          </p:spPr>
        </p:pic>
        <p:sp>
          <p:nvSpPr>
            <p:cNvPr id="15" name="Freeform 5619"/>
            <p:cNvSpPr/>
            <p:nvPr/>
          </p:nvSpPr>
          <p:spPr bwMode="auto">
            <a:xfrm>
              <a:off x="857084" y="4504361"/>
              <a:ext cx="451737" cy="2064227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627"/>
            <p:cNvSpPr/>
            <p:nvPr/>
          </p:nvSpPr>
          <p:spPr bwMode="auto">
            <a:xfrm>
              <a:off x="748843" y="3899212"/>
              <a:ext cx="1693264" cy="631235"/>
            </a:xfrm>
            <a:custGeom>
              <a:avLst/>
              <a:gdLst>
                <a:gd name="T0" fmla="*/ 52 w 566"/>
                <a:gd name="T1" fmla="*/ 211 h 211"/>
                <a:gd name="T2" fmla="*/ 0 w 566"/>
                <a:gd name="T3" fmla="*/ 41 h 211"/>
                <a:gd name="T4" fmla="*/ 485 w 566"/>
                <a:gd name="T5" fmla="*/ 0 h 211"/>
                <a:gd name="T6" fmla="*/ 566 w 566"/>
                <a:gd name="T7" fmla="*/ 155 h 211"/>
                <a:gd name="T8" fmla="*/ 52 w 566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11">
                  <a:moveTo>
                    <a:pt x="52" y="211"/>
                  </a:moveTo>
                  <a:lnTo>
                    <a:pt x="0" y="41"/>
                  </a:lnTo>
                  <a:lnTo>
                    <a:pt x="485" y="0"/>
                  </a:lnTo>
                  <a:lnTo>
                    <a:pt x="566" y="155"/>
                  </a:lnTo>
                  <a:lnTo>
                    <a:pt x="52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631"/>
            <p:cNvSpPr/>
            <p:nvPr/>
          </p:nvSpPr>
          <p:spPr bwMode="auto">
            <a:xfrm>
              <a:off x="2419012" y="4025667"/>
              <a:ext cx="1624456" cy="948349"/>
            </a:xfrm>
            <a:custGeom>
              <a:avLst/>
              <a:gdLst>
                <a:gd name="T0" fmla="*/ 0 w 543"/>
                <a:gd name="T1" fmla="*/ 109 h 317"/>
                <a:gd name="T2" fmla="*/ 230 w 543"/>
                <a:gd name="T3" fmla="*/ 0 h 317"/>
                <a:gd name="T4" fmla="*/ 543 w 543"/>
                <a:gd name="T5" fmla="*/ 182 h 317"/>
                <a:gd name="T6" fmla="*/ 264 w 543"/>
                <a:gd name="T7" fmla="*/ 317 h 317"/>
                <a:gd name="T8" fmla="*/ 0 w 543"/>
                <a:gd name="T9" fmla="*/ 1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317">
                  <a:moveTo>
                    <a:pt x="0" y="109"/>
                  </a:moveTo>
                  <a:lnTo>
                    <a:pt x="230" y="0"/>
                  </a:lnTo>
                  <a:lnTo>
                    <a:pt x="543" y="182"/>
                  </a:lnTo>
                  <a:lnTo>
                    <a:pt x="264" y="317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619"/>
            <p:cNvSpPr/>
            <p:nvPr/>
          </p:nvSpPr>
          <p:spPr bwMode="auto">
            <a:xfrm>
              <a:off x="869732" y="4548387"/>
              <a:ext cx="451737" cy="2064228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gradFill flip="none" rotWithShape="1">
              <a:gsLst>
                <a:gs pos="92000">
                  <a:schemeClr val="bg1">
                    <a:lumMod val="65000"/>
                    <a:alpha val="50000"/>
                  </a:schemeClr>
                </a:gs>
                <a:gs pos="40000">
                  <a:schemeClr val="bg1">
                    <a:alpha val="0"/>
                  </a:schemeClr>
                </a:gs>
                <a:gs pos="8000">
                  <a:schemeClr val="bg1">
                    <a:lumMod val="65000"/>
                    <a:alpha val="5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23"/>
            <p:cNvSpPr/>
            <p:nvPr/>
          </p:nvSpPr>
          <p:spPr bwMode="auto">
            <a:xfrm>
              <a:off x="63408" y="4302215"/>
              <a:ext cx="1277426" cy="954330"/>
            </a:xfrm>
            <a:custGeom>
              <a:avLst/>
              <a:gdLst>
                <a:gd name="T0" fmla="*/ 178 w 178"/>
                <a:gd name="T1" fmla="*/ 131 h 132"/>
                <a:gd name="T2" fmla="*/ 119 w 178"/>
                <a:gd name="T3" fmla="*/ 30 h 132"/>
                <a:gd name="T4" fmla="*/ 0 w 178"/>
                <a:gd name="T5" fmla="*/ 0 h 132"/>
                <a:gd name="T6" fmla="*/ 31 w 178"/>
                <a:gd name="T7" fmla="*/ 98 h 132"/>
                <a:gd name="T8" fmla="*/ 177 w 178"/>
                <a:gd name="T9" fmla="*/ 131 h 132"/>
                <a:gd name="T10" fmla="*/ 178 w 178"/>
                <a:gd name="T11" fmla="*/ 132 h 132"/>
                <a:gd name="T12" fmla="*/ 178 w 178"/>
                <a:gd name="T13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32">
                  <a:moveTo>
                    <a:pt x="178" y="131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176" y="130"/>
                    <a:pt x="177" y="131"/>
                  </a:cubicBezTo>
                  <a:cubicBezTo>
                    <a:pt x="178" y="131"/>
                    <a:pt x="178" y="132"/>
                    <a:pt x="178" y="132"/>
                  </a:cubicBezTo>
                  <a:lnTo>
                    <a:pt x="178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" name="Group 5788"/>
            <p:cNvGrpSpPr>
              <a:grpSpLocks noChangeAspect="1"/>
            </p:cNvGrpSpPr>
            <p:nvPr/>
          </p:nvGrpSpPr>
          <p:grpSpPr bwMode="auto">
            <a:xfrm>
              <a:off x="891101" y="5149389"/>
              <a:ext cx="415185" cy="1415804"/>
              <a:chOff x="2534" y="2472"/>
              <a:chExt cx="139" cy="474"/>
            </a:xfr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65000"/>
                    <a:alpha val="32000"/>
                  </a:schemeClr>
                </a:gs>
              </a:gsLst>
              <a:lin ang="5400000" scaled="0"/>
            </a:gradFill>
          </p:grpSpPr>
          <p:sp>
            <p:nvSpPr>
              <p:cNvPr id="58" name="Freeform 5789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790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" name="Group 5638"/>
            <p:cNvGrpSpPr>
              <a:grpSpLocks noChangeAspect="1"/>
            </p:cNvGrpSpPr>
            <p:nvPr/>
          </p:nvGrpSpPr>
          <p:grpSpPr bwMode="auto">
            <a:xfrm>
              <a:off x="911236" y="4355892"/>
              <a:ext cx="2309539" cy="903473"/>
              <a:chOff x="3454" y="2010"/>
              <a:chExt cx="772" cy="302"/>
            </a:xfrm>
            <a:solidFill>
              <a:schemeClr val="bg1">
                <a:lumMod val="85000"/>
              </a:schemeClr>
            </a:solidFill>
          </p:grpSpPr>
          <p:sp>
            <p:nvSpPr>
              <p:cNvPr id="56" name="Freeform 5639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640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26108" y="3688120"/>
              <a:ext cx="1026394" cy="2145453"/>
              <a:chOff x="4400552" y="1170243"/>
              <a:chExt cx="1411857" cy="2951180"/>
            </a:xfrm>
          </p:grpSpPr>
          <p:sp>
            <p:nvSpPr>
              <p:cNvPr id="50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51" name="Freeform 5704"/>
              <p:cNvSpPr/>
              <p:nvPr/>
            </p:nvSpPr>
            <p:spPr bwMode="auto">
              <a:xfrm>
                <a:off x="4400552" y="1170243"/>
                <a:ext cx="493713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52" name="Freeform 5715"/>
              <p:cNvSpPr/>
              <p:nvPr/>
            </p:nvSpPr>
            <p:spPr bwMode="auto">
              <a:xfrm>
                <a:off x="4476484" y="1752667"/>
                <a:ext cx="1084263" cy="2273301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16"/>
              <p:cNvSpPr/>
              <p:nvPr/>
            </p:nvSpPr>
            <p:spPr bwMode="auto">
              <a:xfrm>
                <a:off x="4713020" y="1641541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703"/>
              <p:cNvSpPr/>
              <p:nvPr/>
            </p:nvSpPr>
            <p:spPr bwMode="auto">
              <a:xfrm>
                <a:off x="4405578" y="1186854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781172">
              <a:off x="1303389" y="3357402"/>
              <a:ext cx="1026394" cy="2145453"/>
              <a:chOff x="4400552" y="1170242"/>
              <a:chExt cx="1411857" cy="2951181"/>
            </a:xfrm>
          </p:grpSpPr>
          <p:sp>
            <p:nvSpPr>
              <p:cNvPr id="44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45" name="Freeform 5704"/>
              <p:cNvSpPr/>
              <p:nvPr/>
            </p:nvSpPr>
            <p:spPr bwMode="auto">
              <a:xfrm>
                <a:off x="4400552" y="1170242"/>
                <a:ext cx="493713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6" name="Freeform 5715"/>
              <p:cNvSpPr/>
              <p:nvPr/>
            </p:nvSpPr>
            <p:spPr bwMode="auto">
              <a:xfrm>
                <a:off x="4476483" y="1752666"/>
                <a:ext cx="1084263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5716"/>
              <p:cNvSpPr/>
              <p:nvPr/>
            </p:nvSpPr>
            <p:spPr bwMode="auto">
              <a:xfrm>
                <a:off x="4713021" y="1641541"/>
                <a:ext cx="1055688" cy="2328865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701895">
              <a:off x="1956371" y="3320026"/>
              <a:ext cx="1026394" cy="2145453"/>
              <a:chOff x="4400548" y="1170243"/>
              <a:chExt cx="1411855" cy="2951179"/>
            </a:xfrm>
          </p:grpSpPr>
          <p:sp>
            <p:nvSpPr>
              <p:cNvPr id="38" name="Freeform 5702"/>
              <p:cNvSpPr/>
              <p:nvPr/>
            </p:nvSpPr>
            <p:spPr bwMode="auto">
              <a:xfrm>
                <a:off x="5450453" y="3873772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9" name="Freeform 5704"/>
              <p:cNvSpPr/>
              <p:nvPr/>
            </p:nvSpPr>
            <p:spPr bwMode="auto">
              <a:xfrm>
                <a:off x="4400548" y="1170243"/>
                <a:ext cx="493712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0" name="Freeform 5715"/>
              <p:cNvSpPr/>
              <p:nvPr/>
            </p:nvSpPr>
            <p:spPr bwMode="auto">
              <a:xfrm>
                <a:off x="4476479" y="1752665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5716"/>
              <p:cNvSpPr/>
              <p:nvPr/>
            </p:nvSpPr>
            <p:spPr bwMode="auto">
              <a:xfrm>
                <a:off x="4713018" y="1641539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2920266">
              <a:off x="2405206" y="3813343"/>
              <a:ext cx="1026395" cy="2145450"/>
              <a:chOff x="4400552" y="1170242"/>
              <a:chExt cx="1411857" cy="2951182"/>
            </a:xfrm>
          </p:grpSpPr>
          <p:sp>
            <p:nvSpPr>
              <p:cNvPr id="32" name="Freeform 5702"/>
              <p:cNvSpPr/>
              <p:nvPr/>
            </p:nvSpPr>
            <p:spPr bwMode="auto">
              <a:xfrm>
                <a:off x="5450459" y="3873774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3" name="Freeform 5704"/>
              <p:cNvSpPr/>
              <p:nvPr/>
            </p:nvSpPr>
            <p:spPr bwMode="auto">
              <a:xfrm>
                <a:off x="4400552" y="1170242"/>
                <a:ext cx="493712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34" name="Freeform 5715"/>
              <p:cNvSpPr/>
              <p:nvPr/>
            </p:nvSpPr>
            <p:spPr bwMode="auto">
              <a:xfrm>
                <a:off x="4476483" y="1752666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5716"/>
              <p:cNvSpPr/>
              <p:nvPr/>
            </p:nvSpPr>
            <p:spPr bwMode="auto">
              <a:xfrm>
                <a:off x="4713019" y="1641542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6" name="AutoShape 5699"/>
            <p:cNvSpPr>
              <a:spLocks noChangeAspect="1" noChangeArrowheads="1" noTextEdit="1"/>
            </p:cNvSpPr>
            <p:nvPr/>
          </p:nvSpPr>
          <p:spPr bwMode="auto">
            <a:xfrm>
              <a:off x="683363" y="3242513"/>
              <a:ext cx="1030597" cy="2159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08530" y="4957790"/>
              <a:ext cx="1892215" cy="1623696"/>
              <a:chOff x="9473194" y="1739131"/>
              <a:chExt cx="2602839" cy="2233476"/>
            </a:xfrm>
          </p:grpSpPr>
          <p:sp>
            <p:nvSpPr>
              <p:cNvPr id="29" name="Freeform 5615"/>
              <p:cNvSpPr/>
              <p:nvPr/>
            </p:nvSpPr>
            <p:spPr bwMode="auto">
              <a:xfrm>
                <a:off x="9473194" y="1739131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5615"/>
              <p:cNvSpPr/>
              <p:nvPr/>
            </p:nvSpPr>
            <p:spPr bwMode="auto">
              <a:xfrm>
                <a:off x="9473195" y="1746316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3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5615"/>
              <p:cNvSpPr/>
              <p:nvPr/>
            </p:nvSpPr>
            <p:spPr bwMode="auto">
              <a:xfrm>
                <a:off x="9475265" y="1744163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27000"/>
                    </a:schemeClr>
                  </a:gs>
                  <a:gs pos="0">
                    <a:schemeClr val="bg1">
                      <a:lumMod val="65000"/>
                      <a:alpha val="61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Freeform 5785"/>
            <p:cNvSpPr/>
            <p:nvPr/>
          </p:nvSpPr>
          <p:spPr bwMode="auto">
            <a:xfrm>
              <a:off x="1288298" y="4951663"/>
              <a:ext cx="2493975" cy="445476"/>
            </a:xfrm>
            <a:custGeom>
              <a:avLst/>
              <a:gdLst>
                <a:gd name="T0" fmla="*/ 0 w 350"/>
                <a:gd name="T1" fmla="*/ 38 h 60"/>
                <a:gd name="T2" fmla="*/ 266 w 350"/>
                <a:gd name="T3" fmla="*/ 0 h 60"/>
                <a:gd name="T4" fmla="*/ 350 w 350"/>
                <a:gd name="T5" fmla="*/ 12 h 60"/>
                <a:gd name="T6" fmla="*/ 37 w 350"/>
                <a:gd name="T7" fmla="*/ 60 h 60"/>
                <a:gd name="T8" fmla="*/ 1 w 350"/>
                <a:gd name="T9" fmla="*/ 39 h 60"/>
                <a:gd name="T10" fmla="*/ 0 w 350"/>
                <a:gd name="T11" fmla="*/ 39 h 60"/>
                <a:gd name="T12" fmla="*/ 0 w 350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60">
                  <a:moveTo>
                    <a:pt x="0" y="38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350" y="12"/>
                    <a:pt x="350" y="12"/>
                    <a:pt x="350" y="1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2" y="38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22225">
              <a:noFill/>
              <a:round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文本框 9"/>
          <p:cNvSpPr txBox="1"/>
          <p:nvPr/>
        </p:nvSpPr>
        <p:spPr>
          <a:xfrm>
            <a:off x="7941660" y="942668"/>
            <a:ext cx="1089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会写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63" name="Group 12"/>
          <p:cNvGraphicFramePr>
            <a:graphicFrameLocks noGrp="1"/>
          </p:cNvGraphicFramePr>
          <p:nvPr/>
        </p:nvGraphicFramePr>
        <p:xfrm>
          <a:off x="254169" y="1347614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4" name="TextBox 23"/>
          <p:cNvSpPr txBox="1"/>
          <p:nvPr/>
        </p:nvSpPr>
        <p:spPr>
          <a:xfrm>
            <a:off x="303785" y="1273220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6" name="Group 12"/>
          <p:cNvGraphicFramePr>
            <a:graphicFrameLocks noGrp="1"/>
          </p:cNvGraphicFramePr>
          <p:nvPr/>
        </p:nvGraphicFramePr>
        <p:xfrm>
          <a:off x="1668321" y="1347614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7" name="TextBox 23"/>
          <p:cNvSpPr txBox="1"/>
          <p:nvPr/>
        </p:nvSpPr>
        <p:spPr>
          <a:xfrm>
            <a:off x="1717937" y="1273220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9" name="Group 12"/>
          <p:cNvGraphicFramePr>
            <a:graphicFrameLocks noGrp="1"/>
          </p:cNvGraphicFramePr>
          <p:nvPr/>
        </p:nvGraphicFramePr>
        <p:xfrm>
          <a:off x="3057026" y="1347614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0" name="TextBox 23"/>
          <p:cNvSpPr txBox="1"/>
          <p:nvPr/>
        </p:nvSpPr>
        <p:spPr>
          <a:xfrm>
            <a:off x="3106642" y="1273220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溺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2" name="Group 12"/>
          <p:cNvGraphicFramePr>
            <a:graphicFrameLocks noGrp="1"/>
          </p:cNvGraphicFramePr>
          <p:nvPr/>
        </p:nvGraphicFramePr>
        <p:xfrm>
          <a:off x="4422408" y="1348636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3" name="TextBox 23"/>
          <p:cNvSpPr txBox="1"/>
          <p:nvPr/>
        </p:nvSpPr>
        <p:spPr>
          <a:xfrm>
            <a:off x="4472024" y="1274242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5" name="Group 12"/>
          <p:cNvGraphicFramePr>
            <a:graphicFrameLocks noGrp="1"/>
          </p:cNvGraphicFramePr>
          <p:nvPr/>
        </p:nvGraphicFramePr>
        <p:xfrm>
          <a:off x="5845286" y="1347614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6" name="TextBox 23"/>
          <p:cNvSpPr txBox="1"/>
          <p:nvPr/>
        </p:nvSpPr>
        <p:spPr>
          <a:xfrm>
            <a:off x="5894902" y="1273220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衔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755576" y="914770"/>
            <a:ext cx="504989" cy="4328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39031" y="382251"/>
            <a:ext cx="3900921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“帝”的中间要宽一些；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 flipV="1">
            <a:off x="1603124" y="2546902"/>
            <a:ext cx="504989" cy="4328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/>
          <p:cNvSpPr txBox="1"/>
          <p:nvPr/>
        </p:nvSpPr>
        <p:spPr>
          <a:xfrm>
            <a:off x="262516" y="2989045"/>
            <a:ext cx="2794510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“曰”要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扁一些；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345" y="3715017"/>
            <a:ext cx="5211683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“溺”是左右结构，左窄右宽；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3595348" y="2546902"/>
            <a:ext cx="6573" cy="11784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4261059" y="520152"/>
            <a:ext cx="3775393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“衔”各部分要匀称。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H="1" flipV="1">
            <a:off x="5966312" y="1043372"/>
            <a:ext cx="334148" cy="311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4" grpId="0"/>
      <p:bldP spid="67" grpId="0"/>
      <p:bldP spid="70" grpId="0"/>
      <p:bldP spid="73" grpId="0"/>
      <p:bldP spid="76" grpId="0"/>
      <p:bldP spid="7" grpId="0" animBg="1"/>
      <p:bldP spid="86" grpId="0" animBg="1"/>
      <p:bldP spid="10" grpId="0" animBg="1"/>
      <p:bldP spid="6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411510"/>
            <a:ext cx="4736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13.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精卫填海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923678"/>
            <a:ext cx="3676650" cy="2609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635896" y="1400242"/>
            <a:ext cx="121058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第</a:t>
            </a:r>
            <a:r>
              <a:rPr lang="zh-CN" altLang="en-US" sz="2000" dirty="0"/>
              <a:t>二</a:t>
            </a:r>
            <a:r>
              <a:rPr lang="zh-CN" altLang="en-US" sz="2000" dirty="0" smtClean="0"/>
              <a:t>课时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624" y="699542"/>
            <a:ext cx="65527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“精卫”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神话中鸟的名字。形状像乌鸦，头上有花纹，白色的嘴，红色的脚，传说是炎帝的小女儿溺水身亡后的化身。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39702"/>
            <a:ext cx="3984104" cy="27266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915566"/>
            <a:ext cx="1872208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“炎帝”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“少女”：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“溺”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“故”：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“堙”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67744" y="915566"/>
            <a:ext cx="4852610" cy="32983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传说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中上古时期的部落首领。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小女儿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溺水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，淹没。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因此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填塞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http://p2.so.qhimgs1.com/bdr/_240_/t016b22235c7f94d662.jpg"/>
          <p:cNvPicPr/>
          <p:nvPr/>
        </p:nvPicPr>
        <p:blipFill>
          <a:blip r:embed="rId1" r:link="rId2" cstate="print"/>
          <a:srcRect/>
          <a:stretch>
            <a:fillRect/>
          </a:stretch>
        </p:blipFill>
        <p:spPr bwMode="auto">
          <a:xfrm>
            <a:off x="4860032" y="1851670"/>
            <a:ext cx="3528392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627534"/>
            <a:ext cx="8496944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传说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很久很久以前……有一次，是谁到海上游玩，倒霉被淹死了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             )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后来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她变成了一只美丽的小鸟，名字叫做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。精卫天天从西山衔来什么和什么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，（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投进哪里的大海里？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54975" y="172893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炎帝的小女儿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8230" y="269328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精卫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79912" y="343584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小树枝和小石子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3728" y="429994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东海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843558"/>
            <a:ext cx="7007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在这个故事中，你从精卫身上学到了什么？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619056"/>
            <a:ext cx="3098100" cy="2922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1043608" y="228371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持之以恒，不畏艰难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ags/tag1.xml><?xml version="1.0" encoding="utf-8"?>
<p:tagLst xmlns:p="http://schemas.openxmlformats.org/presentationml/2006/main">
  <p:tag name="KSO_WM_DOC_GUID" val="{666e506f-e059-44da-9619-be6efe8f98d5}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490</Words>
  <Application>WPS 演示</Application>
  <PresentationFormat>全屏显示(16:9)</PresentationFormat>
  <Paragraphs>94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华文新魏</vt:lpstr>
      <vt:lpstr>方正姚体</vt:lpstr>
      <vt:lpstr>华文楷体</vt:lpstr>
      <vt:lpstr>楷体</vt:lpstr>
      <vt:lpstr>汉语拼音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101</cp:revision>
  <dcterms:created xsi:type="dcterms:W3CDTF">2017-03-17T02:28:00Z</dcterms:created>
  <dcterms:modified xsi:type="dcterms:W3CDTF">2023-09-25T17:04:26Z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9C2120D5A1D444E886218AF3D8A2D789_12</vt:lpwstr>
  </property>
</Properties>
</file>