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3"/>
  </p:notesMasterIdLst>
  <p:sldIdLst>
    <p:sldId id="256" r:id="rId4"/>
    <p:sldId id="266" r:id="rId5"/>
    <p:sldId id="274" r:id="rId6"/>
    <p:sldId id="276" r:id="rId7"/>
    <p:sldId id="277" r:id="rId8"/>
    <p:sldId id="278" r:id="rId9"/>
    <p:sldId id="279" r:id="rId10"/>
    <p:sldId id="280" r:id="rId11"/>
    <p:sldId id="281" r:id="rId12"/>
    <p:sldId id="282" r:id="rId13"/>
    <p:sldId id="267" r:id="rId14"/>
    <p:sldId id="283" r:id="rId15"/>
    <p:sldId id="284" r:id="rId16"/>
    <p:sldId id="294" r:id="rId17"/>
    <p:sldId id="286" r:id="rId18"/>
    <p:sldId id="287" r:id="rId19"/>
    <p:sldId id="295" r:id="rId20"/>
    <p:sldId id="263" r:id="rId21"/>
    <p:sldId id="301" r:id="rId22"/>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0" userDrawn="1">
          <p15:clr>
            <a:srgbClr val="A4A3A4"/>
          </p15:clr>
        </p15:guide>
        <p15:guide id="2" pos="387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800"/>
    <a:srgbClr val="B06902"/>
    <a:srgbClr val="F5F7F9"/>
    <a:srgbClr val="00B4FF"/>
    <a:srgbClr val="F52F39"/>
    <a:srgbClr val="A9358D"/>
    <a:srgbClr val="D73369"/>
    <a:srgbClr val="FFC209"/>
    <a:srgbClr val="FD304B"/>
    <a:srgbClr val="9036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80"/>
        <p:guide pos="3877"/>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7" Type="http://schemas.openxmlformats.org/officeDocument/2006/relationships/tags" Target="tags/tag3.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notesMaster" Target="notesMasters/notesMaster1.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5.jpeg"/><Relationship Id="rId3" Type="http://schemas.openxmlformats.org/officeDocument/2006/relationships/image" Target="../media/image24.jpeg"/><Relationship Id="rId2" Type="http://schemas.openxmlformats.org/officeDocument/2006/relationships/tags" Target="../tags/tag2.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1.png"/><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35.png"/><Relationship Id="rId4" Type="http://schemas.openxmlformats.org/officeDocument/2006/relationships/image" Target="../media/image34.jpeg"/><Relationship Id="rId3" Type="http://schemas.openxmlformats.org/officeDocument/2006/relationships/image" Target="../media/image33.jpeg"/><Relationship Id="rId2" Type="http://schemas.openxmlformats.org/officeDocument/2006/relationships/image" Target="../media/image32.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39.png"/><Relationship Id="rId4" Type="http://schemas.openxmlformats.org/officeDocument/2006/relationships/image" Target="../media/image38.png"/><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0.pn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1.png"/><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2.png"/><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tags" Target="../tags/tag1.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5.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5.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5.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917747" y="2169041"/>
            <a:ext cx="4297680" cy="922020"/>
          </a:xfrm>
          <a:prstGeom prst="rect">
            <a:avLst/>
          </a:prstGeom>
          <a:noFill/>
        </p:spPr>
        <p:txBody>
          <a:bodyPr wrap="none" rtlCol="0">
            <a:spAutoFit/>
          </a:bodyPr>
          <a:lstStyle/>
          <a:p>
            <a:r>
              <a:rPr kumimoji="1" lang="zh-CN" altLang="en-US" sz="5400" b="1" dirty="0">
                <a:solidFill>
                  <a:srgbClr val="00B4FF"/>
                </a:solidFill>
              </a:rPr>
              <a:t>认识平方千米</a:t>
            </a:r>
            <a:endParaRPr kumimoji="1" lang="zh-CN" altLang="en-US" sz="5400" b="1" dirty="0">
              <a:solidFill>
                <a:srgbClr val="00B4FF"/>
              </a:solidFill>
            </a:endParaRPr>
          </a:p>
        </p:txBody>
      </p:sp>
      <p:sp>
        <p:nvSpPr>
          <p:cNvPr id="4" name="文本框 3"/>
          <p:cNvSpPr txBox="1"/>
          <p:nvPr/>
        </p:nvSpPr>
        <p:spPr>
          <a:xfrm>
            <a:off x="4248379" y="3471277"/>
            <a:ext cx="3695242" cy="369332"/>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四年级上册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24" name="图片 23" descr="468945892650385476"/>
          <p:cNvPicPr>
            <a:picLocks noChangeAspect="1"/>
          </p:cNvPicPr>
          <p:nvPr>
            <p:custDataLst>
              <p:tags r:id="rId2"/>
            </p:custDataLst>
          </p:nvPr>
        </p:nvPicPr>
        <p:blipFill>
          <a:blip r:embed="rId3"/>
          <a:stretch>
            <a:fillRect/>
          </a:stretch>
        </p:blipFill>
        <p:spPr>
          <a:xfrm>
            <a:off x="3446780" y="910590"/>
            <a:ext cx="6230620" cy="5548630"/>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4" name="文本框 3"/>
          <p:cNvSpPr txBox="1"/>
          <p:nvPr/>
        </p:nvSpPr>
        <p:spPr>
          <a:xfrm>
            <a:off x="4032250" y="2223135"/>
            <a:ext cx="5059680" cy="460375"/>
          </a:xfrm>
          <a:prstGeom prst="rect">
            <a:avLst/>
          </a:prstGeom>
          <a:noFill/>
        </p:spPr>
        <p:txBody>
          <a:bodyPr wrap="none" rtlCol="0" anchor="t">
            <a:spAutoFit/>
          </a:bodyPr>
          <a:p>
            <a:pPr eaLnBrk="1" hangingPunct="1">
              <a:lnSpc>
                <a:spcPct val="100000"/>
              </a:lnSpc>
              <a:spcBef>
                <a:spcPct val="50000"/>
              </a:spcBef>
            </a:pPr>
            <a:r>
              <a:rPr lang="zh-CN" altLang="en-US"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平方千米和公顷有什么区别与联系？</a:t>
            </a:r>
            <a:endParaRPr lang="zh-CN" altLang="en-US"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pic>
        <p:nvPicPr>
          <p:cNvPr id="25" name="图片 24" descr="E-1127120-2CB60E00"/>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487045" y="1660525"/>
            <a:ext cx="3752850" cy="375285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4240530" y="1661160"/>
            <a:ext cx="1188085" cy="575945"/>
            <a:chOff x="8725" y="7969"/>
            <a:chExt cx="1871" cy="907"/>
          </a:xfrm>
        </p:grpSpPr>
        <p:sp>
          <p:nvSpPr>
            <p:cNvPr id="17" name="文本框 16"/>
            <p:cNvSpPr txBox="1"/>
            <p:nvPr/>
          </p:nvSpPr>
          <p:spPr>
            <a:xfrm>
              <a:off x="8976" y="8055"/>
              <a:ext cx="124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sym typeface="+mn-ea"/>
                </a:rPr>
                <a:t>计量</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右箭头 17"/>
            <p:cNvSpPr/>
            <p:nvPr/>
          </p:nvSpPr>
          <p:spPr>
            <a:xfrm>
              <a:off x="8725" y="7969"/>
              <a:ext cx="1871" cy="907"/>
            </a:xfrm>
            <a:prstGeom prst="rightArrow">
              <a:avLst>
                <a:gd name="adj1" fmla="val 73011"/>
                <a:gd name="adj2" fmla="val 50000"/>
              </a:avLst>
            </a:prstGeom>
            <a:noFill/>
            <a:ln w="47625">
              <a:solidFill>
                <a:schemeClr val="accent1">
                  <a:lumMod val="75000"/>
                </a:schemeClr>
              </a:solidFill>
            </a:ln>
            <a:effectLst>
              <a:glow rad="101600">
                <a:schemeClr val="accent1">
                  <a:satMod val="175000"/>
                  <a:alpha val="40000"/>
                </a:scheme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2" name="组合 11"/>
          <p:cNvGrpSpPr/>
          <p:nvPr/>
        </p:nvGrpSpPr>
        <p:grpSpPr>
          <a:xfrm>
            <a:off x="2201545" y="1593215"/>
            <a:ext cx="1847215" cy="699770"/>
            <a:chOff x="1151" y="4374"/>
            <a:chExt cx="3652" cy="1102"/>
          </a:xfrm>
        </p:grpSpPr>
        <p:sp>
          <p:nvSpPr>
            <p:cNvPr id="14" name="圆角矩形 13"/>
            <p:cNvSpPr/>
            <p:nvPr/>
          </p:nvSpPr>
          <p:spPr>
            <a:xfrm>
              <a:off x="1151" y="4374"/>
              <a:ext cx="3652" cy="1102"/>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1541" y="4534"/>
              <a:ext cx="3097" cy="725"/>
            </a:xfrm>
            <a:prstGeom prst="rect">
              <a:avLst/>
            </a:prstGeom>
            <a:noFill/>
          </p:spPr>
          <p:txBody>
            <a:bodyPr wrap="square" rtlCol="0">
              <a:spAutoFit/>
            </a:bodyPr>
            <a:p>
              <a:r>
                <a:rPr lang="zh-CN" altLang="en-US" sz="2400"/>
                <a:t>平方千米</a:t>
              </a:r>
              <a:endParaRPr lang="zh-CN" altLang="en-US" sz="2400"/>
            </a:p>
          </p:txBody>
        </p:sp>
      </p:grpSp>
      <p:grpSp>
        <p:nvGrpSpPr>
          <p:cNvPr id="50" name="组合 49"/>
          <p:cNvGrpSpPr/>
          <p:nvPr/>
        </p:nvGrpSpPr>
        <p:grpSpPr>
          <a:xfrm>
            <a:off x="5620385" y="1593215"/>
            <a:ext cx="2787650" cy="699770"/>
            <a:chOff x="9686" y="5725"/>
            <a:chExt cx="4390" cy="1102"/>
          </a:xfrm>
        </p:grpSpPr>
        <p:sp>
          <p:nvSpPr>
            <p:cNvPr id="9" name="圆角矩形 8"/>
            <p:cNvSpPr/>
            <p:nvPr/>
          </p:nvSpPr>
          <p:spPr>
            <a:xfrm>
              <a:off x="9686" y="5725"/>
              <a:ext cx="4390" cy="1102"/>
            </a:xfrm>
            <a:prstGeom prst="roundRect">
              <a:avLst/>
            </a:prstGeom>
            <a:gradFill>
              <a:gsLst>
                <a:gs pos="99000">
                  <a:schemeClr val="accent2">
                    <a:lumMod val="60000"/>
                    <a:lumOff val="40000"/>
                  </a:schemeClr>
                </a:gs>
                <a:gs pos="0">
                  <a:srgbClr val="00B4FF"/>
                </a:gs>
              </a:gsLst>
              <a:lin ang="0" scaled="0"/>
            </a:gra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9834" y="5885"/>
              <a:ext cx="4241" cy="725"/>
            </a:xfrm>
            <a:prstGeom prst="rect">
              <a:avLst/>
            </a:prstGeom>
            <a:noFill/>
          </p:spPr>
          <p:txBody>
            <a:bodyPr wrap="square" rtlCol="0" anchor="t">
              <a:spAutoFit/>
            </a:bodyPr>
            <a:p>
              <a:pPr>
                <a:lnSpc>
                  <a:spcPct val="100000"/>
                </a:lnSpc>
              </a:pPr>
              <a:r>
                <a:rPr lang="zh-CN" altLang="en-US" sz="2400" dirty="0">
                  <a:solidFill>
                    <a:schemeClr val="tx1"/>
                  </a:solidFill>
                  <a:latin typeface="微软雅黑" panose="020B0503020204020204" pitchFamily="34" charset="-122"/>
                  <a:ea typeface="微软雅黑" panose="020B0503020204020204" pitchFamily="34" charset="-122"/>
                  <a:sym typeface="+mn-ea"/>
                </a:rPr>
                <a:t>特别大的土地面积</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23" name="组合 22"/>
          <p:cNvGrpSpPr/>
          <p:nvPr/>
        </p:nvGrpSpPr>
        <p:grpSpPr>
          <a:xfrm>
            <a:off x="9003665" y="1052830"/>
            <a:ext cx="1847215" cy="504190"/>
            <a:chOff x="13871" y="4214"/>
            <a:chExt cx="2909" cy="794"/>
          </a:xfrm>
        </p:grpSpPr>
        <p:sp>
          <p:nvSpPr>
            <p:cNvPr id="16" name="圆角矩形 15"/>
            <p:cNvSpPr/>
            <p:nvPr/>
          </p:nvSpPr>
          <p:spPr>
            <a:xfrm>
              <a:off x="13871" y="4214"/>
              <a:ext cx="2909" cy="794"/>
            </a:xfrm>
            <a:prstGeom prst="roundRect">
              <a:avLst/>
            </a:prstGeom>
            <a:gradFill>
              <a:gsLst>
                <a:gs pos="99000">
                  <a:schemeClr val="accent2">
                    <a:lumMod val="60000"/>
                    <a:lumOff val="40000"/>
                  </a:schemeClr>
                </a:gs>
                <a:gs pos="0">
                  <a:srgbClr val="00B4FF"/>
                </a:gs>
              </a:gsLst>
              <a:lin ang="0" scaled="0"/>
            </a:gra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文本框 20"/>
            <p:cNvSpPr txBox="1"/>
            <p:nvPr/>
          </p:nvSpPr>
          <p:spPr>
            <a:xfrm>
              <a:off x="14221" y="4262"/>
              <a:ext cx="220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sym typeface="+mn-ea"/>
                </a:rPr>
                <a:t>城市面积</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24" name="组合 23"/>
          <p:cNvGrpSpPr/>
          <p:nvPr/>
        </p:nvGrpSpPr>
        <p:grpSpPr>
          <a:xfrm>
            <a:off x="9003665" y="1722755"/>
            <a:ext cx="1847215" cy="504190"/>
            <a:chOff x="13871" y="4214"/>
            <a:chExt cx="2909" cy="794"/>
          </a:xfrm>
        </p:grpSpPr>
        <p:sp>
          <p:nvSpPr>
            <p:cNvPr id="25" name="圆角矩形 24"/>
            <p:cNvSpPr/>
            <p:nvPr/>
          </p:nvSpPr>
          <p:spPr>
            <a:xfrm>
              <a:off x="13871" y="4214"/>
              <a:ext cx="2909" cy="794"/>
            </a:xfrm>
            <a:prstGeom prst="roundRect">
              <a:avLst/>
            </a:prstGeom>
            <a:gradFill>
              <a:gsLst>
                <a:gs pos="99000">
                  <a:schemeClr val="accent2">
                    <a:lumMod val="60000"/>
                    <a:lumOff val="40000"/>
                  </a:schemeClr>
                </a:gs>
                <a:gs pos="0">
                  <a:srgbClr val="00B4FF"/>
                </a:gs>
              </a:gsLst>
              <a:lin ang="0" scaled="0"/>
            </a:gra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文本框 25"/>
            <p:cNvSpPr txBox="1"/>
            <p:nvPr/>
          </p:nvSpPr>
          <p:spPr>
            <a:xfrm>
              <a:off x="14221" y="4242"/>
              <a:ext cx="220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sym typeface="+mn-ea"/>
                </a:rPr>
                <a:t>国土面积</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27" name="组合 26"/>
          <p:cNvGrpSpPr/>
          <p:nvPr/>
        </p:nvGrpSpPr>
        <p:grpSpPr>
          <a:xfrm>
            <a:off x="9004300" y="2367280"/>
            <a:ext cx="1847215" cy="504190"/>
            <a:chOff x="13871" y="4214"/>
            <a:chExt cx="2909" cy="794"/>
          </a:xfrm>
        </p:grpSpPr>
        <p:sp>
          <p:nvSpPr>
            <p:cNvPr id="29" name="圆角矩形 28"/>
            <p:cNvSpPr/>
            <p:nvPr/>
          </p:nvSpPr>
          <p:spPr>
            <a:xfrm>
              <a:off x="13871" y="4214"/>
              <a:ext cx="2909" cy="794"/>
            </a:xfrm>
            <a:prstGeom prst="roundRect">
              <a:avLst/>
            </a:prstGeom>
            <a:gradFill>
              <a:gsLst>
                <a:gs pos="99000">
                  <a:schemeClr val="accent2">
                    <a:lumMod val="60000"/>
                    <a:lumOff val="40000"/>
                  </a:schemeClr>
                </a:gs>
                <a:gs pos="0">
                  <a:srgbClr val="00B4FF"/>
                </a:gs>
              </a:gsLst>
              <a:lin ang="0" scaled="0"/>
            </a:gra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文本框 29"/>
            <p:cNvSpPr txBox="1"/>
            <p:nvPr/>
          </p:nvSpPr>
          <p:spPr>
            <a:xfrm>
              <a:off x="14221" y="4242"/>
              <a:ext cx="220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sym typeface="+mn-ea"/>
                </a:rPr>
                <a:t>海洋面积</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31" name="组合 30"/>
          <p:cNvGrpSpPr/>
          <p:nvPr/>
        </p:nvGrpSpPr>
        <p:grpSpPr>
          <a:xfrm>
            <a:off x="2084705" y="4546600"/>
            <a:ext cx="1847215" cy="699770"/>
            <a:chOff x="1151" y="4374"/>
            <a:chExt cx="3652" cy="1102"/>
          </a:xfrm>
        </p:grpSpPr>
        <p:sp>
          <p:nvSpPr>
            <p:cNvPr id="33" name="圆角矩形 32"/>
            <p:cNvSpPr/>
            <p:nvPr/>
          </p:nvSpPr>
          <p:spPr>
            <a:xfrm>
              <a:off x="1151" y="4374"/>
              <a:ext cx="3652" cy="1102"/>
            </a:xfrm>
            <a:prstGeom prst="roundRect">
              <a:avLst/>
            </a:prstGeom>
            <a:solidFill>
              <a:srgbClr val="FF980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文本框 33"/>
            <p:cNvSpPr txBox="1"/>
            <p:nvPr/>
          </p:nvSpPr>
          <p:spPr>
            <a:xfrm>
              <a:off x="2041" y="4534"/>
              <a:ext cx="2163" cy="725"/>
            </a:xfrm>
            <a:prstGeom prst="rect">
              <a:avLst/>
            </a:prstGeom>
            <a:noFill/>
          </p:spPr>
          <p:txBody>
            <a:bodyPr wrap="square" rtlCol="0">
              <a:spAutoFit/>
            </a:bodyPr>
            <a:p>
              <a:r>
                <a:rPr lang="zh-CN" altLang="en-US" sz="2400"/>
                <a:t>公顷</a:t>
              </a:r>
              <a:endParaRPr lang="zh-CN" altLang="en-US" sz="2400"/>
            </a:p>
          </p:txBody>
        </p:sp>
      </p:grpSp>
      <p:grpSp>
        <p:nvGrpSpPr>
          <p:cNvPr id="35" name="组合 34"/>
          <p:cNvGrpSpPr/>
          <p:nvPr/>
        </p:nvGrpSpPr>
        <p:grpSpPr>
          <a:xfrm>
            <a:off x="4157345" y="4644390"/>
            <a:ext cx="1188085" cy="575945"/>
            <a:chOff x="8725" y="7969"/>
            <a:chExt cx="1871" cy="907"/>
          </a:xfrm>
        </p:grpSpPr>
        <p:sp>
          <p:nvSpPr>
            <p:cNvPr id="36" name="文本框 35"/>
            <p:cNvSpPr txBox="1"/>
            <p:nvPr/>
          </p:nvSpPr>
          <p:spPr>
            <a:xfrm>
              <a:off x="8976" y="8035"/>
              <a:ext cx="124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sym typeface="+mn-ea"/>
                </a:rPr>
                <a:t>计量</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sp>
          <p:nvSpPr>
            <p:cNvPr id="37" name="右箭头 36"/>
            <p:cNvSpPr/>
            <p:nvPr/>
          </p:nvSpPr>
          <p:spPr>
            <a:xfrm>
              <a:off x="8725" y="7969"/>
              <a:ext cx="1871" cy="907"/>
            </a:xfrm>
            <a:prstGeom prst="rightArrow">
              <a:avLst>
                <a:gd name="adj1" fmla="val 73011"/>
                <a:gd name="adj2" fmla="val 50000"/>
              </a:avLst>
            </a:prstGeom>
            <a:noFill/>
            <a:ln w="47625">
              <a:solidFill>
                <a:srgbClr val="FFC000"/>
              </a:solidFill>
            </a:ln>
            <a:effectLst>
              <a:glow rad="101600">
                <a:srgbClr val="FFC000">
                  <a:alpha val="40000"/>
                </a:srgb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9" name="组合 38"/>
          <p:cNvGrpSpPr/>
          <p:nvPr/>
        </p:nvGrpSpPr>
        <p:grpSpPr>
          <a:xfrm>
            <a:off x="9099550" y="3949065"/>
            <a:ext cx="1847215" cy="504190"/>
            <a:chOff x="13871" y="4214"/>
            <a:chExt cx="2909" cy="794"/>
          </a:xfrm>
        </p:grpSpPr>
        <p:sp>
          <p:nvSpPr>
            <p:cNvPr id="40" name="圆角矩形 39"/>
            <p:cNvSpPr/>
            <p:nvPr/>
          </p:nvSpPr>
          <p:spPr>
            <a:xfrm>
              <a:off x="13871" y="4214"/>
              <a:ext cx="2909" cy="794"/>
            </a:xfrm>
            <a:prstGeom prst="roundRect">
              <a:avLst/>
            </a:prstGeom>
            <a:gradFill>
              <a:gsLst>
                <a:gs pos="99000">
                  <a:schemeClr val="accent4">
                    <a:lumMod val="40000"/>
                    <a:lumOff val="60000"/>
                  </a:schemeClr>
                </a:gs>
                <a:gs pos="0">
                  <a:srgbClr val="FF9800"/>
                </a:gs>
              </a:gsLst>
              <a:lin ang="0" scaled="0"/>
            </a:gra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文本框 40"/>
            <p:cNvSpPr txBox="1"/>
            <p:nvPr/>
          </p:nvSpPr>
          <p:spPr>
            <a:xfrm>
              <a:off x="13974" y="4222"/>
              <a:ext cx="268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sym typeface="+mn-ea"/>
                </a:rPr>
                <a:t>天安门广场</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42" name="组合 41"/>
          <p:cNvGrpSpPr/>
          <p:nvPr/>
        </p:nvGrpSpPr>
        <p:grpSpPr>
          <a:xfrm>
            <a:off x="9072880" y="4644390"/>
            <a:ext cx="2038350" cy="504190"/>
            <a:chOff x="13871" y="4214"/>
            <a:chExt cx="3210" cy="794"/>
          </a:xfrm>
        </p:grpSpPr>
        <p:sp>
          <p:nvSpPr>
            <p:cNvPr id="43" name="圆角矩形 42"/>
            <p:cNvSpPr/>
            <p:nvPr/>
          </p:nvSpPr>
          <p:spPr>
            <a:xfrm>
              <a:off x="13871" y="4214"/>
              <a:ext cx="3130" cy="794"/>
            </a:xfrm>
            <a:prstGeom prst="roundRect">
              <a:avLst/>
            </a:prstGeom>
            <a:gradFill>
              <a:gsLst>
                <a:gs pos="99000">
                  <a:schemeClr val="accent4">
                    <a:lumMod val="40000"/>
                    <a:lumOff val="60000"/>
                  </a:schemeClr>
                </a:gs>
                <a:gs pos="0">
                  <a:srgbClr val="FF9800"/>
                </a:gs>
              </a:gsLst>
              <a:lin ang="0" scaled="0"/>
            </a:gra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文本框 43"/>
            <p:cNvSpPr txBox="1"/>
            <p:nvPr/>
          </p:nvSpPr>
          <p:spPr>
            <a:xfrm>
              <a:off x="13913" y="4223"/>
              <a:ext cx="316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sym typeface="+mn-ea"/>
                </a:rPr>
                <a:t>校园占地面积</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45" name="组合 44"/>
          <p:cNvGrpSpPr/>
          <p:nvPr/>
        </p:nvGrpSpPr>
        <p:grpSpPr>
          <a:xfrm>
            <a:off x="9133205" y="5321935"/>
            <a:ext cx="1847215" cy="504190"/>
            <a:chOff x="13871" y="4214"/>
            <a:chExt cx="2909" cy="794"/>
          </a:xfrm>
        </p:grpSpPr>
        <p:sp>
          <p:nvSpPr>
            <p:cNvPr id="46" name="圆角矩形 45"/>
            <p:cNvSpPr/>
            <p:nvPr/>
          </p:nvSpPr>
          <p:spPr>
            <a:xfrm>
              <a:off x="13871" y="4214"/>
              <a:ext cx="2909" cy="794"/>
            </a:xfrm>
            <a:prstGeom prst="roundRect">
              <a:avLst/>
            </a:prstGeom>
            <a:gradFill>
              <a:gsLst>
                <a:gs pos="99000">
                  <a:schemeClr val="accent4">
                    <a:lumMod val="40000"/>
                    <a:lumOff val="60000"/>
                  </a:schemeClr>
                </a:gs>
                <a:gs pos="0">
                  <a:srgbClr val="FF9800"/>
                </a:gs>
              </a:gsLst>
              <a:lin ang="0" scaled="0"/>
            </a:gra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文本框 46"/>
            <p:cNvSpPr txBox="1"/>
            <p:nvPr/>
          </p:nvSpPr>
          <p:spPr>
            <a:xfrm>
              <a:off x="14601" y="4242"/>
              <a:ext cx="1248" cy="725"/>
            </a:xfrm>
            <a:prstGeom prst="rect">
              <a:avLst/>
            </a:prstGeom>
            <a:noFill/>
          </p:spPr>
          <p:txBody>
            <a:bodyPr wrap="none" rtlCol="0">
              <a:spAutoFit/>
            </a:bodyPr>
            <a:p>
              <a:pPr algn="l">
                <a:lnSpc>
                  <a:spcPct val="100000"/>
                </a:lnSpc>
              </a:pPr>
              <a:r>
                <a:rPr lang="zh-CN" altLang="en-US" sz="2400" dirty="0">
                  <a:latin typeface="微软雅黑" panose="020B0503020204020204" pitchFamily="34" charset="-122"/>
                  <a:ea typeface="微软雅黑" panose="020B0503020204020204" pitchFamily="34" charset="-122"/>
                  <a:sym typeface="+mn-ea"/>
                </a:rPr>
                <a:t>公园</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49" name="组合 48"/>
          <p:cNvGrpSpPr/>
          <p:nvPr/>
        </p:nvGrpSpPr>
        <p:grpSpPr>
          <a:xfrm>
            <a:off x="5570855" y="4566285"/>
            <a:ext cx="2896235" cy="699770"/>
            <a:chOff x="9725" y="7527"/>
            <a:chExt cx="4561" cy="1102"/>
          </a:xfrm>
        </p:grpSpPr>
        <p:sp>
          <p:nvSpPr>
            <p:cNvPr id="38" name="圆角矩形 37"/>
            <p:cNvSpPr/>
            <p:nvPr/>
          </p:nvSpPr>
          <p:spPr>
            <a:xfrm>
              <a:off x="9725" y="7527"/>
              <a:ext cx="4390" cy="1102"/>
            </a:xfrm>
            <a:prstGeom prst="roundRect">
              <a:avLst/>
            </a:prstGeom>
            <a:gradFill>
              <a:gsLst>
                <a:gs pos="99000">
                  <a:schemeClr val="accent4">
                    <a:lumMod val="40000"/>
                    <a:lumOff val="60000"/>
                  </a:schemeClr>
                </a:gs>
                <a:gs pos="0">
                  <a:srgbClr val="FF9800"/>
                </a:gs>
              </a:gsLst>
              <a:lin ang="0" scaled="0"/>
            </a:gra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文本框 47"/>
            <p:cNvSpPr txBox="1"/>
            <p:nvPr/>
          </p:nvSpPr>
          <p:spPr>
            <a:xfrm>
              <a:off x="10046" y="7715"/>
              <a:ext cx="4241" cy="725"/>
            </a:xfrm>
            <a:prstGeom prst="rect">
              <a:avLst/>
            </a:prstGeom>
            <a:noFill/>
          </p:spPr>
          <p:txBody>
            <a:bodyPr wrap="square" rtlCol="0" anchor="t">
              <a:spAutoFit/>
            </a:bodyPr>
            <a:p>
              <a:pPr>
                <a:lnSpc>
                  <a:spcPct val="100000"/>
                </a:lnSpc>
              </a:pPr>
              <a:r>
                <a:rPr lang="zh-CN" altLang="en-US" sz="2400" dirty="0">
                  <a:solidFill>
                    <a:schemeClr val="tx1"/>
                  </a:solidFill>
                  <a:latin typeface="微软雅黑" panose="020B0503020204020204" pitchFamily="34" charset="-122"/>
                  <a:ea typeface="微软雅黑" panose="020B0503020204020204" pitchFamily="34" charset="-122"/>
                  <a:sym typeface="+mn-ea"/>
                </a:rPr>
                <a:t>稍大的土地面积</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sp>
        <p:nvSpPr>
          <p:cNvPr id="47117" name="左大括号 47116"/>
          <p:cNvSpPr/>
          <p:nvPr/>
        </p:nvSpPr>
        <p:spPr>
          <a:xfrm>
            <a:off x="8587740" y="1121410"/>
            <a:ext cx="288925" cy="1655445"/>
          </a:xfrm>
          <a:prstGeom prst="leftBrace">
            <a:avLst>
              <a:gd name="adj1" fmla="val 93348"/>
              <a:gd name="adj2" fmla="val 50000"/>
            </a:avLst>
          </a:prstGeom>
          <a:noFill/>
          <a:ln w="47625"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4" name="左大括号 3"/>
          <p:cNvSpPr/>
          <p:nvPr/>
        </p:nvSpPr>
        <p:spPr>
          <a:xfrm>
            <a:off x="8609965" y="4046855"/>
            <a:ext cx="288925" cy="1655445"/>
          </a:xfrm>
          <a:prstGeom prst="leftBrace">
            <a:avLst>
              <a:gd name="adj1" fmla="val 93348"/>
              <a:gd name="adj2" fmla="val 50000"/>
            </a:avLst>
          </a:prstGeom>
          <a:noFill/>
          <a:ln w="47625"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grpSp>
        <p:nvGrpSpPr>
          <p:cNvPr id="5" name="组合 4"/>
          <p:cNvGrpSpPr/>
          <p:nvPr/>
        </p:nvGrpSpPr>
        <p:grpSpPr>
          <a:xfrm>
            <a:off x="0" y="2932430"/>
            <a:ext cx="2927350" cy="836930"/>
            <a:chOff x="1445" y="4214"/>
            <a:chExt cx="4610" cy="1318"/>
          </a:xfrm>
        </p:grpSpPr>
        <p:pic>
          <p:nvPicPr>
            <p:cNvPr id="10" name="图片 9" descr="26369678_225034435000_2"/>
            <p:cNvPicPr>
              <a:picLocks noChangeAspect="1"/>
            </p:cNvPicPr>
            <p:nvPr/>
          </p:nvPicPr>
          <p:blipFill>
            <a:blip r:embed="rId2">
              <a:clrChange>
                <a:clrFrom>
                  <a:srgbClr val="FFFFFF">
                    <a:alpha val="100000"/>
                  </a:srgbClr>
                </a:clrFrom>
                <a:clrTo>
                  <a:srgbClr val="FFFFFF">
                    <a:alpha val="100000"/>
                    <a:alpha val="0"/>
                  </a:srgbClr>
                </a:clrTo>
              </a:clrChange>
            </a:blip>
            <a:srcRect t="50315" b="27574"/>
            <a:stretch>
              <a:fillRect/>
            </a:stretch>
          </p:blipFill>
          <p:spPr>
            <a:xfrm>
              <a:off x="1445" y="4214"/>
              <a:ext cx="4610" cy="1319"/>
            </a:xfrm>
            <a:prstGeom prst="rect">
              <a:avLst/>
            </a:prstGeom>
          </p:spPr>
        </p:pic>
        <p:sp>
          <p:nvSpPr>
            <p:cNvPr id="6" name="文本框 5"/>
            <p:cNvSpPr txBox="1"/>
            <p:nvPr/>
          </p:nvSpPr>
          <p:spPr>
            <a:xfrm>
              <a:off x="2082" y="4511"/>
              <a:ext cx="316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sym typeface="+mn-ea"/>
                </a:rPr>
                <a:t>计量土地面积</a:t>
              </a:r>
              <a:endPar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grpSp>
      <p:pic>
        <p:nvPicPr>
          <p:cNvPr id="7" name="图片 6" descr="图片1"/>
          <p:cNvPicPr>
            <a:picLocks noChangeAspect="1"/>
          </p:cNvPicPr>
          <p:nvPr/>
        </p:nvPicPr>
        <p:blipFill>
          <a:blip r:embed="rId3"/>
          <a:stretch>
            <a:fillRect/>
          </a:stretch>
        </p:blipFill>
        <p:spPr>
          <a:xfrm rot="17880000" flipH="1">
            <a:off x="962025" y="2110105"/>
            <a:ext cx="1141095" cy="541020"/>
          </a:xfrm>
          <a:prstGeom prst="rect">
            <a:avLst/>
          </a:prstGeom>
        </p:spPr>
      </p:pic>
      <p:pic>
        <p:nvPicPr>
          <p:cNvPr id="8" name="图片 7" descr="图片3"/>
          <p:cNvPicPr>
            <a:picLocks noChangeAspect="1"/>
          </p:cNvPicPr>
          <p:nvPr/>
        </p:nvPicPr>
        <p:blipFill>
          <a:blip r:embed="rId4"/>
          <a:stretch>
            <a:fillRect/>
          </a:stretch>
        </p:blipFill>
        <p:spPr>
          <a:xfrm rot="15360000">
            <a:off x="895985" y="4036060"/>
            <a:ext cx="1131570" cy="536575"/>
          </a:xfrm>
          <a:prstGeom prst="rect">
            <a:avLst/>
          </a:prstGeom>
        </p:spPr>
      </p:pic>
      <p:sp>
        <p:nvSpPr>
          <p:cNvPr id="13" name="文本框 12"/>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ppt_y</p:attrName>
                                        </p:attrNameLst>
                                      </p:cBhvr>
                                      <p:tavLst>
                                        <p:tav tm="0">
                                          <p:val>
                                            <p:strVal val="#ppt_y+#ppt_h*1.125000"/>
                                          </p:val>
                                        </p:tav>
                                        <p:tav tm="100000">
                                          <p:val>
                                            <p:strVal val="#ppt_y"/>
                                          </p:val>
                                        </p:tav>
                                      </p:tavLst>
                                    </p:anim>
                                    <p:animEffect transition="in" filter="wipe(up)">
                                      <p:cBhvr>
                                        <p:cTn id="8" dur="500"/>
                                        <p:tgtEl>
                                          <p:spTgt spid="12"/>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50"/>
                                        </p:tgtEl>
                                        <p:attrNameLst>
                                          <p:attrName>style.visibility</p:attrName>
                                        </p:attrNameLst>
                                      </p:cBhvr>
                                      <p:to>
                                        <p:strVal val="visible"/>
                                      </p:to>
                                    </p:set>
                                    <p:animEffect transition="in" filter="wipe(left)">
                                      <p:cBhvr>
                                        <p:cTn id="18" dur="500"/>
                                        <p:tgtEl>
                                          <p:spTgt spid="50"/>
                                        </p:tgtEl>
                                      </p:cBhvr>
                                    </p:animEffect>
                                  </p:childTnLst>
                                </p:cTn>
                              </p:par>
                            </p:childTnLst>
                          </p:cTn>
                        </p:par>
                        <p:par>
                          <p:cTn id="19" fill="hold">
                            <p:stCondLst>
                              <p:cond delay="500"/>
                            </p:stCondLst>
                            <p:childTnLst>
                              <p:par>
                                <p:cTn id="20" presetID="18" presetClass="entr" presetSubtype="3" fill="hold" nodeType="afterEffect">
                                  <p:stCondLst>
                                    <p:cond delay="0"/>
                                  </p:stCondLst>
                                  <p:childTnLst>
                                    <p:set>
                                      <p:cBhvr>
                                        <p:cTn id="21" dur="1" fill="hold">
                                          <p:stCondLst>
                                            <p:cond delay="0"/>
                                          </p:stCondLst>
                                        </p:cTn>
                                        <p:tgtEl>
                                          <p:spTgt spid="47117"/>
                                        </p:tgtEl>
                                        <p:attrNameLst>
                                          <p:attrName>style.visibility</p:attrName>
                                        </p:attrNameLst>
                                      </p:cBhvr>
                                      <p:to>
                                        <p:strVal val="visible"/>
                                      </p:to>
                                    </p:set>
                                    <p:animEffect transition="in" filter="strips(upRight)">
                                      <p:cBhvr>
                                        <p:cTn id="22" dur="500"/>
                                        <p:tgtEl>
                                          <p:spTgt spid="47117"/>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p:tgtEl>
                                          <p:spTgt spid="23"/>
                                        </p:tgtEl>
                                        <p:attrNameLst>
                                          <p:attrName>ppt_y</p:attrName>
                                        </p:attrNameLst>
                                      </p:cBhvr>
                                      <p:tavLst>
                                        <p:tav tm="0">
                                          <p:val>
                                            <p:strVal val="#ppt_y+#ppt_h*1.125000"/>
                                          </p:val>
                                        </p:tav>
                                        <p:tav tm="100000">
                                          <p:val>
                                            <p:strVal val="#ppt_y"/>
                                          </p:val>
                                        </p:tav>
                                      </p:tavLst>
                                    </p:anim>
                                    <p:animEffect transition="in" filter="wipe(up)">
                                      <p:cBhvr>
                                        <p:cTn id="28" dur="500"/>
                                        <p:tgtEl>
                                          <p:spTgt spid="23"/>
                                        </p:tgtEl>
                                      </p:cBhvr>
                                    </p:animEffect>
                                  </p:childTnLst>
                                </p:cTn>
                              </p:par>
                              <p:par>
                                <p:cTn id="29" presetID="12" presetClass="entr" presetSubtype="4"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p:tgtEl>
                                          <p:spTgt spid="24"/>
                                        </p:tgtEl>
                                        <p:attrNameLst>
                                          <p:attrName>ppt_y</p:attrName>
                                        </p:attrNameLst>
                                      </p:cBhvr>
                                      <p:tavLst>
                                        <p:tav tm="0">
                                          <p:val>
                                            <p:strVal val="#ppt_y+#ppt_h*1.125000"/>
                                          </p:val>
                                        </p:tav>
                                        <p:tav tm="100000">
                                          <p:val>
                                            <p:strVal val="#ppt_y"/>
                                          </p:val>
                                        </p:tav>
                                      </p:tavLst>
                                    </p:anim>
                                    <p:animEffect transition="in" filter="wipe(up)">
                                      <p:cBhvr>
                                        <p:cTn id="32" dur="500"/>
                                        <p:tgtEl>
                                          <p:spTgt spid="24"/>
                                        </p:tgtEl>
                                      </p:cBhvr>
                                    </p:animEffect>
                                  </p:childTnLst>
                                </p:cTn>
                              </p:par>
                              <p:par>
                                <p:cTn id="33" presetID="12" presetClass="entr" presetSubtype="4" fill="hold" nodeType="with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500"/>
                                        <p:tgtEl>
                                          <p:spTgt spid="27"/>
                                        </p:tgtEl>
                                        <p:attrNameLst>
                                          <p:attrName>ppt_y</p:attrName>
                                        </p:attrNameLst>
                                      </p:cBhvr>
                                      <p:tavLst>
                                        <p:tav tm="0">
                                          <p:val>
                                            <p:strVal val="#ppt_y+#ppt_h*1.125000"/>
                                          </p:val>
                                        </p:tav>
                                        <p:tav tm="100000">
                                          <p:val>
                                            <p:strVal val="#ppt_y"/>
                                          </p:val>
                                        </p:tav>
                                      </p:tavLst>
                                    </p:anim>
                                    <p:animEffect transition="in" filter="wipe(up)">
                                      <p:cBhvr>
                                        <p:cTn id="36" dur="500"/>
                                        <p:tgtEl>
                                          <p:spTgt spid="27"/>
                                        </p:tgtEl>
                                      </p:cBhvr>
                                    </p:animEffect>
                                  </p:childTnLst>
                                </p:cTn>
                              </p:par>
                            </p:childTnLst>
                          </p:cTn>
                        </p:par>
                      </p:childTnLst>
                    </p:cTn>
                  </p:par>
                  <p:par>
                    <p:cTn id="37" fill="hold">
                      <p:stCondLst>
                        <p:cond delay="indefinite"/>
                      </p:stCondLst>
                      <p:childTnLst>
                        <p:par>
                          <p:cTn id="38" fill="hold">
                            <p:stCondLst>
                              <p:cond delay="0"/>
                            </p:stCondLst>
                            <p:childTnLst>
                              <p:par>
                                <p:cTn id="39" presetID="12" presetClass="entr" presetSubtype="4" fill="hold" nodeType="clickEffect">
                                  <p:stCondLst>
                                    <p:cond delay="0"/>
                                  </p:stCondLst>
                                  <p:childTnLst>
                                    <p:set>
                                      <p:cBhvr>
                                        <p:cTn id="40" dur="1" fill="hold">
                                          <p:stCondLst>
                                            <p:cond delay="0"/>
                                          </p:stCondLst>
                                        </p:cTn>
                                        <p:tgtEl>
                                          <p:spTgt spid="31"/>
                                        </p:tgtEl>
                                        <p:attrNameLst>
                                          <p:attrName>style.visibility</p:attrName>
                                        </p:attrNameLst>
                                      </p:cBhvr>
                                      <p:to>
                                        <p:strVal val="visible"/>
                                      </p:to>
                                    </p:set>
                                    <p:anim calcmode="lin" valueType="num">
                                      <p:cBhvr additive="base">
                                        <p:cTn id="41" dur="500"/>
                                        <p:tgtEl>
                                          <p:spTgt spid="31"/>
                                        </p:tgtEl>
                                        <p:attrNameLst>
                                          <p:attrName>ppt_y</p:attrName>
                                        </p:attrNameLst>
                                      </p:cBhvr>
                                      <p:tavLst>
                                        <p:tav tm="0">
                                          <p:val>
                                            <p:strVal val="#ppt_y+#ppt_h*1.125000"/>
                                          </p:val>
                                        </p:tav>
                                        <p:tav tm="100000">
                                          <p:val>
                                            <p:strVal val="#ppt_y"/>
                                          </p:val>
                                        </p:tav>
                                      </p:tavLst>
                                    </p:anim>
                                    <p:animEffect transition="in" filter="wipe(up)">
                                      <p:cBhvr>
                                        <p:cTn id="42" dur="500"/>
                                        <p:tgtEl>
                                          <p:spTgt spid="3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wipe(left)">
                                      <p:cBhvr>
                                        <p:cTn id="47" dur="500"/>
                                        <p:tgtEl>
                                          <p:spTgt spid="3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wipe(left)">
                                      <p:cBhvr>
                                        <p:cTn id="52" dur="500"/>
                                        <p:tgtEl>
                                          <p:spTgt spid="49"/>
                                        </p:tgtEl>
                                      </p:cBhvr>
                                    </p:animEffect>
                                  </p:childTnLst>
                                </p:cTn>
                              </p:par>
                            </p:childTnLst>
                          </p:cTn>
                        </p:par>
                        <p:par>
                          <p:cTn id="53" fill="hold">
                            <p:stCondLst>
                              <p:cond delay="500"/>
                            </p:stCondLst>
                            <p:childTnLst>
                              <p:par>
                                <p:cTn id="54" presetID="18" presetClass="entr" presetSubtype="3" fill="hold" nodeType="after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strips(upRight)">
                                      <p:cBhvr>
                                        <p:cTn id="56" dur="500"/>
                                        <p:tgtEl>
                                          <p:spTgt spid="4"/>
                                        </p:tgtEl>
                                      </p:cBhvr>
                                    </p:animEffect>
                                  </p:childTnLst>
                                </p:cTn>
                              </p:par>
                            </p:childTnLst>
                          </p:cTn>
                        </p:par>
                      </p:childTnLst>
                    </p:cTn>
                  </p:par>
                  <p:par>
                    <p:cTn id="57" fill="hold">
                      <p:stCondLst>
                        <p:cond delay="indefinite"/>
                      </p:stCondLst>
                      <p:childTnLst>
                        <p:par>
                          <p:cTn id="58" fill="hold">
                            <p:stCondLst>
                              <p:cond delay="0"/>
                            </p:stCondLst>
                            <p:childTnLst>
                              <p:par>
                                <p:cTn id="59" presetID="12" presetClass="entr" presetSubtype="4" fill="hold" nodeType="clickEffect">
                                  <p:stCondLst>
                                    <p:cond delay="0"/>
                                  </p:stCondLst>
                                  <p:childTnLst>
                                    <p:set>
                                      <p:cBhvr>
                                        <p:cTn id="60" dur="1" fill="hold">
                                          <p:stCondLst>
                                            <p:cond delay="0"/>
                                          </p:stCondLst>
                                        </p:cTn>
                                        <p:tgtEl>
                                          <p:spTgt spid="39"/>
                                        </p:tgtEl>
                                        <p:attrNameLst>
                                          <p:attrName>style.visibility</p:attrName>
                                        </p:attrNameLst>
                                      </p:cBhvr>
                                      <p:to>
                                        <p:strVal val="visible"/>
                                      </p:to>
                                    </p:set>
                                    <p:anim calcmode="lin" valueType="num">
                                      <p:cBhvr additive="base">
                                        <p:cTn id="61" dur="500"/>
                                        <p:tgtEl>
                                          <p:spTgt spid="39"/>
                                        </p:tgtEl>
                                        <p:attrNameLst>
                                          <p:attrName>ppt_y</p:attrName>
                                        </p:attrNameLst>
                                      </p:cBhvr>
                                      <p:tavLst>
                                        <p:tav tm="0">
                                          <p:val>
                                            <p:strVal val="#ppt_y+#ppt_h*1.125000"/>
                                          </p:val>
                                        </p:tav>
                                        <p:tav tm="100000">
                                          <p:val>
                                            <p:strVal val="#ppt_y"/>
                                          </p:val>
                                        </p:tav>
                                      </p:tavLst>
                                    </p:anim>
                                    <p:animEffect transition="in" filter="wipe(up)">
                                      <p:cBhvr>
                                        <p:cTn id="62" dur="500"/>
                                        <p:tgtEl>
                                          <p:spTgt spid="39"/>
                                        </p:tgtEl>
                                      </p:cBhvr>
                                    </p:animEffect>
                                  </p:childTnLst>
                                </p:cTn>
                              </p:par>
                              <p:par>
                                <p:cTn id="63" presetID="12" presetClass="entr" presetSubtype="4" fill="hold" nodeType="withEffect">
                                  <p:stCondLst>
                                    <p:cond delay="0"/>
                                  </p:stCondLst>
                                  <p:childTnLst>
                                    <p:set>
                                      <p:cBhvr>
                                        <p:cTn id="64" dur="1" fill="hold">
                                          <p:stCondLst>
                                            <p:cond delay="0"/>
                                          </p:stCondLst>
                                        </p:cTn>
                                        <p:tgtEl>
                                          <p:spTgt spid="42"/>
                                        </p:tgtEl>
                                        <p:attrNameLst>
                                          <p:attrName>style.visibility</p:attrName>
                                        </p:attrNameLst>
                                      </p:cBhvr>
                                      <p:to>
                                        <p:strVal val="visible"/>
                                      </p:to>
                                    </p:set>
                                    <p:anim calcmode="lin" valueType="num">
                                      <p:cBhvr additive="base">
                                        <p:cTn id="65" dur="500"/>
                                        <p:tgtEl>
                                          <p:spTgt spid="42"/>
                                        </p:tgtEl>
                                        <p:attrNameLst>
                                          <p:attrName>ppt_y</p:attrName>
                                        </p:attrNameLst>
                                      </p:cBhvr>
                                      <p:tavLst>
                                        <p:tav tm="0">
                                          <p:val>
                                            <p:strVal val="#ppt_y+#ppt_h*1.125000"/>
                                          </p:val>
                                        </p:tav>
                                        <p:tav tm="100000">
                                          <p:val>
                                            <p:strVal val="#ppt_y"/>
                                          </p:val>
                                        </p:tav>
                                      </p:tavLst>
                                    </p:anim>
                                    <p:animEffect transition="in" filter="wipe(up)">
                                      <p:cBhvr>
                                        <p:cTn id="66" dur="500"/>
                                        <p:tgtEl>
                                          <p:spTgt spid="42"/>
                                        </p:tgtEl>
                                      </p:cBhvr>
                                    </p:animEffect>
                                  </p:childTnLst>
                                </p:cTn>
                              </p:par>
                              <p:par>
                                <p:cTn id="67" presetID="12" presetClass="entr" presetSubtype="4" fill="hold" nodeType="withEffect">
                                  <p:stCondLst>
                                    <p:cond delay="0"/>
                                  </p:stCondLst>
                                  <p:childTnLst>
                                    <p:set>
                                      <p:cBhvr>
                                        <p:cTn id="68" dur="1" fill="hold">
                                          <p:stCondLst>
                                            <p:cond delay="0"/>
                                          </p:stCondLst>
                                        </p:cTn>
                                        <p:tgtEl>
                                          <p:spTgt spid="45"/>
                                        </p:tgtEl>
                                        <p:attrNameLst>
                                          <p:attrName>style.visibility</p:attrName>
                                        </p:attrNameLst>
                                      </p:cBhvr>
                                      <p:to>
                                        <p:strVal val="visible"/>
                                      </p:to>
                                    </p:set>
                                    <p:anim calcmode="lin" valueType="num">
                                      <p:cBhvr additive="base">
                                        <p:cTn id="69" dur="500"/>
                                        <p:tgtEl>
                                          <p:spTgt spid="45"/>
                                        </p:tgtEl>
                                        <p:attrNameLst>
                                          <p:attrName>ppt_y</p:attrName>
                                        </p:attrNameLst>
                                      </p:cBhvr>
                                      <p:tavLst>
                                        <p:tav tm="0">
                                          <p:val>
                                            <p:strVal val="#ppt_y+#ppt_h*1.125000"/>
                                          </p:val>
                                        </p:tav>
                                        <p:tav tm="100000">
                                          <p:val>
                                            <p:strVal val="#ppt_y"/>
                                          </p:val>
                                        </p:tav>
                                      </p:tavLst>
                                    </p:anim>
                                    <p:animEffect transition="in" filter="wipe(up)">
                                      <p:cBhvr>
                                        <p:cTn id="70" dur="500"/>
                                        <p:tgtEl>
                                          <p:spTgt spid="45"/>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1" fill="hold" nodeType="click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wipe(up)">
                                      <p:cBhvr>
                                        <p:cTn id="75" dur="500"/>
                                        <p:tgtEl>
                                          <p:spTgt spid="7"/>
                                        </p:tgtEl>
                                      </p:cBhvr>
                                    </p:animEffect>
                                  </p:childTnLst>
                                </p:cTn>
                              </p:par>
                              <p:par>
                                <p:cTn id="76" presetID="22" presetClass="entr" presetSubtype="4" fill="hold" nodeType="withEffect">
                                  <p:stCondLst>
                                    <p:cond delay="0"/>
                                  </p:stCondLst>
                                  <p:childTnLst>
                                    <p:set>
                                      <p:cBhvr>
                                        <p:cTn id="77" dur="1" fill="hold">
                                          <p:stCondLst>
                                            <p:cond delay="0"/>
                                          </p:stCondLst>
                                        </p:cTn>
                                        <p:tgtEl>
                                          <p:spTgt spid="8"/>
                                        </p:tgtEl>
                                        <p:attrNameLst>
                                          <p:attrName>style.visibility</p:attrName>
                                        </p:attrNameLst>
                                      </p:cBhvr>
                                      <p:to>
                                        <p:strVal val="visible"/>
                                      </p:to>
                                    </p:set>
                                    <p:animEffect transition="in" filter="wipe(down)">
                                      <p:cBhvr>
                                        <p:cTn id="78" dur="500"/>
                                        <p:tgtEl>
                                          <p:spTgt spid="8"/>
                                        </p:tgtEl>
                                      </p:cBhvr>
                                    </p:animEffect>
                                  </p:childTnLst>
                                </p:cTn>
                              </p:par>
                            </p:childTnLst>
                          </p:cTn>
                        </p:par>
                      </p:childTnLst>
                    </p:cTn>
                  </p:par>
                  <p:par>
                    <p:cTn id="79" fill="hold">
                      <p:stCondLst>
                        <p:cond delay="indefinite"/>
                      </p:stCondLst>
                      <p:childTnLst>
                        <p:par>
                          <p:cTn id="80" fill="hold">
                            <p:stCondLst>
                              <p:cond delay="0"/>
                            </p:stCondLst>
                            <p:childTnLst>
                              <p:par>
                                <p:cTn id="81" presetID="23" presetClass="entr" presetSubtype="16" fill="hold" nodeType="clickEffect">
                                  <p:stCondLst>
                                    <p:cond delay="0"/>
                                  </p:stCondLst>
                                  <p:childTnLst>
                                    <p:set>
                                      <p:cBhvr>
                                        <p:cTn id="82" dur="1" fill="hold">
                                          <p:stCondLst>
                                            <p:cond delay="0"/>
                                          </p:stCondLst>
                                        </p:cTn>
                                        <p:tgtEl>
                                          <p:spTgt spid="5"/>
                                        </p:tgtEl>
                                        <p:attrNameLst>
                                          <p:attrName>style.visibility</p:attrName>
                                        </p:attrNameLst>
                                      </p:cBhvr>
                                      <p:to>
                                        <p:strVal val="visible"/>
                                      </p:to>
                                    </p:set>
                                    <p:anim calcmode="lin" valueType="num">
                                      <p:cBhvr>
                                        <p:cTn id="83" dur="500" fill="hold"/>
                                        <p:tgtEl>
                                          <p:spTgt spid="5"/>
                                        </p:tgtEl>
                                        <p:attrNameLst>
                                          <p:attrName>ppt_w</p:attrName>
                                        </p:attrNameLst>
                                      </p:cBhvr>
                                      <p:tavLst>
                                        <p:tav tm="0">
                                          <p:val>
                                            <p:fltVal val="0"/>
                                          </p:val>
                                        </p:tav>
                                        <p:tav tm="100000">
                                          <p:val>
                                            <p:strVal val="#ppt_w"/>
                                          </p:val>
                                        </p:tav>
                                      </p:tavLst>
                                    </p:anim>
                                    <p:anim calcmode="lin" valueType="num">
                                      <p:cBhvr>
                                        <p:cTn id="8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3689985" y="1154430"/>
            <a:ext cx="4625340" cy="2747010"/>
            <a:chOff x="6511" y="1722"/>
            <a:chExt cx="7230" cy="4328"/>
          </a:xfrm>
        </p:grpSpPr>
        <p:sp>
          <p:nvSpPr>
            <p:cNvPr id="9" name="圆角矩形 8"/>
            <p:cNvSpPr/>
            <p:nvPr/>
          </p:nvSpPr>
          <p:spPr>
            <a:xfrm>
              <a:off x="6511" y="1722"/>
              <a:ext cx="7230" cy="4328"/>
            </a:xfrm>
            <a:prstGeom prst="roundRect">
              <a:avLst/>
            </a:prstGeom>
            <a:solidFill>
              <a:schemeClr val="bg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3" name="Picture 13"/>
            <p:cNvPicPr>
              <a:picLocks noChangeAspect="1" noChangeArrowheads="1"/>
            </p:cNvPicPr>
            <p:nvPr/>
          </p:nvPicPr>
          <p:blipFill>
            <a:blip r:embed="rId2" cstate="print"/>
            <a:srcRect/>
            <a:stretch>
              <a:fillRect/>
            </a:stretch>
          </p:blipFill>
          <p:spPr bwMode="auto">
            <a:xfrm>
              <a:off x="6758" y="1978"/>
              <a:ext cx="6750" cy="3809"/>
            </a:xfrm>
            <a:prstGeom prst="roundRect">
              <a:avLst>
                <a:gd name="adj" fmla="val 11800"/>
              </a:avLst>
            </a:prstGeom>
            <a:noFill/>
            <a:ln w="12700" algn="ctr">
              <a:noFill/>
              <a:miter lim="800000"/>
              <a:headEnd/>
              <a:tailEnd/>
            </a:ln>
            <a:effectLst/>
          </p:spPr>
        </p:pic>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pic>
        <p:nvPicPr>
          <p:cNvPr id="15" name="图片 14" descr="图片187"/>
          <p:cNvPicPr>
            <a:picLocks noChangeAspect="1"/>
          </p:cNvPicPr>
          <p:nvPr/>
        </p:nvPicPr>
        <p:blipFill>
          <a:blip r:embed="rId3"/>
          <a:stretch>
            <a:fillRect/>
          </a:stretch>
        </p:blipFill>
        <p:spPr>
          <a:xfrm>
            <a:off x="565785" y="4131945"/>
            <a:ext cx="1541145" cy="2253615"/>
          </a:xfrm>
          <a:prstGeom prst="rect">
            <a:avLst/>
          </a:prstGeom>
        </p:spPr>
      </p:pic>
      <p:pic>
        <p:nvPicPr>
          <p:cNvPr id="16" name="图片 15" descr="图片188"/>
          <p:cNvPicPr>
            <a:picLocks noChangeAspect="1"/>
          </p:cNvPicPr>
          <p:nvPr/>
        </p:nvPicPr>
        <p:blipFill>
          <a:blip r:embed="rId4"/>
          <a:stretch>
            <a:fillRect/>
          </a:stretch>
        </p:blipFill>
        <p:spPr>
          <a:xfrm flipH="1">
            <a:off x="10027920" y="4392930"/>
            <a:ext cx="1992630" cy="1992630"/>
          </a:xfrm>
          <a:prstGeom prst="rect">
            <a:avLst/>
          </a:prstGeom>
        </p:spPr>
      </p:pic>
      <p:grpSp>
        <p:nvGrpSpPr>
          <p:cNvPr id="23" name="组合 22"/>
          <p:cNvGrpSpPr/>
          <p:nvPr/>
        </p:nvGrpSpPr>
        <p:grpSpPr>
          <a:xfrm>
            <a:off x="6297295" y="4474210"/>
            <a:ext cx="3730614" cy="1414799"/>
            <a:chOff x="11732" y="6237"/>
            <a:chExt cx="5541" cy="1360"/>
          </a:xfrm>
        </p:grpSpPr>
        <p:grpSp>
          <p:nvGrpSpPr>
            <p:cNvPr id="17" name="组合 16"/>
            <p:cNvGrpSpPr/>
            <p:nvPr/>
          </p:nvGrpSpPr>
          <p:grpSpPr>
            <a:xfrm>
              <a:off x="11732" y="6237"/>
              <a:ext cx="5252" cy="1360"/>
              <a:chOff x="11732" y="6237"/>
              <a:chExt cx="5252" cy="1360"/>
            </a:xfrm>
          </p:grpSpPr>
          <p:sp>
            <p:nvSpPr>
              <p:cNvPr id="21" name="圆角矩形 20"/>
              <p:cNvSpPr/>
              <p:nvPr/>
            </p:nvSpPr>
            <p:spPr>
              <a:xfrm>
                <a:off x="11861" y="6350"/>
                <a:ext cx="4959" cy="1102"/>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圆角矩形标注 29"/>
              <p:cNvSpPr/>
              <p:nvPr/>
            </p:nvSpPr>
            <p:spPr>
              <a:xfrm>
                <a:off x="11732" y="6237"/>
                <a:ext cx="5252" cy="1361"/>
              </a:xfrm>
              <a:prstGeom prst="wedgeRoundRectCallout">
                <a:avLst>
                  <a:gd name="adj1" fmla="val 61557"/>
                  <a:gd name="adj2" fmla="val -4065"/>
                  <a:gd name="adj3" fmla="val 16667"/>
                </a:avLst>
              </a:prstGeom>
              <a:noFill/>
              <a:ln w="222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2" name="文本框 41"/>
            <p:cNvSpPr txBox="1"/>
            <p:nvPr/>
          </p:nvSpPr>
          <p:spPr>
            <a:xfrm>
              <a:off x="11921" y="6275"/>
              <a:ext cx="5352" cy="1152"/>
            </a:xfrm>
            <a:prstGeom prst="rect">
              <a:avLst/>
            </a:prstGeom>
            <a:noFill/>
          </p:spPr>
          <p:txBody>
            <a:bodyPr wrap="square" rtlCol="0">
              <a:spAutoFit/>
            </a:bodyPr>
            <a:p>
              <a:pPr>
                <a:lnSpc>
                  <a:spcPct val="15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个“鸟巢”的占地</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面积约为</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平方千米。</a:t>
              </a:r>
              <a:endParaRPr lang="zh-CN" altLang="en-US" sz="2400"/>
            </a:p>
          </p:txBody>
        </p:sp>
      </p:grpSp>
      <p:grpSp>
        <p:nvGrpSpPr>
          <p:cNvPr id="26" name="组合 25"/>
          <p:cNvGrpSpPr/>
          <p:nvPr/>
        </p:nvGrpSpPr>
        <p:grpSpPr>
          <a:xfrm>
            <a:off x="2592070" y="4502150"/>
            <a:ext cx="3230880" cy="1416050"/>
            <a:chOff x="2869" y="7493"/>
            <a:chExt cx="5088" cy="2230"/>
          </a:xfrm>
        </p:grpSpPr>
        <p:grpSp>
          <p:nvGrpSpPr>
            <p:cNvPr id="19" name="组合 18"/>
            <p:cNvGrpSpPr/>
            <p:nvPr/>
          </p:nvGrpSpPr>
          <p:grpSpPr>
            <a:xfrm rot="0">
              <a:off x="2869" y="7493"/>
              <a:ext cx="5088" cy="2230"/>
              <a:chOff x="11732" y="6237"/>
              <a:chExt cx="5252" cy="1361"/>
            </a:xfrm>
          </p:grpSpPr>
          <p:sp>
            <p:nvSpPr>
              <p:cNvPr id="20" name="圆角矩形 19"/>
              <p:cNvSpPr/>
              <p:nvPr/>
            </p:nvSpPr>
            <p:spPr>
              <a:xfrm>
                <a:off x="11861" y="6353"/>
                <a:ext cx="4959" cy="1102"/>
              </a:xfrm>
              <a:prstGeom prst="roundRect">
                <a:avLst/>
              </a:prstGeom>
              <a:solidFill>
                <a:srgbClr val="FFC00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圆角矩形标注 21"/>
              <p:cNvSpPr/>
              <p:nvPr/>
            </p:nvSpPr>
            <p:spPr>
              <a:xfrm>
                <a:off x="11732" y="6237"/>
                <a:ext cx="5252" cy="1361"/>
              </a:xfrm>
              <a:prstGeom prst="wedgeRoundRectCallout">
                <a:avLst>
                  <a:gd name="adj1" fmla="val -62264"/>
                  <a:gd name="adj2" fmla="val -14035"/>
                  <a:gd name="adj3" fmla="val 16667"/>
                </a:avLst>
              </a:prstGeom>
              <a:noFill/>
              <a:ln w="22225">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5" name="文本框 24"/>
            <p:cNvSpPr txBox="1"/>
            <p:nvPr/>
          </p:nvSpPr>
          <p:spPr>
            <a:xfrm>
              <a:off x="2949" y="7841"/>
              <a:ext cx="4608" cy="1598"/>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“鸟巢”的占地面积</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大约是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公顷</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4" name="矩形 13"/>
          <p:cNvSpPr/>
          <p:nvPr/>
        </p:nvSpPr>
        <p:spPr>
          <a:xfrm>
            <a:off x="6686972" y="4661058"/>
            <a:ext cx="363855" cy="460375"/>
          </a:xfrm>
          <a:prstGeom prst="rect">
            <a:avLst/>
          </a:prstGeom>
        </p:spPr>
        <p:txBody>
          <a:bodyPr wrap="none">
            <a:spAutoFit/>
          </a:bodyPr>
          <a:p>
            <a:r>
              <a:rPr lang="en-US" altLang="zh-CN" sz="2400" dirty="0">
                <a:solidFill>
                  <a:srgbClr val="FF0000"/>
                </a:solidFill>
                <a:latin typeface="微软雅黑" panose="020B0503020204020204" pitchFamily="34" charset="-122"/>
                <a:ea typeface="微软雅黑" panose="020B0503020204020204" pitchFamily="34" charset="-122"/>
              </a:rPr>
              <a:t>5</a:t>
            </a:r>
            <a:endParaRPr lang="en-US" altLang="zh-CN" sz="2400"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grpSp>
        <p:nvGrpSpPr>
          <p:cNvPr id="23" name="组合 22"/>
          <p:cNvGrpSpPr/>
          <p:nvPr/>
        </p:nvGrpSpPr>
        <p:grpSpPr>
          <a:xfrm>
            <a:off x="5527040" y="670560"/>
            <a:ext cx="3650615" cy="1013460"/>
            <a:chOff x="8704" y="1056"/>
            <a:chExt cx="5749" cy="1596"/>
          </a:xfrm>
        </p:grpSpPr>
        <p:pic>
          <p:nvPicPr>
            <p:cNvPr id="22" name="图片 21" descr="57d0101d-0c6f-47c0-86f8-65a688e06f51"/>
            <p:cNvPicPr>
              <a:picLocks noChangeAspect="1"/>
            </p:cNvPicPr>
            <p:nvPr/>
          </p:nvPicPr>
          <p:blipFill>
            <a:blip r:embed="rId2"/>
            <a:stretch>
              <a:fillRect/>
            </a:stretch>
          </p:blipFill>
          <p:spPr>
            <a:xfrm>
              <a:off x="8704" y="1056"/>
              <a:ext cx="5459" cy="1596"/>
            </a:xfrm>
            <a:prstGeom prst="rect">
              <a:avLst/>
            </a:prstGeom>
          </p:spPr>
        </p:pic>
        <p:sp>
          <p:nvSpPr>
            <p:cNvPr id="5" name="TextBox 1"/>
            <p:cNvSpPr txBox="1"/>
            <p:nvPr/>
          </p:nvSpPr>
          <p:spPr>
            <a:xfrm>
              <a:off x="9069" y="1278"/>
              <a:ext cx="5384" cy="725"/>
            </a:xfrm>
            <a:prstGeom prst="rect">
              <a:avLst/>
            </a:prstGeom>
            <a:noFill/>
          </p:spPr>
          <p:txBody>
            <a:bodyPr wrap="square" rtlCol="0">
              <a:spAutoFit/>
            </a:bodyPr>
            <a:p>
              <a:pPr>
                <a:spcBef>
                  <a:spcPct val="0"/>
                </a:spcBef>
                <a:buFontTx/>
                <a:buNone/>
                <a:defRPr/>
              </a:pPr>
              <a:r>
                <a:rPr lang="zh-CN" altLang="en-US" sz="2400" dirty="0">
                  <a:latin typeface="微软雅黑" panose="020B0503020204020204" pitchFamily="34" charset="-122"/>
                  <a:ea typeface="微软雅黑" panose="020B0503020204020204" pitchFamily="34" charset="-122"/>
                </a:rPr>
                <a:t>填上合适的面积单位</a:t>
              </a:r>
              <a:endParaRPr lang="zh-CN" altLang="en-US" sz="2400" dirty="0">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137285" y="1387475"/>
            <a:ext cx="3451860" cy="2131060"/>
            <a:chOff x="978" y="2093"/>
            <a:chExt cx="5436" cy="3356"/>
          </a:xfrm>
        </p:grpSpPr>
        <p:sp>
          <p:nvSpPr>
            <p:cNvPr id="9" name="圆角矩形 8"/>
            <p:cNvSpPr/>
            <p:nvPr/>
          </p:nvSpPr>
          <p:spPr>
            <a:xfrm>
              <a:off x="978" y="2093"/>
              <a:ext cx="5436" cy="3357"/>
            </a:xfrm>
            <a:prstGeom prst="roundRect">
              <a:avLst/>
            </a:prstGeom>
            <a:solidFill>
              <a:schemeClr val="bg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 name="Picture 2" descr="https://timgsa.baidu.com/timg?image&amp;quality=80&amp;size=b9999_10000&amp;sec=1555308376453&amp;di=2205ce208501cb62d721d3b570e9be28&amp;imgtype=0&amp;src=http%3A%2F%2Fimgcdn.kdnet.net%2Fupload%2F2016%2F11%2F10%2F5823a5f897fad.jpg"/>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07" y="2230"/>
              <a:ext cx="5159" cy="3061"/>
            </a:xfrm>
            <a:prstGeom prst="roundRect">
              <a:avLst>
                <a:gd name="adj" fmla="val 8594"/>
              </a:avLst>
            </a:prstGeom>
            <a:solidFill>
              <a:srgbClr val="FFFFFF">
                <a:shade val="85000"/>
              </a:srgbClr>
            </a:solidFill>
            <a:ln>
              <a:noFill/>
            </a:ln>
            <a:effectLst/>
          </p:spPr>
        </p:pic>
      </p:grpSp>
      <p:grpSp>
        <p:nvGrpSpPr>
          <p:cNvPr id="12" name="组合 11"/>
          <p:cNvGrpSpPr/>
          <p:nvPr/>
        </p:nvGrpSpPr>
        <p:grpSpPr>
          <a:xfrm>
            <a:off x="1123315" y="4081780"/>
            <a:ext cx="3451860" cy="2131060"/>
            <a:chOff x="7358" y="2141"/>
            <a:chExt cx="5436" cy="3356"/>
          </a:xfrm>
        </p:grpSpPr>
        <p:sp>
          <p:nvSpPr>
            <p:cNvPr id="3" name="圆角矩形 2"/>
            <p:cNvSpPr/>
            <p:nvPr/>
          </p:nvSpPr>
          <p:spPr>
            <a:xfrm>
              <a:off x="7358" y="2141"/>
              <a:ext cx="5436" cy="3357"/>
            </a:xfrm>
            <a:prstGeom prst="roundRect">
              <a:avLst/>
            </a:prstGeom>
            <a:solidFill>
              <a:schemeClr val="bg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8" name="Picture 4" descr="https://timgsa.baidu.com/timg?image&amp;quality=80&amp;size=b9999_10000&amp;sec=1555308443197&amp;di=1984ef463510a81e54bf01543c344ca6&amp;imgtype=0&amp;src=http%3A%2F%2Fs15.sinaimg.cn%2Fmw690%2F0060o4UAgy6Ws1AhOxM8e%26690"/>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52" y="2272"/>
              <a:ext cx="5216" cy="3061"/>
            </a:xfrm>
            <a:prstGeom prst="roundRect">
              <a:avLst>
                <a:gd name="adj" fmla="val 8594"/>
              </a:avLst>
            </a:prstGeom>
            <a:solidFill>
              <a:srgbClr val="FFFFFF">
                <a:shade val="85000"/>
              </a:srgbClr>
            </a:solidFill>
            <a:ln>
              <a:noFill/>
            </a:ln>
            <a:effectLst/>
          </p:spPr>
        </p:pic>
      </p:grpSp>
      <p:grpSp>
        <p:nvGrpSpPr>
          <p:cNvPr id="24" name="组合 23"/>
          <p:cNvGrpSpPr/>
          <p:nvPr/>
        </p:nvGrpSpPr>
        <p:grpSpPr>
          <a:xfrm>
            <a:off x="4495165" y="2187575"/>
            <a:ext cx="6284595" cy="1177290"/>
            <a:chOff x="7079" y="3445"/>
            <a:chExt cx="9897" cy="1854"/>
          </a:xfrm>
        </p:grpSpPr>
        <p:grpSp>
          <p:nvGrpSpPr>
            <p:cNvPr id="14" name="组合 13"/>
            <p:cNvGrpSpPr/>
            <p:nvPr/>
          </p:nvGrpSpPr>
          <p:grpSpPr>
            <a:xfrm>
              <a:off x="7079" y="3445"/>
              <a:ext cx="9296" cy="1855"/>
              <a:chOff x="3860" y="4547"/>
              <a:chExt cx="9296" cy="1855"/>
            </a:xfrm>
          </p:grpSpPr>
          <p:pic>
            <p:nvPicPr>
              <p:cNvPr id="15" name="图片 14" descr="79w58PIC2t5xiaG7b3Nc5_PIC2018"/>
              <p:cNvPicPr>
                <a:picLocks noChangeAspect="1"/>
              </p:cNvPicPr>
              <p:nvPr/>
            </p:nvPicPr>
            <p:blipFill>
              <a:blip r:embed="rId5"/>
              <a:srcRect t="73814"/>
              <a:stretch>
                <a:fillRect/>
              </a:stretch>
            </p:blipFill>
            <p:spPr>
              <a:xfrm>
                <a:off x="3860" y="4547"/>
                <a:ext cx="7084" cy="1855"/>
              </a:xfrm>
              <a:prstGeom prst="rect">
                <a:avLst/>
              </a:prstGeom>
            </p:spPr>
          </p:pic>
          <p:cxnSp>
            <p:nvCxnSpPr>
              <p:cNvPr id="18" name="直接连接符 17"/>
              <p:cNvCxnSpPr/>
              <p:nvPr/>
            </p:nvCxnSpPr>
            <p:spPr>
              <a:xfrm>
                <a:off x="4482" y="6027"/>
                <a:ext cx="8674" cy="0"/>
              </a:xfrm>
              <a:prstGeom prst="line">
                <a:avLst/>
              </a:prstGeom>
              <a:ln w="508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8704" y="3838"/>
              <a:ext cx="8272" cy="931"/>
            </a:xfrm>
            <a:prstGeom prst="rect">
              <a:avLst/>
            </a:prstGeom>
          </p:spPr>
          <p:txBody>
            <a:bodyPr wrap="square">
              <a:spAutoFit/>
            </a:bodyPr>
            <a:p>
              <a:pPr>
                <a:lnSpc>
                  <a:spcPts val="39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“水立方”占地面积约6（ 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5" name="组合 24"/>
          <p:cNvGrpSpPr/>
          <p:nvPr/>
        </p:nvGrpSpPr>
        <p:grpSpPr>
          <a:xfrm>
            <a:off x="4495165" y="4563745"/>
            <a:ext cx="7444105" cy="1217930"/>
            <a:chOff x="7079" y="7187"/>
            <a:chExt cx="11723" cy="1918"/>
          </a:xfrm>
        </p:grpSpPr>
        <p:grpSp>
          <p:nvGrpSpPr>
            <p:cNvPr id="19" name="组合 18"/>
            <p:cNvGrpSpPr/>
            <p:nvPr/>
          </p:nvGrpSpPr>
          <p:grpSpPr>
            <a:xfrm>
              <a:off x="7079" y="7187"/>
              <a:ext cx="11239" cy="1919"/>
              <a:chOff x="3023" y="6836"/>
              <a:chExt cx="11239" cy="1919"/>
            </a:xfrm>
          </p:grpSpPr>
          <p:pic>
            <p:nvPicPr>
              <p:cNvPr id="20" name="图片 19" descr="79w58PIC2t5xiaG7b3Nc5_PIC2018"/>
              <p:cNvPicPr>
                <a:picLocks noChangeAspect="1"/>
              </p:cNvPicPr>
              <p:nvPr/>
            </p:nvPicPr>
            <p:blipFill>
              <a:blip r:embed="rId5"/>
              <a:srcRect t="48701" b="24209"/>
              <a:stretch>
                <a:fillRect/>
              </a:stretch>
            </p:blipFill>
            <p:spPr>
              <a:xfrm>
                <a:off x="3023" y="6836"/>
                <a:ext cx="7084" cy="1919"/>
              </a:xfrm>
              <a:prstGeom prst="rect">
                <a:avLst/>
              </a:prstGeom>
            </p:spPr>
          </p:pic>
          <p:cxnSp>
            <p:nvCxnSpPr>
              <p:cNvPr id="21" name="直接连接符 20"/>
              <p:cNvCxnSpPr/>
              <p:nvPr/>
            </p:nvCxnSpPr>
            <p:spPr>
              <a:xfrm>
                <a:off x="3660" y="8396"/>
                <a:ext cx="10602" cy="0"/>
              </a:xfrm>
              <a:prstGeom prst="line">
                <a:avLst/>
              </a:prstGeom>
              <a:ln w="508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9084" y="7641"/>
              <a:ext cx="9719" cy="931"/>
            </a:xfrm>
            <a:prstGeom prst="rect">
              <a:avLst/>
            </a:prstGeom>
          </p:spPr>
          <p:txBody>
            <a:bodyPr wrap="square">
              <a:spAutoFit/>
            </a:bodyPr>
            <a:p>
              <a:pPr>
                <a:lnSpc>
                  <a:spcPts val="39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香港特别行政区的面积约</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1100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6" name="矩形 15"/>
          <p:cNvSpPr/>
          <p:nvPr/>
        </p:nvSpPr>
        <p:spPr>
          <a:xfrm>
            <a:off x="9177933" y="2396464"/>
            <a:ext cx="1005009" cy="591185"/>
          </a:xfrm>
          <a:prstGeom prst="rect">
            <a:avLst/>
          </a:prstGeom>
        </p:spPr>
        <p:txBody>
          <a:bodyPr wrap="square">
            <a:spAutoFit/>
          </a:bodyPr>
          <a:p>
            <a:pPr>
              <a:lnSpc>
                <a:spcPts val="3900"/>
              </a:lnSpc>
            </a:pPr>
            <a:r>
              <a:rPr lang="zh-CN" altLang="en-US" sz="2400" dirty="0">
                <a:solidFill>
                  <a:srgbClr val="FF0000"/>
                </a:solidFill>
                <a:latin typeface="微软雅黑" panose="020B0503020204020204" pitchFamily="34" charset="-122"/>
                <a:ea typeface="微软雅黑" panose="020B0503020204020204" pitchFamily="34" charset="-122"/>
              </a:rPr>
              <a:t>公顷</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17" name="矩形 16"/>
          <p:cNvSpPr/>
          <p:nvPr/>
        </p:nvSpPr>
        <p:spPr>
          <a:xfrm>
            <a:off x="10094115" y="4886783"/>
            <a:ext cx="1614483" cy="591185"/>
          </a:xfrm>
          <a:prstGeom prst="rect">
            <a:avLst/>
          </a:prstGeom>
        </p:spPr>
        <p:txBody>
          <a:bodyPr wrap="square">
            <a:spAutoFit/>
          </a:bodyPr>
          <a:p>
            <a:pPr>
              <a:lnSpc>
                <a:spcPts val="3900"/>
              </a:lnSpc>
            </a:pPr>
            <a:r>
              <a:rPr lang="zh-CN" altLang="en-US" sz="2400" dirty="0">
                <a:solidFill>
                  <a:srgbClr val="FF0000"/>
                </a:solidFill>
                <a:latin typeface="微软雅黑" panose="020B0503020204020204" pitchFamily="34" charset="-122"/>
                <a:ea typeface="微软雅黑" panose="020B0503020204020204" pitchFamily="34" charset="-122"/>
              </a:rPr>
              <a:t>平方千米</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3"/>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1000" fill="hold"/>
                                        <p:tgtEl>
                                          <p:spTgt spid="12"/>
                                        </p:tgtEl>
                                        <p:attrNameLst>
                                          <p:attrName>ppt_w</p:attrName>
                                        </p:attrNameLst>
                                      </p:cBhvr>
                                      <p:tavLst>
                                        <p:tav tm="0">
                                          <p:val>
                                            <p:fltVal val="0"/>
                                          </p:val>
                                        </p:tav>
                                        <p:tav tm="100000">
                                          <p:val>
                                            <p:strVal val="#ppt_w"/>
                                          </p:val>
                                        </p:tav>
                                      </p:tavLst>
                                    </p:anim>
                                    <p:anim calcmode="lin" valueType="num">
                                      <p:cBhvr>
                                        <p:cTn id="14" dur="1000" fill="hold"/>
                                        <p:tgtEl>
                                          <p:spTgt spid="12"/>
                                        </p:tgtEl>
                                        <p:attrNameLst>
                                          <p:attrName>ppt_h</p:attrName>
                                        </p:attrNameLst>
                                      </p:cBhvr>
                                      <p:tavLst>
                                        <p:tav tm="0">
                                          <p:val>
                                            <p:fltVal val="0"/>
                                          </p:val>
                                        </p:tav>
                                        <p:tav tm="100000">
                                          <p:val>
                                            <p:strVal val="#ppt_h"/>
                                          </p:val>
                                        </p:tav>
                                      </p:tavLst>
                                    </p:anim>
                                    <p:anim calcmode="lin" valueType="num">
                                      <p:cBhvr>
                                        <p:cTn id="15"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p:cTn id="21" dur="500" fill="hold"/>
                                        <p:tgtEl>
                                          <p:spTgt spid="24"/>
                                        </p:tgtEl>
                                        <p:attrNameLst>
                                          <p:attrName>ppt_w</p:attrName>
                                        </p:attrNameLst>
                                      </p:cBhvr>
                                      <p:tavLst>
                                        <p:tav tm="0">
                                          <p:val>
                                            <p:fltVal val="0"/>
                                          </p:val>
                                        </p:tav>
                                        <p:tav tm="100000">
                                          <p:val>
                                            <p:strVal val="#ppt_w"/>
                                          </p:val>
                                        </p:tav>
                                      </p:tavLst>
                                    </p:anim>
                                    <p:anim calcmode="lin" valueType="num">
                                      <p:cBhvr>
                                        <p:cTn id="22" dur="500" fill="hold"/>
                                        <p:tgtEl>
                                          <p:spTgt spid="24"/>
                                        </p:tgtEl>
                                        <p:attrNameLst>
                                          <p:attrName>ppt_h</p:attrName>
                                        </p:attrNameLst>
                                      </p:cBhvr>
                                      <p:tavLst>
                                        <p:tav tm="0">
                                          <p:val>
                                            <p:fltVal val="0"/>
                                          </p:val>
                                        </p:tav>
                                        <p:tav tm="100000">
                                          <p:val>
                                            <p:strVal val="#ppt_h"/>
                                          </p:val>
                                        </p:tav>
                                      </p:tavLst>
                                    </p:anim>
                                    <p:animEffect transition="in" filter="fade">
                                      <p:cBhvr>
                                        <p:cTn id="23" dur="500"/>
                                        <p:tgtEl>
                                          <p:spTgt spid="24"/>
                                        </p:tgtEl>
                                      </p:cBhvr>
                                    </p:animEffect>
                                  </p:childTnLst>
                                </p:cTn>
                              </p:par>
                              <p:par>
                                <p:cTn id="24" presetID="53" presetClass="entr" presetSubtype="16"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p:cTn id="26" dur="500" fill="hold"/>
                                        <p:tgtEl>
                                          <p:spTgt spid="25"/>
                                        </p:tgtEl>
                                        <p:attrNameLst>
                                          <p:attrName>ppt_w</p:attrName>
                                        </p:attrNameLst>
                                      </p:cBhvr>
                                      <p:tavLst>
                                        <p:tav tm="0">
                                          <p:val>
                                            <p:fltVal val="0"/>
                                          </p:val>
                                        </p:tav>
                                        <p:tav tm="100000">
                                          <p:val>
                                            <p:strVal val="#ppt_w"/>
                                          </p:val>
                                        </p:tav>
                                      </p:tavLst>
                                    </p:anim>
                                    <p:anim calcmode="lin" valueType="num">
                                      <p:cBhvr>
                                        <p:cTn id="27" dur="500" fill="hold"/>
                                        <p:tgtEl>
                                          <p:spTgt spid="25"/>
                                        </p:tgtEl>
                                        <p:attrNameLst>
                                          <p:attrName>ppt_h</p:attrName>
                                        </p:attrNameLst>
                                      </p:cBhvr>
                                      <p:tavLst>
                                        <p:tav tm="0">
                                          <p:val>
                                            <p:fltVal val="0"/>
                                          </p:val>
                                        </p:tav>
                                        <p:tav tm="100000">
                                          <p:val>
                                            <p:strVal val="#ppt_h"/>
                                          </p:val>
                                        </p:tav>
                                      </p:tavLst>
                                    </p:anim>
                                    <p:animEffect transition="in" filter="fade">
                                      <p:cBhvr>
                                        <p:cTn id="28" dur="500"/>
                                        <p:tgtEl>
                                          <p:spTgt spid="25"/>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p:tgtEl>
                                          <p:spTgt spid="16"/>
                                        </p:tgtEl>
                                        <p:attrNameLst>
                                          <p:attrName>ppt_y</p:attrName>
                                        </p:attrNameLst>
                                      </p:cBhvr>
                                      <p:tavLst>
                                        <p:tav tm="0">
                                          <p:val>
                                            <p:strVal val="#ppt_y+#ppt_h*1.125000"/>
                                          </p:val>
                                        </p:tav>
                                        <p:tav tm="100000">
                                          <p:val>
                                            <p:strVal val="#ppt_y"/>
                                          </p:val>
                                        </p:tav>
                                      </p:tavLst>
                                    </p:anim>
                                    <p:animEffect transition="in" filter="wipe(up)">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p:tgtEl>
                                          <p:spTgt spid="17"/>
                                        </p:tgtEl>
                                        <p:attrNameLst>
                                          <p:attrName>ppt_y</p:attrName>
                                        </p:attrNameLst>
                                      </p:cBhvr>
                                      <p:tavLst>
                                        <p:tav tm="0">
                                          <p:val>
                                            <p:strVal val="#ppt_y+#ppt_h*1.125000"/>
                                          </p:val>
                                        </p:tav>
                                        <p:tav tm="100000">
                                          <p:val>
                                            <p:strVal val="#ppt_y"/>
                                          </p:val>
                                        </p:tav>
                                      </p:tavLst>
                                    </p:anim>
                                    <p:animEffect transition="in" filter="wipe(up)">
                                      <p:cBhvr>
                                        <p:cTn id="4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2829560" y="2062480"/>
            <a:ext cx="5636895" cy="1008380"/>
            <a:chOff x="2676" y="3948"/>
            <a:chExt cx="8877" cy="1588"/>
          </a:xfrm>
        </p:grpSpPr>
        <p:pic>
          <p:nvPicPr>
            <p:cNvPr id="15" name="图片 14" descr="图片1"/>
            <p:cNvPicPr>
              <a:picLocks noChangeAspect="1"/>
            </p:cNvPicPr>
            <p:nvPr/>
          </p:nvPicPr>
          <p:blipFill>
            <a:blip r:embed="rId2"/>
            <a:stretch>
              <a:fillRect/>
            </a:stretch>
          </p:blipFill>
          <p:spPr>
            <a:xfrm rot="2700000">
              <a:off x="2650" y="3974"/>
              <a:ext cx="1588" cy="1536"/>
            </a:xfrm>
            <a:prstGeom prst="rect">
              <a:avLst/>
            </a:prstGeom>
          </p:spPr>
        </p:pic>
        <p:grpSp>
          <p:nvGrpSpPr>
            <p:cNvPr id="35" name="组合 34"/>
            <p:cNvGrpSpPr/>
            <p:nvPr/>
          </p:nvGrpSpPr>
          <p:grpSpPr>
            <a:xfrm rot="0">
              <a:off x="4137" y="4371"/>
              <a:ext cx="7417" cy="1141"/>
              <a:chOff x="5488" y="1621"/>
              <a:chExt cx="12197" cy="3351"/>
            </a:xfrm>
          </p:grpSpPr>
          <p:grpSp>
            <p:nvGrpSpPr>
              <p:cNvPr id="36" name="组合 35"/>
              <p:cNvGrpSpPr/>
              <p:nvPr/>
            </p:nvGrpSpPr>
            <p:grpSpPr>
              <a:xfrm>
                <a:off x="5488" y="1621"/>
                <a:ext cx="12197" cy="3351"/>
                <a:chOff x="5488" y="1621"/>
                <a:chExt cx="12197" cy="3351"/>
              </a:xfrm>
            </p:grpSpPr>
            <p:sp>
              <p:nvSpPr>
                <p:cNvPr id="37" name="圆角矩形 3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9" name="圆角矩形 38"/>
              <p:cNvSpPr/>
              <p:nvPr/>
            </p:nvSpPr>
            <p:spPr>
              <a:xfrm>
                <a:off x="5652" y="1932"/>
                <a:ext cx="11815" cy="2631"/>
              </a:xfrm>
              <a:prstGeom prst="roundRect">
                <a:avLst/>
              </a:prstGeom>
              <a:solidFill>
                <a:srgbClr val="2BA3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0" name="TextBox 4"/>
            <p:cNvSpPr txBox="1">
              <a:spLocks noChangeArrowheads="1"/>
            </p:cNvSpPr>
            <p:nvPr/>
          </p:nvSpPr>
          <p:spPr bwMode="auto">
            <a:xfrm>
              <a:off x="4341" y="4577"/>
              <a:ext cx="6643"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30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平方千米</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）公顷</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8" name="组合 17"/>
          <p:cNvGrpSpPr/>
          <p:nvPr/>
        </p:nvGrpSpPr>
        <p:grpSpPr>
          <a:xfrm>
            <a:off x="3319145" y="1035050"/>
            <a:ext cx="5643880" cy="986790"/>
            <a:chOff x="2667" y="2330"/>
            <a:chExt cx="8888" cy="1554"/>
          </a:xfrm>
        </p:grpSpPr>
        <p:pic>
          <p:nvPicPr>
            <p:cNvPr id="16" name="图片 15" descr="图片2"/>
            <p:cNvPicPr>
              <a:picLocks noChangeAspect="1"/>
            </p:cNvPicPr>
            <p:nvPr/>
          </p:nvPicPr>
          <p:blipFill>
            <a:blip r:embed="rId3"/>
            <a:stretch>
              <a:fillRect/>
            </a:stretch>
          </p:blipFill>
          <p:spPr>
            <a:xfrm rot="2700000">
              <a:off x="2647" y="2350"/>
              <a:ext cx="1555" cy="1515"/>
            </a:xfrm>
            <a:prstGeom prst="rect">
              <a:avLst/>
            </a:prstGeom>
          </p:spPr>
        </p:pic>
        <p:grpSp>
          <p:nvGrpSpPr>
            <p:cNvPr id="17" name="组合 16"/>
            <p:cNvGrpSpPr/>
            <p:nvPr/>
          </p:nvGrpSpPr>
          <p:grpSpPr>
            <a:xfrm rot="0">
              <a:off x="4137" y="2695"/>
              <a:ext cx="7418" cy="1141"/>
              <a:chOff x="5488" y="1621"/>
              <a:chExt cx="12197" cy="3351"/>
            </a:xfrm>
          </p:grpSpPr>
          <p:grpSp>
            <p:nvGrpSpPr>
              <p:cNvPr id="22" name="组合 21"/>
              <p:cNvGrpSpPr/>
              <p:nvPr/>
            </p:nvGrpSpPr>
            <p:grpSpPr>
              <a:xfrm>
                <a:off x="5488" y="1621"/>
                <a:ext cx="12197" cy="3351"/>
                <a:chOff x="5488" y="1621"/>
                <a:chExt cx="12197" cy="3351"/>
              </a:xfrm>
            </p:grpSpPr>
            <p:sp>
              <p:nvSpPr>
                <p:cNvPr id="26" name="圆角矩形 25"/>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圆角矩形 27"/>
              <p:cNvSpPr/>
              <p:nvPr/>
            </p:nvSpPr>
            <p:spPr>
              <a:xfrm>
                <a:off x="5652" y="1932"/>
                <a:ext cx="11815" cy="2631"/>
              </a:xfrm>
              <a:prstGeom prst="roundRect">
                <a:avLst/>
              </a:prstGeom>
              <a:solidFill>
                <a:srgbClr val="F4A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TextBox 4"/>
            <p:cNvSpPr txBox="1">
              <a:spLocks noChangeArrowheads="1"/>
            </p:cNvSpPr>
            <p:nvPr/>
          </p:nvSpPr>
          <p:spPr bwMode="auto">
            <a:xfrm>
              <a:off x="4408" y="2888"/>
              <a:ext cx="6139"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平方千米</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）公顷</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 name="组合 2"/>
          <p:cNvGrpSpPr/>
          <p:nvPr/>
        </p:nvGrpSpPr>
        <p:grpSpPr>
          <a:xfrm>
            <a:off x="2239010" y="3040380"/>
            <a:ext cx="5617845" cy="967105"/>
            <a:chOff x="2706" y="5488"/>
            <a:chExt cx="8847" cy="1523"/>
          </a:xfrm>
        </p:grpSpPr>
        <p:pic>
          <p:nvPicPr>
            <p:cNvPr id="12" name="图片 11" descr="图片4"/>
            <p:cNvPicPr>
              <a:picLocks noChangeAspect="1"/>
            </p:cNvPicPr>
            <p:nvPr/>
          </p:nvPicPr>
          <p:blipFill>
            <a:blip r:embed="rId4"/>
            <a:stretch>
              <a:fillRect/>
            </a:stretch>
          </p:blipFill>
          <p:spPr>
            <a:xfrm rot="2700000">
              <a:off x="2713" y="5481"/>
              <a:ext cx="1462" cy="1476"/>
            </a:xfrm>
            <a:prstGeom prst="rect">
              <a:avLst/>
            </a:prstGeom>
          </p:spPr>
        </p:pic>
        <p:grpSp>
          <p:nvGrpSpPr>
            <p:cNvPr id="41" name="组合 40"/>
            <p:cNvGrpSpPr/>
            <p:nvPr/>
          </p:nvGrpSpPr>
          <p:grpSpPr>
            <a:xfrm rot="0">
              <a:off x="4151" y="5871"/>
              <a:ext cx="7403" cy="1141"/>
              <a:chOff x="5488" y="1621"/>
              <a:chExt cx="12197" cy="3351"/>
            </a:xfrm>
          </p:grpSpPr>
          <p:grpSp>
            <p:nvGrpSpPr>
              <p:cNvPr id="42" name="组合 41"/>
              <p:cNvGrpSpPr/>
              <p:nvPr/>
            </p:nvGrpSpPr>
            <p:grpSpPr>
              <a:xfrm>
                <a:off x="5488" y="1621"/>
                <a:ext cx="12197" cy="3351"/>
                <a:chOff x="5488" y="1621"/>
                <a:chExt cx="12197" cy="3351"/>
              </a:xfrm>
            </p:grpSpPr>
            <p:sp>
              <p:nvSpPr>
                <p:cNvPr id="43" name="圆角矩形 42"/>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圆角矩形 43"/>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5" name="圆角矩形 44"/>
              <p:cNvSpPr/>
              <p:nvPr/>
            </p:nvSpPr>
            <p:spPr>
              <a:xfrm>
                <a:off x="5652" y="1932"/>
                <a:ext cx="11815" cy="2631"/>
              </a:xfrm>
              <a:prstGeom prst="roundRect">
                <a:avLst/>
              </a:prstGeom>
              <a:solidFill>
                <a:srgbClr val="D629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TextBox 4"/>
            <p:cNvSpPr txBox="1">
              <a:spLocks noChangeArrowheads="1"/>
            </p:cNvSpPr>
            <p:nvPr/>
          </p:nvSpPr>
          <p:spPr bwMode="auto">
            <a:xfrm>
              <a:off x="4341" y="6062"/>
              <a:ext cx="7078"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7000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公顷</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）平方千米</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5" name="组合 4"/>
          <p:cNvGrpSpPr/>
          <p:nvPr/>
        </p:nvGrpSpPr>
        <p:grpSpPr>
          <a:xfrm>
            <a:off x="1735455" y="3950970"/>
            <a:ext cx="5600065" cy="1009015"/>
            <a:chOff x="2733" y="6922"/>
            <a:chExt cx="8819" cy="1589"/>
          </a:xfrm>
        </p:grpSpPr>
        <p:pic>
          <p:nvPicPr>
            <p:cNvPr id="14" name="图片 13" descr="图片5"/>
            <p:cNvPicPr>
              <a:picLocks noChangeAspect="1"/>
            </p:cNvPicPr>
            <p:nvPr/>
          </p:nvPicPr>
          <p:blipFill>
            <a:blip r:embed="rId5"/>
            <a:stretch>
              <a:fillRect/>
            </a:stretch>
          </p:blipFill>
          <p:spPr>
            <a:xfrm rot="2700000">
              <a:off x="2667" y="6988"/>
              <a:ext cx="1515" cy="1383"/>
            </a:xfrm>
            <a:prstGeom prst="rect">
              <a:avLst/>
            </a:prstGeom>
          </p:spPr>
        </p:pic>
        <p:grpSp>
          <p:nvGrpSpPr>
            <p:cNvPr id="47" name="组合 46"/>
            <p:cNvGrpSpPr/>
            <p:nvPr/>
          </p:nvGrpSpPr>
          <p:grpSpPr>
            <a:xfrm rot="0">
              <a:off x="4114" y="7371"/>
              <a:ext cx="7439" cy="1141"/>
              <a:chOff x="5488" y="1621"/>
              <a:chExt cx="12197" cy="3351"/>
            </a:xfrm>
          </p:grpSpPr>
          <p:grpSp>
            <p:nvGrpSpPr>
              <p:cNvPr id="48" name="组合 47"/>
              <p:cNvGrpSpPr/>
              <p:nvPr/>
            </p:nvGrpSpPr>
            <p:grpSpPr>
              <a:xfrm>
                <a:off x="5488" y="1621"/>
                <a:ext cx="12197" cy="3351"/>
                <a:chOff x="5488" y="1621"/>
                <a:chExt cx="12197" cy="3351"/>
              </a:xfrm>
            </p:grpSpPr>
            <p:sp>
              <p:nvSpPr>
                <p:cNvPr id="49" name="圆角矩形 48"/>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圆角矩形 49"/>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1" name="圆角矩形 50"/>
              <p:cNvSpPr/>
              <p:nvPr/>
            </p:nvSpPr>
            <p:spPr>
              <a:xfrm>
                <a:off x="5652" y="1932"/>
                <a:ext cx="11815" cy="2631"/>
              </a:xfrm>
              <a:prstGeom prst="roundRect">
                <a:avLst/>
              </a:prstGeom>
              <a:solidFill>
                <a:srgbClr val="3E7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 name="TextBox 4"/>
            <p:cNvSpPr txBox="1">
              <a:spLocks noChangeArrowheads="1"/>
            </p:cNvSpPr>
            <p:nvPr/>
          </p:nvSpPr>
          <p:spPr bwMode="auto">
            <a:xfrm>
              <a:off x="4449" y="7581"/>
              <a:ext cx="7103"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900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公顷</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）平方千米</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9" name="矩形 8"/>
          <p:cNvSpPr/>
          <p:nvPr/>
        </p:nvSpPr>
        <p:spPr>
          <a:xfrm>
            <a:off x="6482480" y="1426056"/>
            <a:ext cx="718185" cy="460375"/>
          </a:xfrm>
          <a:prstGeom prst="rect">
            <a:avLst/>
          </a:prstGeom>
        </p:spPr>
        <p:txBody>
          <a:bodyPr wrap="none">
            <a:spAutoFit/>
          </a:bodyPr>
          <a:p>
            <a:r>
              <a:rPr lang="en-US" altLang="zh-CN" sz="2400" dirty="0">
                <a:solidFill>
                  <a:schemeClr val="tx1"/>
                </a:solidFill>
                <a:latin typeface="微软雅黑" panose="020B0503020204020204" pitchFamily="34" charset="-122"/>
                <a:ea typeface="微软雅黑" panose="020B0503020204020204" pitchFamily="34" charset="-122"/>
              </a:rPr>
              <a:t>600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0" name="矩形 9"/>
          <p:cNvSpPr/>
          <p:nvPr/>
        </p:nvSpPr>
        <p:spPr>
          <a:xfrm>
            <a:off x="5352566" y="3392868"/>
            <a:ext cx="539750" cy="460375"/>
          </a:xfrm>
          <a:prstGeom prst="rect">
            <a:avLst/>
          </a:prstGeom>
        </p:spPr>
        <p:txBody>
          <a:bodyPr wrap="none">
            <a:spAutoFit/>
          </a:bodyPr>
          <a:p>
            <a:r>
              <a:rPr lang="en-US" altLang="zh-CN" sz="2400" dirty="0">
                <a:solidFill>
                  <a:schemeClr val="tx1"/>
                </a:solidFill>
                <a:latin typeface="微软雅黑" panose="020B0503020204020204" pitchFamily="34" charset="-122"/>
                <a:ea typeface="微软雅黑" panose="020B0503020204020204" pitchFamily="34" charset="-122"/>
              </a:rPr>
              <a:t>70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1" name="矩形 10"/>
          <p:cNvSpPr/>
          <p:nvPr/>
        </p:nvSpPr>
        <p:spPr>
          <a:xfrm>
            <a:off x="4833521" y="4381903"/>
            <a:ext cx="361315" cy="460375"/>
          </a:xfrm>
          <a:prstGeom prst="rect">
            <a:avLst/>
          </a:prstGeom>
        </p:spPr>
        <p:txBody>
          <a:bodyPr wrap="none">
            <a:spAutoFit/>
          </a:bodyPr>
          <a:p>
            <a:r>
              <a:rPr lang="en-US" altLang="zh-CN" sz="2400" dirty="0">
                <a:solidFill>
                  <a:schemeClr val="tx1"/>
                </a:solidFill>
                <a:latin typeface="微软雅黑" panose="020B0503020204020204" pitchFamily="34" charset="-122"/>
                <a:ea typeface="微软雅黑" panose="020B0503020204020204" pitchFamily="34" charset="-122"/>
              </a:rPr>
              <a:t>9</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3" name="矩形 12"/>
          <p:cNvSpPr/>
          <p:nvPr/>
        </p:nvSpPr>
        <p:spPr>
          <a:xfrm>
            <a:off x="6005923" y="2474417"/>
            <a:ext cx="896620" cy="460375"/>
          </a:xfrm>
          <a:prstGeom prst="rect">
            <a:avLst/>
          </a:prstGeom>
        </p:spPr>
        <p:txBody>
          <a:bodyPr wrap="none">
            <a:spAutoFit/>
          </a:bodyPr>
          <a:p>
            <a:r>
              <a:rPr lang="en-US" altLang="zh-CN" sz="2400" dirty="0">
                <a:solidFill>
                  <a:schemeClr val="tx1"/>
                </a:solidFill>
                <a:latin typeface="微软雅黑" panose="020B0503020204020204" pitchFamily="34" charset="-122"/>
                <a:ea typeface="微软雅黑" panose="020B0503020204020204" pitchFamily="34" charset="-122"/>
              </a:rPr>
              <a:t>3000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9" name="矩形 18"/>
          <p:cNvSpPr/>
          <p:nvPr/>
        </p:nvSpPr>
        <p:spPr>
          <a:xfrm>
            <a:off x="4833342" y="5580728"/>
            <a:ext cx="1937385" cy="360680"/>
          </a:xfrm>
          <a:prstGeom prst="rect">
            <a:avLst/>
          </a:prstGeom>
        </p:spPr>
        <p:txBody>
          <a:bodyPr wrap="none">
            <a:spAutoFit/>
          </a:bodyPr>
          <a:p>
            <a:pPr>
              <a:lnSpc>
                <a:spcPts val="2100"/>
              </a:lnSpc>
            </a:pP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乘以进率</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100</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圆角矩形 20"/>
          <p:cNvSpPr/>
          <p:nvPr/>
        </p:nvSpPr>
        <p:spPr>
          <a:xfrm>
            <a:off x="3001065" y="5722697"/>
            <a:ext cx="1692000" cy="493262"/>
          </a:xfrm>
          <a:prstGeom prst="roundRect">
            <a:avLst/>
          </a:prstGeom>
          <a:solidFill>
            <a:srgbClr val="92D05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dirty="0">
                <a:solidFill>
                  <a:srgbClr val="FF0000"/>
                </a:solidFill>
                <a:latin typeface="微软雅黑" panose="020B0503020204020204" pitchFamily="34" charset="-122"/>
                <a:ea typeface="微软雅黑" panose="020B0503020204020204" pitchFamily="34" charset="-122"/>
              </a:rPr>
              <a:t>平方千米</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23" name="箭头 672"/>
          <p:cNvSpPr>
            <a:spLocks noChangeShapeType="1"/>
          </p:cNvSpPr>
          <p:nvPr/>
        </p:nvSpPr>
        <p:spPr bwMode="auto">
          <a:xfrm>
            <a:off x="4755293" y="5942535"/>
            <a:ext cx="2160000" cy="0"/>
          </a:xfrm>
          <a:prstGeom prst="line">
            <a:avLst/>
          </a:prstGeom>
          <a:noFill/>
          <a:ln w="34925">
            <a:solidFill>
              <a:schemeClr val="tx1"/>
            </a:solidFill>
            <a:round/>
            <a:tailEnd type="triangle" w="med" len="med"/>
          </a:ln>
          <a:extLst>
            <a:ext uri="{909E8E84-426E-40DD-AFC4-6F175D3DCCD1}">
              <a14:hiddenFill xmlns:a14="http://schemas.microsoft.com/office/drawing/2010/main">
                <a:noFill/>
              </a14:hiddenFill>
            </a:ext>
          </a:extLst>
        </p:spPr>
        <p:txBody>
          <a:bodyPr/>
          <a:p>
            <a:endParaRPr lang="zh-CN" altLang="en-US" sz="1200">
              <a:latin typeface="华文楷体" panose="02010600040101010101" pitchFamily="2" charset="-122"/>
              <a:ea typeface="华文楷体" panose="02010600040101010101" pitchFamily="2" charset="-122"/>
            </a:endParaRPr>
          </a:p>
        </p:txBody>
      </p:sp>
      <p:sp>
        <p:nvSpPr>
          <p:cNvPr id="24" name="圆角矩形 23"/>
          <p:cNvSpPr/>
          <p:nvPr/>
        </p:nvSpPr>
        <p:spPr>
          <a:xfrm>
            <a:off x="6990895" y="5723792"/>
            <a:ext cx="1332000" cy="493262"/>
          </a:xfrm>
          <a:prstGeom prst="roundRect">
            <a:avLst/>
          </a:prstGeom>
          <a:solidFill>
            <a:srgbClr val="92D05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dirty="0">
                <a:solidFill>
                  <a:srgbClr val="FF0000"/>
                </a:solidFill>
                <a:latin typeface="微软雅黑" panose="020B0503020204020204" pitchFamily="34" charset="-122"/>
                <a:ea typeface="微软雅黑" panose="020B0503020204020204" pitchFamily="34" charset="-122"/>
              </a:rPr>
              <a:t>公顷</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25" name="箭头 672"/>
          <p:cNvSpPr>
            <a:spLocks noChangeShapeType="1"/>
          </p:cNvSpPr>
          <p:nvPr/>
        </p:nvSpPr>
        <p:spPr bwMode="auto">
          <a:xfrm rot="10800000">
            <a:off x="4743959" y="6048889"/>
            <a:ext cx="2160000" cy="0"/>
          </a:xfrm>
          <a:prstGeom prst="line">
            <a:avLst/>
          </a:prstGeom>
          <a:noFill/>
          <a:ln w="34925">
            <a:solidFill>
              <a:schemeClr val="tx1"/>
            </a:solidFill>
            <a:round/>
            <a:tailEnd type="triangle" w="med" len="med"/>
          </a:ln>
          <a:extLst>
            <a:ext uri="{909E8E84-426E-40DD-AFC4-6F175D3DCCD1}">
              <a14:hiddenFill xmlns:a14="http://schemas.microsoft.com/office/drawing/2010/main">
                <a:noFill/>
              </a14:hiddenFill>
            </a:ext>
          </a:extLst>
        </p:spPr>
        <p:txBody>
          <a:bodyPr/>
          <a:p>
            <a:endParaRPr lang="zh-CN" altLang="en-US" sz="1200">
              <a:latin typeface="华文楷体" panose="02010600040101010101" pitchFamily="2" charset="-122"/>
              <a:ea typeface="华文楷体" panose="02010600040101010101" pitchFamily="2" charset="-122"/>
            </a:endParaRPr>
          </a:p>
        </p:txBody>
      </p:sp>
      <p:sp>
        <p:nvSpPr>
          <p:cNvPr id="29" name="矩形 28"/>
          <p:cNvSpPr/>
          <p:nvPr/>
        </p:nvSpPr>
        <p:spPr>
          <a:xfrm>
            <a:off x="4847604" y="6127808"/>
            <a:ext cx="1937385" cy="360680"/>
          </a:xfrm>
          <a:prstGeom prst="rect">
            <a:avLst/>
          </a:prstGeom>
        </p:spPr>
        <p:txBody>
          <a:bodyPr wrap="none">
            <a:spAutoFit/>
          </a:bodyPr>
          <a:p>
            <a:pPr>
              <a:lnSpc>
                <a:spcPts val="2100"/>
              </a:lnSpc>
            </a:pP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除以进率</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100</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0" name="文本框 29"/>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fltVal val="0"/>
                                          </p:val>
                                        </p:tav>
                                        <p:tav tm="100000">
                                          <p:val>
                                            <p:strVal val="#ppt_w"/>
                                          </p:val>
                                        </p:tav>
                                      </p:tavLst>
                                    </p:anim>
                                    <p:anim calcmode="lin" valueType="num">
                                      <p:cBhvr>
                                        <p:cTn id="8" dur="1000" fill="hold"/>
                                        <p:tgtEl>
                                          <p:spTgt spid="18"/>
                                        </p:tgtEl>
                                        <p:attrNameLst>
                                          <p:attrName>ppt_h</p:attrName>
                                        </p:attrNameLst>
                                      </p:cBhvr>
                                      <p:tavLst>
                                        <p:tav tm="0">
                                          <p:val>
                                            <p:fltVal val="0"/>
                                          </p:val>
                                        </p:tav>
                                        <p:tav tm="100000">
                                          <p:val>
                                            <p:strVal val="#ppt_h"/>
                                          </p:val>
                                        </p:tav>
                                      </p:tavLst>
                                    </p:anim>
                                    <p:anim calcmode="lin" valueType="num">
                                      <p:cBhvr>
                                        <p:cTn id="9"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8"/>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fltVal val="0"/>
                                          </p:val>
                                        </p:tav>
                                        <p:tav tm="100000">
                                          <p:val>
                                            <p:strVal val="#ppt_w"/>
                                          </p:val>
                                        </p:tav>
                                      </p:tavLst>
                                    </p:anim>
                                    <p:anim calcmode="lin" valueType="num">
                                      <p:cBhvr>
                                        <p:cTn id="20" dur="1000" fill="hold"/>
                                        <p:tgtEl>
                                          <p:spTgt spid="3"/>
                                        </p:tgtEl>
                                        <p:attrNameLst>
                                          <p:attrName>ppt_h</p:attrName>
                                        </p:attrNameLst>
                                      </p:cBhvr>
                                      <p:tavLst>
                                        <p:tav tm="0">
                                          <p:val>
                                            <p:fltVal val="0"/>
                                          </p:val>
                                        </p:tav>
                                        <p:tav tm="100000">
                                          <p:val>
                                            <p:strVal val="#ppt_h"/>
                                          </p:val>
                                        </p:tav>
                                      </p:tavLst>
                                    </p:anim>
                                    <p:anim calcmode="lin" valueType="num">
                                      <p:cBhvr>
                                        <p:cTn id="21"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3"/>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 calcmode="lin" valueType="num">
                                      <p:cBhvr>
                                        <p:cTn id="27"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left)">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left)">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left)">
                                      <p:cBhvr>
                                        <p:cTn id="48" dur="500"/>
                                        <p:tgtEl>
                                          <p:spTgt spid="11"/>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left)">
                                      <p:cBhvr>
                                        <p:cTn id="53" dur="500"/>
                                        <p:tgtEl>
                                          <p:spTgt spid="21"/>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wipe(left)">
                                      <p:cBhvr>
                                        <p:cTn id="58" dur="500"/>
                                        <p:tgtEl>
                                          <p:spTgt spid="23"/>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wipe(left)">
                                      <p:cBhvr>
                                        <p:cTn id="63" dur="500"/>
                                        <p:tgtEl>
                                          <p:spTgt spid="24"/>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wipe(left)">
                                      <p:cBhvr>
                                        <p:cTn id="68" dur="500"/>
                                        <p:tgtEl>
                                          <p:spTgt spid="19"/>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2" fill="hold" nodeType="click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wipe(right)">
                                      <p:cBhvr>
                                        <p:cTn id="73" dur="500"/>
                                        <p:tgtEl>
                                          <p:spTgt spid="25"/>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2" fill="hold" grpId="0" nodeType="click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wipe(right)">
                                      <p:cBhvr>
                                        <p:cTn id="7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3" grpId="0"/>
      <p:bldP spid="19" grpId="0"/>
      <p:bldP spid="21" grpId="0" bldLvl="0" animBg="1"/>
      <p:bldP spid="24" grpId="0" bldLvl="0" animBg="1"/>
      <p:bldP spid="29"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9" name="图片 8" descr="81659598-4df0-42b7-9006-38b12fa79385"/>
          <p:cNvPicPr>
            <a:picLocks noChangeAspect="1"/>
          </p:cNvPicPr>
          <p:nvPr/>
        </p:nvPicPr>
        <p:blipFill>
          <a:blip r:embed="rId2"/>
          <a:stretch>
            <a:fillRect/>
          </a:stretch>
        </p:blipFill>
        <p:spPr>
          <a:xfrm>
            <a:off x="857885" y="-238760"/>
            <a:ext cx="10758805" cy="7096760"/>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TextBox 1"/>
          <p:cNvSpPr txBox="1"/>
          <p:nvPr/>
        </p:nvSpPr>
        <p:spPr>
          <a:xfrm>
            <a:off x="2259978" y="1701517"/>
            <a:ext cx="7533663" cy="1091565"/>
          </a:xfrm>
          <a:prstGeom prst="rect">
            <a:avLst/>
          </a:prstGeom>
          <a:noFill/>
        </p:spPr>
        <p:txBody>
          <a:bodyPr wrap="square" rtlCol="0">
            <a:spAutoFit/>
          </a:bodyPr>
          <a:p>
            <a:pPr>
              <a:lnSpc>
                <a:spcPts val="3900"/>
              </a:lnSpc>
              <a:spcBef>
                <a:spcPct val="0"/>
              </a:spcBef>
              <a:buFontTx/>
              <a:buNone/>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有一个边长是1200米的正方形玉米地，它的面积是多少平方米？有多少公顷？大约是多少平方千米？</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2"/>
          <p:cNvSpPr txBox="1"/>
          <p:nvPr/>
        </p:nvSpPr>
        <p:spPr>
          <a:xfrm>
            <a:off x="3358637" y="3198782"/>
            <a:ext cx="5336573" cy="460375"/>
          </a:xfrm>
          <a:prstGeom prst="rect">
            <a:avLst/>
          </a:prstGeom>
          <a:noFill/>
          <a:ln w="9525">
            <a:noFill/>
          </a:ln>
        </p:spPr>
        <p:txBody>
          <a:bodyPr wrap="square">
            <a:spAutoFit/>
          </a:bodyPr>
          <a:p>
            <a:pPr lvl="0">
              <a:spcBef>
                <a:spcPct val="50000"/>
              </a:spcBef>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1200×1200</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1440000</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（平方米）</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3"/>
          <p:cNvSpPr txBox="1"/>
          <p:nvPr/>
        </p:nvSpPr>
        <p:spPr>
          <a:xfrm>
            <a:off x="2546985" y="4476115"/>
            <a:ext cx="7098030" cy="1353185"/>
          </a:xfrm>
          <a:prstGeom prst="rect">
            <a:avLst/>
          </a:prstGeom>
          <a:noFill/>
          <a:ln w="9525">
            <a:noFill/>
          </a:ln>
        </p:spPr>
        <p:txBody>
          <a:bodyPr wrap="square">
            <a:spAutoFit/>
          </a:bodyPr>
          <a:p>
            <a:pPr lvl="0">
              <a:lnSpc>
                <a:spcPts val="4200"/>
              </a:lnSpc>
              <a:spcBef>
                <a:spcPct val="50000"/>
              </a:spcBef>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答：它的面积是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1440000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平方米，有</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144</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公顷，</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lvl="0">
              <a:lnSpc>
                <a:spcPts val="4200"/>
              </a:lnSpc>
              <a:spcBef>
                <a:spcPct val="50000"/>
              </a:spcBef>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大约是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平方千米。</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矩形 6"/>
          <p:cNvSpPr/>
          <p:nvPr/>
        </p:nvSpPr>
        <p:spPr>
          <a:xfrm>
            <a:off x="3057491" y="3830559"/>
            <a:ext cx="3796030" cy="460375"/>
          </a:xfrm>
          <a:prstGeom prst="rect">
            <a:avLst/>
          </a:prstGeom>
        </p:spPr>
        <p:txBody>
          <a:bodyPr wrap="none">
            <a:spAutoFit/>
          </a:bodyPr>
          <a:p>
            <a:pPr lvl="0">
              <a:spcBef>
                <a:spcPct val="50000"/>
              </a:spcBef>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1440000</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平方米</a:t>
            </a:r>
            <a:r>
              <a:rPr lang="en-US"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144</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公顷</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矩形 7"/>
          <p:cNvSpPr/>
          <p:nvPr/>
        </p:nvSpPr>
        <p:spPr>
          <a:xfrm>
            <a:off x="6979871" y="3837391"/>
            <a:ext cx="1806575" cy="460375"/>
          </a:xfrm>
          <a:prstGeom prst="rect">
            <a:avLst/>
          </a:prstGeom>
        </p:spPr>
        <p:txBody>
          <a:bodyPr wrap="none">
            <a:spAutoFit/>
          </a:bodyPr>
          <a:p>
            <a:pPr lvl="0">
              <a:spcBef>
                <a:spcPct val="50000"/>
              </a:spcBef>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平方千米</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wipe(left)">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
                                            <p:txEl>
                                              <p:pRg st="1" end="1"/>
                                            </p:txEl>
                                          </p:spTgt>
                                        </p:tgtEl>
                                        <p:attrNameLst>
                                          <p:attrName>style.visibility</p:attrName>
                                        </p:attrNameLst>
                                      </p:cBhvr>
                                      <p:to>
                                        <p:strVal val="visible"/>
                                      </p:to>
                                    </p:set>
                                    <p:animEffect transition="in" filter="wipe(left)">
                                      <p:cBhvr>
                                        <p:cTn id="2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3" name="图片 2" descr="01e737bd-a806-4902-8242-e1a1ff5bd87e"/>
          <p:cNvPicPr>
            <a:picLocks noChangeAspect="1"/>
          </p:cNvPicPr>
          <p:nvPr/>
        </p:nvPicPr>
        <p:blipFill>
          <a:blip r:embed="rId2"/>
          <a:stretch>
            <a:fillRect/>
          </a:stretch>
        </p:blipFill>
        <p:spPr>
          <a:xfrm>
            <a:off x="142240" y="484505"/>
            <a:ext cx="11128375" cy="6527165"/>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5" name="TextBox 1"/>
          <p:cNvSpPr txBox="1"/>
          <p:nvPr/>
        </p:nvSpPr>
        <p:spPr>
          <a:xfrm>
            <a:off x="2642883" y="1399029"/>
            <a:ext cx="7533663" cy="1091565"/>
          </a:xfrm>
          <a:prstGeom prst="rect">
            <a:avLst/>
          </a:prstGeom>
          <a:noFill/>
        </p:spPr>
        <p:txBody>
          <a:bodyPr wrap="square" rtlCol="0">
            <a:spAutoFit/>
          </a:bodyPr>
          <a:p>
            <a:pPr>
              <a:lnSpc>
                <a:spcPts val="39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如果1块地板砖的面积大约是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平方米，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ts val="39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1公顷大约能铺多少块地板砖？</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平方千米呢？</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矩形 9"/>
          <p:cNvSpPr/>
          <p:nvPr/>
        </p:nvSpPr>
        <p:spPr>
          <a:xfrm>
            <a:off x="4233007" y="2806973"/>
            <a:ext cx="3003550" cy="460375"/>
          </a:xfrm>
          <a:prstGeom prst="rect">
            <a:avLst/>
          </a:prstGeom>
        </p:spPr>
        <p:txBody>
          <a:bodyPr wrap="none">
            <a:spAutoFit/>
          </a:bodyPr>
          <a:p>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公顷</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=10000</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平方米</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矩形 10"/>
          <p:cNvSpPr/>
          <p:nvPr/>
        </p:nvSpPr>
        <p:spPr>
          <a:xfrm>
            <a:off x="3785704" y="3836880"/>
            <a:ext cx="3970020" cy="460375"/>
          </a:xfrm>
          <a:prstGeom prst="rect">
            <a:avLst/>
          </a:prstGeom>
        </p:spPr>
        <p:txBody>
          <a:bodyPr wrap="none">
            <a:spAutoFit/>
          </a:bodyPr>
          <a:p>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平方千米</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=1000000</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平方米</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738963" y="5039246"/>
            <a:ext cx="7341177" cy="1168400"/>
          </a:xfrm>
          <a:prstGeom prst="rect">
            <a:avLst/>
          </a:prstGeom>
        </p:spPr>
        <p:txBody>
          <a:bodyPr wrap="square">
            <a:spAutoFit/>
          </a:bodyPr>
          <a:p>
            <a:pPr>
              <a:lnSpc>
                <a:spcPts val="42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答：</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1公顷大约能铺</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10000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块地板砖。</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ts val="42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1平方千米大约能铺</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1000000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块地板砖。</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矩形 6"/>
          <p:cNvSpPr/>
          <p:nvPr/>
        </p:nvSpPr>
        <p:spPr>
          <a:xfrm>
            <a:off x="4181486" y="3308022"/>
            <a:ext cx="3105785" cy="460375"/>
          </a:xfrm>
          <a:prstGeom prst="rect">
            <a:avLst/>
          </a:prstGeom>
        </p:spPr>
        <p:txBody>
          <a:bodyPr wrap="none">
            <a:spAutoFit/>
          </a:bodyPr>
          <a:p>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10000÷1=10000(</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块</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矩形 7"/>
          <p:cNvSpPr/>
          <p:nvPr/>
        </p:nvSpPr>
        <p:spPr>
          <a:xfrm>
            <a:off x="3912894" y="4355030"/>
            <a:ext cx="3819525" cy="460375"/>
          </a:xfrm>
          <a:prstGeom prst="rect">
            <a:avLst/>
          </a:prstGeom>
        </p:spPr>
        <p:txBody>
          <a:bodyPr wrap="none">
            <a:spAutoFit/>
          </a:bodyPr>
          <a:p>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1000000÷1=1000000(</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块</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7"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sp>
        <p:nvSpPr>
          <p:cNvPr id="4" name="Freeform 29"/>
          <p:cNvSpPr/>
          <p:nvPr/>
        </p:nvSpPr>
        <p:spPr bwMode="auto">
          <a:xfrm flipH="1">
            <a:off x="4271010" y="5485130"/>
            <a:ext cx="2289810" cy="349250"/>
          </a:xfrm>
          <a:custGeom>
            <a:avLst/>
            <a:gdLst>
              <a:gd name="T0" fmla="*/ 0 w 1566"/>
              <a:gd name="T1" fmla="*/ 0 h 159"/>
              <a:gd name="T2" fmla="*/ 0 w 1566"/>
              <a:gd name="T3" fmla="*/ 159 h 159"/>
              <a:gd name="T4" fmla="*/ 1407 w 1566"/>
              <a:gd name="T5" fmla="*/ 159 h 159"/>
              <a:gd name="T6" fmla="*/ 1566 w 1566"/>
              <a:gd name="T7" fmla="*/ 0 h 159"/>
              <a:gd name="T8" fmla="*/ 0 w 1566"/>
              <a:gd name="T9" fmla="*/ 0 h 159"/>
            </a:gdLst>
            <a:ahLst/>
            <a:cxnLst>
              <a:cxn ang="0">
                <a:pos x="T0" y="T1"/>
              </a:cxn>
              <a:cxn ang="0">
                <a:pos x="T2" y="T3"/>
              </a:cxn>
              <a:cxn ang="0">
                <a:pos x="T4" y="T5"/>
              </a:cxn>
              <a:cxn ang="0">
                <a:pos x="T6" y="T7"/>
              </a:cxn>
              <a:cxn ang="0">
                <a:pos x="T8" y="T9"/>
              </a:cxn>
            </a:cxnLst>
            <a:rect l="0" t="0" r="r" b="b"/>
            <a:pathLst>
              <a:path w="1566" h="159">
                <a:moveTo>
                  <a:pt x="0" y="0"/>
                </a:moveTo>
                <a:lnTo>
                  <a:pt x="0" y="159"/>
                </a:lnTo>
                <a:lnTo>
                  <a:pt x="1407" y="159"/>
                </a:lnTo>
                <a:lnTo>
                  <a:pt x="1566" y="0"/>
                </a:lnTo>
                <a:lnTo>
                  <a:pt x="0" y="0"/>
                </a:lnTo>
                <a:close/>
              </a:path>
            </a:pathLst>
          </a:custGeom>
          <a:solidFill>
            <a:schemeClr val="accent6"/>
          </a:solidFill>
          <a:ln>
            <a:noFill/>
          </a:ln>
        </p:spPr>
        <p:txBody>
          <a:bodyPr vert="horz" wrap="square" lIns="138429" tIns="69214" rIns="138429" bIns="69214" numCol="1" anchor="t" anchorCtr="0" compatLnSpc="1"/>
          <a:p>
            <a:endParaRPr lang="id-ID" sz="2725">
              <a:latin typeface="Raleway" panose="020B0403030101060003" charset="0"/>
              <a:ea typeface="微软雅黑" panose="020B0503020204020204" pitchFamily="34" charset="-122"/>
              <a:cs typeface="Raleway" panose="020B0403030101060003" charset="0"/>
            </a:endParaRPr>
          </a:p>
        </p:txBody>
      </p:sp>
      <p:sp>
        <p:nvSpPr>
          <p:cNvPr id="5" name="Rectangle 30"/>
          <p:cNvSpPr>
            <a:spLocks noChangeArrowheads="1"/>
          </p:cNvSpPr>
          <p:nvPr/>
        </p:nvSpPr>
        <p:spPr bwMode="auto">
          <a:xfrm flipH="1">
            <a:off x="4271010" y="4580890"/>
            <a:ext cx="231140" cy="904240"/>
          </a:xfrm>
          <a:prstGeom prst="rect">
            <a:avLst/>
          </a:prstGeom>
          <a:solidFill>
            <a:schemeClr val="accent5">
              <a:lumMod val="75000"/>
            </a:schemeClr>
          </a:solidFill>
          <a:ln>
            <a:noFill/>
          </a:ln>
        </p:spPr>
        <p:txBody>
          <a:bodyPr vert="horz" wrap="square" lIns="138429" tIns="69214" rIns="138429" bIns="69214" numCol="1" anchor="t" anchorCtr="0" compatLnSpc="1"/>
          <a:p>
            <a:endParaRPr lang="id-ID" sz="2725">
              <a:latin typeface="Raleway" panose="020B0403030101060003" charset="0"/>
              <a:ea typeface="微软雅黑" panose="020B0503020204020204" pitchFamily="34" charset="-122"/>
              <a:cs typeface="Raleway" panose="020B0403030101060003" charset="0"/>
            </a:endParaRPr>
          </a:p>
        </p:txBody>
      </p:sp>
      <p:sp>
        <p:nvSpPr>
          <p:cNvPr id="6" name="Freeform 31"/>
          <p:cNvSpPr/>
          <p:nvPr/>
        </p:nvSpPr>
        <p:spPr bwMode="auto">
          <a:xfrm flipH="1">
            <a:off x="2845435" y="4234180"/>
            <a:ext cx="1656715" cy="346710"/>
          </a:xfrm>
          <a:custGeom>
            <a:avLst/>
            <a:gdLst>
              <a:gd name="T0" fmla="*/ 158 w 1133"/>
              <a:gd name="T1" fmla="*/ 0 h 158"/>
              <a:gd name="T2" fmla="*/ 0 w 1133"/>
              <a:gd name="T3" fmla="*/ 158 h 158"/>
              <a:gd name="T4" fmla="*/ 974 w 1133"/>
              <a:gd name="T5" fmla="*/ 158 h 158"/>
              <a:gd name="T6" fmla="*/ 1133 w 1133"/>
              <a:gd name="T7" fmla="*/ 0 h 158"/>
              <a:gd name="T8" fmla="*/ 158 w 1133"/>
              <a:gd name="T9" fmla="*/ 0 h 158"/>
            </a:gdLst>
            <a:ahLst/>
            <a:cxnLst>
              <a:cxn ang="0">
                <a:pos x="T0" y="T1"/>
              </a:cxn>
              <a:cxn ang="0">
                <a:pos x="T2" y="T3"/>
              </a:cxn>
              <a:cxn ang="0">
                <a:pos x="T4" y="T5"/>
              </a:cxn>
              <a:cxn ang="0">
                <a:pos x="T6" y="T7"/>
              </a:cxn>
              <a:cxn ang="0">
                <a:pos x="T8" y="T9"/>
              </a:cxn>
            </a:cxnLst>
            <a:rect l="0" t="0" r="r" b="b"/>
            <a:pathLst>
              <a:path w="1133" h="158">
                <a:moveTo>
                  <a:pt x="158" y="0"/>
                </a:moveTo>
                <a:lnTo>
                  <a:pt x="0" y="158"/>
                </a:lnTo>
                <a:lnTo>
                  <a:pt x="974" y="158"/>
                </a:lnTo>
                <a:lnTo>
                  <a:pt x="1133" y="0"/>
                </a:lnTo>
                <a:lnTo>
                  <a:pt x="158" y="0"/>
                </a:lnTo>
                <a:close/>
              </a:path>
            </a:pathLst>
          </a:custGeom>
          <a:solidFill>
            <a:schemeClr val="accent5"/>
          </a:solidFill>
          <a:ln>
            <a:noFill/>
          </a:ln>
        </p:spPr>
        <p:txBody>
          <a:bodyPr vert="horz" wrap="square" lIns="138429" tIns="69214" rIns="138429" bIns="69214" numCol="1" anchor="t" anchorCtr="0" compatLnSpc="1"/>
          <a:p>
            <a:endParaRPr lang="id-ID" sz="2725">
              <a:latin typeface="Raleway" panose="020B0403030101060003" charset="0"/>
              <a:ea typeface="微软雅黑" panose="020B0503020204020204" pitchFamily="34" charset="-122"/>
              <a:cs typeface="Raleway" panose="020B0403030101060003" charset="0"/>
            </a:endParaRPr>
          </a:p>
        </p:txBody>
      </p:sp>
      <p:sp>
        <p:nvSpPr>
          <p:cNvPr id="7" name="Freeform 32"/>
          <p:cNvSpPr/>
          <p:nvPr/>
        </p:nvSpPr>
        <p:spPr bwMode="auto">
          <a:xfrm flipH="1">
            <a:off x="2846705" y="3329940"/>
            <a:ext cx="231140" cy="1250950"/>
          </a:xfrm>
          <a:custGeom>
            <a:avLst/>
            <a:gdLst>
              <a:gd name="T0" fmla="*/ 0 w 158"/>
              <a:gd name="T1" fmla="*/ 0 h 570"/>
              <a:gd name="T2" fmla="*/ 0 w 158"/>
              <a:gd name="T3" fmla="*/ 570 h 570"/>
              <a:gd name="T4" fmla="*/ 158 w 158"/>
              <a:gd name="T5" fmla="*/ 412 h 570"/>
              <a:gd name="T6" fmla="*/ 158 w 158"/>
              <a:gd name="T7" fmla="*/ 0 h 570"/>
              <a:gd name="T8" fmla="*/ 0 w 158"/>
              <a:gd name="T9" fmla="*/ 0 h 570"/>
            </a:gdLst>
            <a:ahLst/>
            <a:cxnLst>
              <a:cxn ang="0">
                <a:pos x="T0" y="T1"/>
              </a:cxn>
              <a:cxn ang="0">
                <a:pos x="T2" y="T3"/>
              </a:cxn>
              <a:cxn ang="0">
                <a:pos x="T4" y="T5"/>
              </a:cxn>
              <a:cxn ang="0">
                <a:pos x="T6" y="T7"/>
              </a:cxn>
              <a:cxn ang="0">
                <a:pos x="T8" y="T9"/>
              </a:cxn>
            </a:cxnLst>
            <a:rect l="0" t="0" r="r" b="b"/>
            <a:pathLst>
              <a:path w="158" h="570">
                <a:moveTo>
                  <a:pt x="0" y="0"/>
                </a:moveTo>
                <a:lnTo>
                  <a:pt x="0" y="570"/>
                </a:lnTo>
                <a:lnTo>
                  <a:pt x="158" y="412"/>
                </a:lnTo>
                <a:lnTo>
                  <a:pt x="158" y="0"/>
                </a:lnTo>
                <a:lnTo>
                  <a:pt x="0" y="0"/>
                </a:lnTo>
                <a:close/>
              </a:path>
            </a:pathLst>
          </a:custGeom>
          <a:solidFill>
            <a:schemeClr val="accent4">
              <a:lumMod val="75000"/>
            </a:schemeClr>
          </a:solidFill>
          <a:ln>
            <a:noFill/>
          </a:ln>
        </p:spPr>
        <p:txBody>
          <a:bodyPr vert="horz" wrap="square" lIns="138429" tIns="69214" rIns="138429" bIns="69214" numCol="1" anchor="t" anchorCtr="0" compatLnSpc="1"/>
          <a:p>
            <a:endParaRPr lang="id-ID" sz="2725">
              <a:latin typeface="Raleway" panose="020B0403030101060003" charset="0"/>
              <a:ea typeface="微软雅黑" panose="020B0503020204020204" pitchFamily="34" charset="-122"/>
              <a:cs typeface="Raleway" panose="020B0403030101060003" charset="0"/>
            </a:endParaRPr>
          </a:p>
        </p:txBody>
      </p:sp>
      <p:sp>
        <p:nvSpPr>
          <p:cNvPr id="8" name="Freeform 33"/>
          <p:cNvSpPr/>
          <p:nvPr/>
        </p:nvSpPr>
        <p:spPr bwMode="auto">
          <a:xfrm flipH="1">
            <a:off x="1424305" y="2983230"/>
            <a:ext cx="1653540" cy="346710"/>
          </a:xfrm>
          <a:custGeom>
            <a:avLst/>
            <a:gdLst>
              <a:gd name="T0" fmla="*/ 158 w 1131"/>
              <a:gd name="T1" fmla="*/ 0 h 158"/>
              <a:gd name="T2" fmla="*/ 0 w 1131"/>
              <a:gd name="T3" fmla="*/ 158 h 158"/>
              <a:gd name="T4" fmla="*/ 972 w 1131"/>
              <a:gd name="T5" fmla="*/ 158 h 158"/>
              <a:gd name="T6" fmla="*/ 1131 w 1131"/>
              <a:gd name="T7" fmla="*/ 0 h 158"/>
              <a:gd name="T8" fmla="*/ 158 w 1131"/>
              <a:gd name="T9" fmla="*/ 0 h 158"/>
            </a:gdLst>
            <a:ahLst/>
            <a:cxnLst>
              <a:cxn ang="0">
                <a:pos x="T0" y="T1"/>
              </a:cxn>
              <a:cxn ang="0">
                <a:pos x="T2" y="T3"/>
              </a:cxn>
              <a:cxn ang="0">
                <a:pos x="T4" y="T5"/>
              </a:cxn>
              <a:cxn ang="0">
                <a:pos x="T6" y="T7"/>
              </a:cxn>
              <a:cxn ang="0">
                <a:pos x="T8" y="T9"/>
              </a:cxn>
            </a:cxnLst>
            <a:rect l="0" t="0" r="r" b="b"/>
            <a:pathLst>
              <a:path w="1131" h="158">
                <a:moveTo>
                  <a:pt x="158" y="0"/>
                </a:moveTo>
                <a:lnTo>
                  <a:pt x="0" y="158"/>
                </a:lnTo>
                <a:lnTo>
                  <a:pt x="972" y="158"/>
                </a:lnTo>
                <a:lnTo>
                  <a:pt x="1131" y="0"/>
                </a:lnTo>
                <a:lnTo>
                  <a:pt x="158" y="0"/>
                </a:lnTo>
                <a:close/>
              </a:path>
            </a:pathLst>
          </a:custGeom>
          <a:solidFill>
            <a:schemeClr val="accent4"/>
          </a:solidFill>
          <a:ln>
            <a:noFill/>
          </a:ln>
        </p:spPr>
        <p:txBody>
          <a:bodyPr vert="horz" wrap="square" lIns="138429" tIns="69214" rIns="138429" bIns="69214" numCol="1" anchor="t" anchorCtr="0" compatLnSpc="1"/>
          <a:p>
            <a:endParaRPr lang="id-ID" sz="2725">
              <a:latin typeface="Raleway" panose="020B0403030101060003" charset="0"/>
              <a:ea typeface="微软雅黑" panose="020B0503020204020204" pitchFamily="34" charset="-122"/>
              <a:cs typeface="Raleway" panose="020B0403030101060003" charset="0"/>
            </a:endParaRPr>
          </a:p>
        </p:txBody>
      </p:sp>
      <p:sp>
        <p:nvSpPr>
          <p:cNvPr id="9" name="Freeform 34"/>
          <p:cNvSpPr/>
          <p:nvPr/>
        </p:nvSpPr>
        <p:spPr bwMode="auto">
          <a:xfrm flipH="1">
            <a:off x="1425575" y="2078990"/>
            <a:ext cx="231140" cy="1250950"/>
          </a:xfrm>
          <a:custGeom>
            <a:avLst/>
            <a:gdLst>
              <a:gd name="T0" fmla="*/ 0 w 158"/>
              <a:gd name="T1" fmla="*/ 0 h 570"/>
              <a:gd name="T2" fmla="*/ 0 w 158"/>
              <a:gd name="T3" fmla="*/ 570 h 570"/>
              <a:gd name="T4" fmla="*/ 158 w 158"/>
              <a:gd name="T5" fmla="*/ 412 h 570"/>
              <a:gd name="T6" fmla="*/ 158 w 158"/>
              <a:gd name="T7" fmla="*/ 0 h 570"/>
              <a:gd name="T8" fmla="*/ 0 w 158"/>
              <a:gd name="T9" fmla="*/ 0 h 570"/>
            </a:gdLst>
            <a:ahLst/>
            <a:cxnLst>
              <a:cxn ang="0">
                <a:pos x="T0" y="T1"/>
              </a:cxn>
              <a:cxn ang="0">
                <a:pos x="T2" y="T3"/>
              </a:cxn>
              <a:cxn ang="0">
                <a:pos x="T4" y="T5"/>
              </a:cxn>
              <a:cxn ang="0">
                <a:pos x="T6" y="T7"/>
              </a:cxn>
              <a:cxn ang="0">
                <a:pos x="T8" y="T9"/>
              </a:cxn>
            </a:cxnLst>
            <a:rect l="0" t="0" r="r" b="b"/>
            <a:pathLst>
              <a:path w="158" h="570">
                <a:moveTo>
                  <a:pt x="0" y="0"/>
                </a:moveTo>
                <a:lnTo>
                  <a:pt x="0" y="570"/>
                </a:lnTo>
                <a:lnTo>
                  <a:pt x="158" y="412"/>
                </a:lnTo>
                <a:lnTo>
                  <a:pt x="158" y="0"/>
                </a:lnTo>
                <a:lnTo>
                  <a:pt x="0" y="0"/>
                </a:lnTo>
                <a:close/>
              </a:path>
            </a:pathLst>
          </a:custGeom>
          <a:solidFill>
            <a:schemeClr val="accent2">
              <a:lumMod val="75000"/>
            </a:schemeClr>
          </a:solidFill>
          <a:ln>
            <a:noFill/>
          </a:ln>
        </p:spPr>
        <p:txBody>
          <a:bodyPr vert="horz" wrap="square" lIns="138429" tIns="69214" rIns="138429" bIns="69214" numCol="1" anchor="t" anchorCtr="0" compatLnSpc="1"/>
          <a:p>
            <a:endParaRPr lang="id-ID" sz="2725">
              <a:latin typeface="Raleway" panose="020B0403030101060003" charset="0"/>
              <a:ea typeface="微软雅黑" panose="020B0503020204020204" pitchFamily="34" charset="-122"/>
              <a:cs typeface="Raleway" panose="020B0403030101060003" charset="0"/>
            </a:endParaRPr>
          </a:p>
        </p:txBody>
      </p:sp>
      <p:sp>
        <p:nvSpPr>
          <p:cNvPr id="10" name="Freeform 35"/>
          <p:cNvSpPr/>
          <p:nvPr/>
        </p:nvSpPr>
        <p:spPr bwMode="auto">
          <a:xfrm flipH="1">
            <a:off x="0" y="1732280"/>
            <a:ext cx="1656715" cy="346710"/>
          </a:xfrm>
          <a:custGeom>
            <a:avLst/>
            <a:gdLst>
              <a:gd name="T0" fmla="*/ 158 w 1133"/>
              <a:gd name="T1" fmla="*/ 0 h 158"/>
              <a:gd name="T2" fmla="*/ 0 w 1133"/>
              <a:gd name="T3" fmla="*/ 158 h 158"/>
              <a:gd name="T4" fmla="*/ 973 w 1133"/>
              <a:gd name="T5" fmla="*/ 158 h 158"/>
              <a:gd name="T6" fmla="*/ 1133 w 1133"/>
              <a:gd name="T7" fmla="*/ 0 h 158"/>
              <a:gd name="T8" fmla="*/ 158 w 1133"/>
              <a:gd name="T9" fmla="*/ 0 h 158"/>
            </a:gdLst>
            <a:ahLst/>
            <a:cxnLst>
              <a:cxn ang="0">
                <a:pos x="T0" y="T1"/>
              </a:cxn>
              <a:cxn ang="0">
                <a:pos x="T2" y="T3"/>
              </a:cxn>
              <a:cxn ang="0">
                <a:pos x="T4" y="T5"/>
              </a:cxn>
              <a:cxn ang="0">
                <a:pos x="T6" y="T7"/>
              </a:cxn>
              <a:cxn ang="0">
                <a:pos x="T8" y="T9"/>
              </a:cxn>
            </a:cxnLst>
            <a:rect l="0" t="0" r="r" b="b"/>
            <a:pathLst>
              <a:path w="1133" h="158">
                <a:moveTo>
                  <a:pt x="158" y="0"/>
                </a:moveTo>
                <a:lnTo>
                  <a:pt x="0" y="158"/>
                </a:lnTo>
                <a:lnTo>
                  <a:pt x="973" y="158"/>
                </a:lnTo>
                <a:lnTo>
                  <a:pt x="1133" y="0"/>
                </a:lnTo>
                <a:lnTo>
                  <a:pt x="158" y="0"/>
                </a:lnTo>
                <a:close/>
              </a:path>
            </a:pathLst>
          </a:custGeom>
          <a:solidFill>
            <a:schemeClr val="accent2"/>
          </a:solidFill>
          <a:ln>
            <a:noFill/>
          </a:ln>
        </p:spPr>
        <p:txBody>
          <a:bodyPr vert="horz" wrap="square" lIns="138429" tIns="69214" rIns="138429" bIns="69214" numCol="1" anchor="t" anchorCtr="0" compatLnSpc="1"/>
          <a:p>
            <a:endParaRPr lang="id-ID" sz="2725">
              <a:latin typeface="Raleway" panose="020B0403030101060003" charset="0"/>
              <a:ea typeface="微软雅黑" panose="020B0503020204020204" pitchFamily="34" charset="-122"/>
              <a:cs typeface="Raleway" panose="020B0403030101060003" charset="0"/>
            </a:endParaRPr>
          </a:p>
        </p:txBody>
      </p:sp>
      <p:grpSp>
        <p:nvGrpSpPr>
          <p:cNvPr id="60" name="组合 59"/>
          <p:cNvGrpSpPr/>
          <p:nvPr/>
        </p:nvGrpSpPr>
        <p:grpSpPr>
          <a:xfrm>
            <a:off x="2773045" y="1768475"/>
            <a:ext cx="8134350" cy="884555"/>
            <a:chOff x="4367" y="2292"/>
            <a:chExt cx="8382" cy="1393"/>
          </a:xfrm>
        </p:grpSpPr>
        <p:sp>
          <p:nvSpPr>
            <p:cNvPr id="54" name="文本框 53"/>
            <p:cNvSpPr txBox="1"/>
            <p:nvPr/>
          </p:nvSpPr>
          <p:spPr>
            <a:xfrm>
              <a:off x="4475" y="2436"/>
              <a:ext cx="8274" cy="931"/>
            </a:xfrm>
            <a:prstGeom prst="rect">
              <a:avLst/>
            </a:prstGeom>
            <a:noFill/>
          </p:spPr>
          <p:txBody>
            <a:bodyPr wrap="square" rtlCol="0" anchor="t">
              <a:spAutoFit/>
            </a:bodyPr>
            <a:p>
              <a:pPr>
                <a:lnSpc>
                  <a:spcPts val="39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计量比较大的土地面积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常用“</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平方千米</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km</a:t>
              </a:r>
              <a:r>
                <a:rPr lang="zh-CN" altLang="en-US" sz="2400" baseline="30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作单位。</a:t>
              </a:r>
              <a:endParaRPr lang="zh-CN" altLang="en-US" sz="2400"/>
            </a:p>
          </p:txBody>
        </p:sp>
        <p:sp>
          <p:nvSpPr>
            <p:cNvPr id="57" name="圆角矩形 56"/>
            <p:cNvSpPr/>
            <p:nvPr/>
          </p:nvSpPr>
          <p:spPr>
            <a:xfrm>
              <a:off x="4367" y="2292"/>
              <a:ext cx="8382" cy="1393"/>
            </a:xfrm>
            <a:prstGeom prst="roundRect">
              <a:avLst/>
            </a:prstGeom>
            <a:noFill/>
            <a:ln w="50800" cmpd="sng">
              <a:solidFill>
                <a:srgbClr val="2094C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61" name="组合 60"/>
          <p:cNvGrpSpPr/>
          <p:nvPr/>
        </p:nvGrpSpPr>
        <p:grpSpPr>
          <a:xfrm>
            <a:off x="4347845" y="3011805"/>
            <a:ext cx="6600825" cy="884555"/>
            <a:chOff x="6860" y="4442"/>
            <a:chExt cx="5714" cy="1393"/>
          </a:xfrm>
        </p:grpSpPr>
        <p:sp>
          <p:nvSpPr>
            <p:cNvPr id="55" name="文本框 54"/>
            <p:cNvSpPr txBox="1"/>
            <p:nvPr/>
          </p:nvSpPr>
          <p:spPr>
            <a:xfrm>
              <a:off x="7050" y="4752"/>
              <a:ext cx="5334" cy="725"/>
            </a:xfrm>
            <a:prstGeom prst="rect">
              <a:avLst/>
            </a:prstGeom>
            <a:noFill/>
          </p:spPr>
          <p:txBody>
            <a:bodyPr wrap="square" rtlCol="0" anchor="t">
              <a:spAutoFit/>
            </a:bodyPr>
            <a:p>
              <a:pPr>
                <a:spcBef>
                  <a:spcPct val="50000"/>
                </a:spcBef>
              </a:pP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边长是</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千米的正方形的面积是</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平方千米。</a:t>
              </a:r>
              <a:endParaRPr lang="zh-CN" altLang="en-US" sz="2400"/>
            </a:p>
          </p:txBody>
        </p:sp>
        <p:sp>
          <p:nvSpPr>
            <p:cNvPr id="58" name="圆角矩形 57"/>
            <p:cNvSpPr/>
            <p:nvPr/>
          </p:nvSpPr>
          <p:spPr>
            <a:xfrm>
              <a:off x="6860" y="4442"/>
              <a:ext cx="5714" cy="1393"/>
            </a:xfrm>
            <a:prstGeom prst="roundRect">
              <a:avLst/>
            </a:prstGeom>
            <a:noFill/>
            <a:ln w="50800" cmpd="sng">
              <a:solidFill>
                <a:srgbClr val="FF98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62" name="组合 61"/>
          <p:cNvGrpSpPr/>
          <p:nvPr/>
        </p:nvGrpSpPr>
        <p:grpSpPr>
          <a:xfrm>
            <a:off x="5529580" y="4300855"/>
            <a:ext cx="5461000" cy="884555"/>
            <a:chOff x="8724" y="6057"/>
            <a:chExt cx="8600" cy="1393"/>
          </a:xfrm>
        </p:grpSpPr>
        <p:sp>
          <p:nvSpPr>
            <p:cNvPr id="56" name="文本框 55"/>
            <p:cNvSpPr txBox="1"/>
            <p:nvPr/>
          </p:nvSpPr>
          <p:spPr>
            <a:xfrm>
              <a:off x="8848" y="6139"/>
              <a:ext cx="8411" cy="1052"/>
            </a:xfrm>
            <a:prstGeom prst="rect">
              <a:avLst/>
            </a:prstGeom>
            <a:noFill/>
          </p:spPr>
          <p:txBody>
            <a:bodyPr wrap="none" rtlCol="0" anchor="t">
              <a:spAutoFit/>
            </a:bodyPr>
            <a:p>
              <a:pPr algn="l">
                <a:lnSpc>
                  <a:spcPts val="45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平方千米</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=1000000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平方米</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公顷</a:t>
              </a:r>
              <a:endParaRPr lang="zh-CN" altLang="en-US" sz="2400"/>
            </a:p>
          </p:txBody>
        </p:sp>
        <p:sp>
          <p:nvSpPr>
            <p:cNvPr id="59" name="圆角矩形 58"/>
            <p:cNvSpPr/>
            <p:nvPr/>
          </p:nvSpPr>
          <p:spPr>
            <a:xfrm>
              <a:off x="8724" y="6057"/>
              <a:ext cx="8600" cy="1393"/>
            </a:xfrm>
            <a:prstGeom prst="roundRect">
              <a:avLst/>
            </a:prstGeom>
            <a:noFill/>
            <a:ln w="50800" cmpd="sng">
              <a:solidFill>
                <a:srgbClr val="E9452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66" name="组合 65"/>
          <p:cNvGrpSpPr/>
          <p:nvPr/>
        </p:nvGrpSpPr>
        <p:grpSpPr>
          <a:xfrm>
            <a:off x="1777365" y="1732280"/>
            <a:ext cx="774700" cy="976630"/>
            <a:chOff x="2799" y="2728"/>
            <a:chExt cx="1220" cy="1538"/>
          </a:xfrm>
        </p:grpSpPr>
        <p:sp>
          <p:nvSpPr>
            <p:cNvPr id="43" name="Oval 26"/>
            <p:cNvSpPr/>
            <p:nvPr/>
          </p:nvSpPr>
          <p:spPr>
            <a:xfrm>
              <a:off x="2897" y="2728"/>
              <a:ext cx="1024" cy="15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635">
                <a:latin typeface="Raleway" panose="020B0403030101060003" charset="0"/>
                <a:ea typeface="微软雅黑" panose="020B0503020204020204" pitchFamily="34" charset="-122"/>
                <a:cs typeface="Raleway" panose="020B0403030101060003" charset="0"/>
              </a:endParaRPr>
            </a:p>
          </p:txBody>
        </p:sp>
        <p:pic>
          <p:nvPicPr>
            <p:cNvPr id="63" name="图片 62" descr="612c9a0a-6501-4ffe-931d-25c0d84ec4bb"/>
            <p:cNvPicPr>
              <a:picLocks noChangeAspect="1"/>
            </p:cNvPicPr>
            <p:nvPr/>
          </p:nvPicPr>
          <p:blipFill>
            <a:blip r:embed="rId2">
              <a:clrChange>
                <a:clrFrom>
                  <a:srgbClr val="000000">
                    <a:alpha val="0"/>
                  </a:srgbClr>
                </a:clrFrom>
                <a:clrTo>
                  <a:srgbClr val="000000">
                    <a:alpha val="0"/>
                    <a:alpha val="0"/>
                  </a:srgbClr>
                </a:clrTo>
              </a:clrChange>
            </a:blip>
            <a:stretch>
              <a:fillRect/>
            </a:stretch>
          </p:blipFill>
          <p:spPr>
            <a:xfrm>
              <a:off x="2799" y="2871"/>
              <a:ext cx="1220" cy="1220"/>
            </a:xfrm>
            <a:prstGeom prst="rect">
              <a:avLst/>
            </a:prstGeom>
          </p:spPr>
        </p:pic>
      </p:grpSp>
      <p:grpSp>
        <p:nvGrpSpPr>
          <p:cNvPr id="67" name="组合 66"/>
          <p:cNvGrpSpPr/>
          <p:nvPr/>
        </p:nvGrpSpPr>
        <p:grpSpPr>
          <a:xfrm>
            <a:off x="3178175" y="2988310"/>
            <a:ext cx="774700" cy="976630"/>
            <a:chOff x="5005" y="4706"/>
            <a:chExt cx="1220" cy="1538"/>
          </a:xfrm>
        </p:grpSpPr>
        <p:sp>
          <p:nvSpPr>
            <p:cNvPr id="46" name="Oval 29"/>
            <p:cNvSpPr/>
            <p:nvPr/>
          </p:nvSpPr>
          <p:spPr>
            <a:xfrm>
              <a:off x="5103" y="4706"/>
              <a:ext cx="1024" cy="153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635">
                <a:latin typeface="Raleway" panose="020B0403030101060003" charset="0"/>
                <a:ea typeface="微软雅黑" panose="020B0503020204020204" pitchFamily="34" charset="-122"/>
                <a:cs typeface="Raleway" panose="020B0403030101060003" charset="0"/>
              </a:endParaRPr>
            </a:p>
          </p:txBody>
        </p:sp>
        <p:pic>
          <p:nvPicPr>
            <p:cNvPr id="64" name="图片 63" descr="612c9a0a-6501-4ffe-931d-25c0d84ec4bb"/>
            <p:cNvPicPr>
              <a:picLocks noChangeAspect="1"/>
            </p:cNvPicPr>
            <p:nvPr/>
          </p:nvPicPr>
          <p:blipFill>
            <a:blip r:embed="rId2">
              <a:clrChange>
                <a:clrFrom>
                  <a:srgbClr val="000000">
                    <a:alpha val="0"/>
                  </a:srgbClr>
                </a:clrFrom>
                <a:clrTo>
                  <a:srgbClr val="000000">
                    <a:alpha val="0"/>
                    <a:alpha val="0"/>
                  </a:srgbClr>
                </a:clrTo>
              </a:clrChange>
            </a:blip>
            <a:stretch>
              <a:fillRect/>
            </a:stretch>
          </p:blipFill>
          <p:spPr>
            <a:xfrm>
              <a:off x="5005" y="4871"/>
              <a:ext cx="1220" cy="1220"/>
            </a:xfrm>
            <a:prstGeom prst="rect">
              <a:avLst/>
            </a:prstGeom>
          </p:spPr>
        </p:pic>
      </p:grpSp>
      <p:grpSp>
        <p:nvGrpSpPr>
          <p:cNvPr id="68" name="组合 67"/>
          <p:cNvGrpSpPr/>
          <p:nvPr/>
        </p:nvGrpSpPr>
        <p:grpSpPr>
          <a:xfrm>
            <a:off x="4572000" y="4254500"/>
            <a:ext cx="774700" cy="976630"/>
            <a:chOff x="7200" y="6700"/>
            <a:chExt cx="1220" cy="1538"/>
          </a:xfrm>
        </p:grpSpPr>
        <p:sp>
          <p:nvSpPr>
            <p:cNvPr id="49" name="Oval 32"/>
            <p:cNvSpPr/>
            <p:nvPr/>
          </p:nvSpPr>
          <p:spPr>
            <a:xfrm>
              <a:off x="7298" y="6700"/>
              <a:ext cx="1024" cy="153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635">
                <a:latin typeface="Raleway" panose="020B0403030101060003" charset="0"/>
                <a:ea typeface="微软雅黑" panose="020B0503020204020204" pitchFamily="34" charset="-122"/>
                <a:cs typeface="Raleway" panose="020B0403030101060003" charset="0"/>
              </a:endParaRPr>
            </a:p>
          </p:txBody>
        </p:sp>
        <p:pic>
          <p:nvPicPr>
            <p:cNvPr id="65" name="图片 64" descr="612c9a0a-6501-4ffe-931d-25c0d84ec4bb"/>
            <p:cNvPicPr>
              <a:picLocks noChangeAspect="1"/>
            </p:cNvPicPr>
            <p:nvPr/>
          </p:nvPicPr>
          <p:blipFill>
            <a:blip r:embed="rId2">
              <a:clrChange>
                <a:clrFrom>
                  <a:srgbClr val="000000">
                    <a:alpha val="0"/>
                  </a:srgbClr>
                </a:clrFrom>
                <a:clrTo>
                  <a:srgbClr val="000000">
                    <a:alpha val="0"/>
                    <a:alpha val="0"/>
                  </a:srgbClr>
                </a:clrTo>
              </a:clrChange>
            </a:blip>
            <a:stretch>
              <a:fillRect/>
            </a:stretch>
          </p:blipFill>
          <p:spPr>
            <a:xfrm>
              <a:off x="7200" y="6871"/>
              <a:ext cx="1220" cy="1220"/>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up)">
                                      <p:cBhvr>
                                        <p:cTn id="11" dur="500"/>
                                        <p:tgtEl>
                                          <p:spTgt spid="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500"/>
                            </p:stCondLst>
                            <p:childTnLst>
                              <p:par>
                                <p:cTn id="17" presetID="23" presetClass="entr" presetSubtype="16" fill="hold" nodeType="afterEffect">
                                  <p:stCondLst>
                                    <p:cond delay="0"/>
                                  </p:stCondLst>
                                  <p:childTnLst>
                                    <p:set>
                                      <p:cBhvr>
                                        <p:cTn id="18" dur="1" fill="hold">
                                          <p:stCondLst>
                                            <p:cond delay="0"/>
                                          </p:stCondLst>
                                        </p:cTn>
                                        <p:tgtEl>
                                          <p:spTgt spid="60"/>
                                        </p:tgtEl>
                                        <p:attrNameLst>
                                          <p:attrName>style.visibility</p:attrName>
                                        </p:attrNameLst>
                                      </p:cBhvr>
                                      <p:to>
                                        <p:strVal val="visible"/>
                                      </p:to>
                                    </p:set>
                                    <p:anim calcmode="lin" valueType="num">
                                      <p:cBhvr>
                                        <p:cTn id="19" dur="500" fill="hold"/>
                                        <p:tgtEl>
                                          <p:spTgt spid="60"/>
                                        </p:tgtEl>
                                        <p:attrNameLst>
                                          <p:attrName>ppt_w</p:attrName>
                                        </p:attrNameLst>
                                      </p:cBhvr>
                                      <p:tavLst>
                                        <p:tav tm="0">
                                          <p:val>
                                            <p:fltVal val="0"/>
                                          </p:val>
                                        </p:tav>
                                        <p:tav tm="100000">
                                          <p:val>
                                            <p:strVal val="#ppt_w"/>
                                          </p:val>
                                        </p:tav>
                                      </p:tavLst>
                                    </p:anim>
                                    <p:anim calcmode="lin" valueType="num">
                                      <p:cBhvr>
                                        <p:cTn id="20" dur="500" fill="hold"/>
                                        <p:tgtEl>
                                          <p:spTgt spid="60"/>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0"/>
                                  </p:stCondLst>
                                  <p:childTnLst>
                                    <p:set>
                                      <p:cBhvr>
                                        <p:cTn id="22" dur="1" fill="hold">
                                          <p:stCondLst>
                                            <p:cond delay="0"/>
                                          </p:stCondLst>
                                        </p:cTn>
                                        <p:tgtEl>
                                          <p:spTgt spid="66"/>
                                        </p:tgtEl>
                                        <p:attrNameLst>
                                          <p:attrName>style.visibility</p:attrName>
                                        </p:attrNameLst>
                                      </p:cBhvr>
                                      <p:to>
                                        <p:strVal val="visible"/>
                                      </p:to>
                                    </p:set>
                                    <p:anim calcmode="lin" valueType="num">
                                      <p:cBhvr>
                                        <p:cTn id="23" dur="500" fill="hold"/>
                                        <p:tgtEl>
                                          <p:spTgt spid="66"/>
                                        </p:tgtEl>
                                        <p:attrNameLst>
                                          <p:attrName>ppt_w</p:attrName>
                                        </p:attrNameLst>
                                      </p:cBhvr>
                                      <p:tavLst>
                                        <p:tav tm="0">
                                          <p:val>
                                            <p:fltVal val="0"/>
                                          </p:val>
                                        </p:tav>
                                        <p:tav tm="100000">
                                          <p:val>
                                            <p:strVal val="#ppt_w"/>
                                          </p:val>
                                        </p:tav>
                                      </p:tavLst>
                                    </p:anim>
                                    <p:anim calcmode="lin" valueType="num">
                                      <p:cBhvr>
                                        <p:cTn id="24" dur="500" fill="hold"/>
                                        <p:tgtEl>
                                          <p:spTgt spid="66"/>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up)">
                                      <p:cBhvr>
                                        <p:cTn id="29" dur="500"/>
                                        <p:tgtEl>
                                          <p:spTgt spid="7"/>
                                        </p:tgtEl>
                                      </p:cBhvr>
                                    </p:animEffect>
                                  </p:childTnLst>
                                </p:cTn>
                              </p:par>
                            </p:childTnLst>
                          </p:cTn>
                        </p:par>
                        <p:par>
                          <p:cTn id="30" fill="hold">
                            <p:stCondLst>
                              <p:cond delay="500"/>
                            </p:stCondLst>
                            <p:childTnLst>
                              <p:par>
                                <p:cTn id="31" presetID="2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500"/>
                                        <p:tgtEl>
                                          <p:spTgt spid="6"/>
                                        </p:tgtEl>
                                      </p:cBhvr>
                                    </p:animEffect>
                                  </p:childTnLst>
                                </p:cTn>
                              </p:par>
                            </p:childTnLst>
                          </p:cTn>
                        </p:par>
                        <p:par>
                          <p:cTn id="34" fill="hold">
                            <p:stCondLst>
                              <p:cond delay="1000"/>
                            </p:stCondLst>
                            <p:childTnLst>
                              <p:par>
                                <p:cTn id="35" presetID="23" presetClass="entr" presetSubtype="16" fill="hold" nodeType="afterEffect">
                                  <p:stCondLst>
                                    <p:cond delay="0"/>
                                  </p:stCondLst>
                                  <p:childTnLst>
                                    <p:set>
                                      <p:cBhvr>
                                        <p:cTn id="36" dur="1" fill="hold">
                                          <p:stCondLst>
                                            <p:cond delay="0"/>
                                          </p:stCondLst>
                                        </p:cTn>
                                        <p:tgtEl>
                                          <p:spTgt spid="61"/>
                                        </p:tgtEl>
                                        <p:attrNameLst>
                                          <p:attrName>style.visibility</p:attrName>
                                        </p:attrNameLst>
                                      </p:cBhvr>
                                      <p:to>
                                        <p:strVal val="visible"/>
                                      </p:to>
                                    </p:set>
                                    <p:anim calcmode="lin" valueType="num">
                                      <p:cBhvr>
                                        <p:cTn id="37" dur="500" fill="hold"/>
                                        <p:tgtEl>
                                          <p:spTgt spid="61"/>
                                        </p:tgtEl>
                                        <p:attrNameLst>
                                          <p:attrName>ppt_w</p:attrName>
                                        </p:attrNameLst>
                                      </p:cBhvr>
                                      <p:tavLst>
                                        <p:tav tm="0">
                                          <p:val>
                                            <p:fltVal val="0"/>
                                          </p:val>
                                        </p:tav>
                                        <p:tav tm="100000">
                                          <p:val>
                                            <p:strVal val="#ppt_w"/>
                                          </p:val>
                                        </p:tav>
                                      </p:tavLst>
                                    </p:anim>
                                    <p:anim calcmode="lin" valueType="num">
                                      <p:cBhvr>
                                        <p:cTn id="38" dur="500" fill="hold"/>
                                        <p:tgtEl>
                                          <p:spTgt spid="61"/>
                                        </p:tgtEl>
                                        <p:attrNameLst>
                                          <p:attrName>ppt_h</p:attrName>
                                        </p:attrNameLst>
                                      </p:cBhvr>
                                      <p:tavLst>
                                        <p:tav tm="0">
                                          <p:val>
                                            <p:fltVal val="0"/>
                                          </p:val>
                                        </p:tav>
                                        <p:tav tm="100000">
                                          <p:val>
                                            <p:strVal val="#ppt_h"/>
                                          </p:val>
                                        </p:tav>
                                      </p:tavLst>
                                    </p:anim>
                                  </p:childTnLst>
                                </p:cTn>
                              </p:par>
                              <p:par>
                                <p:cTn id="39" presetID="23" presetClass="entr" presetSubtype="16" fill="hold" nodeType="withEffect">
                                  <p:stCondLst>
                                    <p:cond delay="0"/>
                                  </p:stCondLst>
                                  <p:childTnLst>
                                    <p:set>
                                      <p:cBhvr>
                                        <p:cTn id="40" dur="1" fill="hold">
                                          <p:stCondLst>
                                            <p:cond delay="0"/>
                                          </p:stCondLst>
                                        </p:cTn>
                                        <p:tgtEl>
                                          <p:spTgt spid="67"/>
                                        </p:tgtEl>
                                        <p:attrNameLst>
                                          <p:attrName>style.visibility</p:attrName>
                                        </p:attrNameLst>
                                      </p:cBhvr>
                                      <p:to>
                                        <p:strVal val="visible"/>
                                      </p:to>
                                    </p:set>
                                    <p:anim calcmode="lin" valueType="num">
                                      <p:cBhvr>
                                        <p:cTn id="41" dur="500" fill="hold"/>
                                        <p:tgtEl>
                                          <p:spTgt spid="67"/>
                                        </p:tgtEl>
                                        <p:attrNameLst>
                                          <p:attrName>ppt_w</p:attrName>
                                        </p:attrNameLst>
                                      </p:cBhvr>
                                      <p:tavLst>
                                        <p:tav tm="0">
                                          <p:val>
                                            <p:fltVal val="0"/>
                                          </p:val>
                                        </p:tav>
                                        <p:tav tm="100000">
                                          <p:val>
                                            <p:strVal val="#ppt_w"/>
                                          </p:val>
                                        </p:tav>
                                      </p:tavLst>
                                    </p:anim>
                                    <p:anim calcmode="lin" valueType="num">
                                      <p:cBhvr>
                                        <p:cTn id="42" dur="500" fill="hold"/>
                                        <p:tgtEl>
                                          <p:spTgt spid="67"/>
                                        </p:tgtEl>
                                        <p:attrNameLst>
                                          <p:attrName>ppt_h</p:attrName>
                                        </p:attrNameLst>
                                      </p:cBhvr>
                                      <p:tavLst>
                                        <p:tav tm="0">
                                          <p:val>
                                            <p:fltVal val="0"/>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up)">
                                      <p:cBhvr>
                                        <p:cTn id="47" dur="500"/>
                                        <p:tgtEl>
                                          <p:spTgt spid="5"/>
                                        </p:tgtEl>
                                      </p:cBhvr>
                                    </p:animEffect>
                                  </p:childTnLst>
                                </p:cTn>
                              </p:par>
                            </p:childTnLst>
                          </p:cTn>
                        </p:par>
                        <p:par>
                          <p:cTn id="48" fill="hold">
                            <p:stCondLst>
                              <p:cond delay="500"/>
                            </p:stCondLst>
                            <p:childTnLst>
                              <p:par>
                                <p:cTn id="49" presetID="22" presetClass="entr" presetSubtype="8" fill="hold" grpId="0" nodeType="after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wipe(left)">
                                      <p:cBhvr>
                                        <p:cTn id="51" dur="500"/>
                                        <p:tgtEl>
                                          <p:spTgt spid="4"/>
                                        </p:tgtEl>
                                      </p:cBhvr>
                                    </p:animEffect>
                                  </p:childTnLst>
                                </p:cTn>
                              </p:par>
                            </p:childTnLst>
                          </p:cTn>
                        </p:par>
                        <p:par>
                          <p:cTn id="52" fill="hold">
                            <p:stCondLst>
                              <p:cond delay="1000"/>
                            </p:stCondLst>
                            <p:childTnLst>
                              <p:par>
                                <p:cTn id="53" presetID="23" presetClass="entr" presetSubtype="16" fill="hold" nodeType="afterEffect">
                                  <p:stCondLst>
                                    <p:cond delay="0"/>
                                  </p:stCondLst>
                                  <p:childTnLst>
                                    <p:set>
                                      <p:cBhvr>
                                        <p:cTn id="54" dur="1" fill="hold">
                                          <p:stCondLst>
                                            <p:cond delay="0"/>
                                          </p:stCondLst>
                                        </p:cTn>
                                        <p:tgtEl>
                                          <p:spTgt spid="62"/>
                                        </p:tgtEl>
                                        <p:attrNameLst>
                                          <p:attrName>style.visibility</p:attrName>
                                        </p:attrNameLst>
                                      </p:cBhvr>
                                      <p:to>
                                        <p:strVal val="visible"/>
                                      </p:to>
                                    </p:set>
                                    <p:anim calcmode="lin" valueType="num">
                                      <p:cBhvr>
                                        <p:cTn id="55" dur="500" fill="hold"/>
                                        <p:tgtEl>
                                          <p:spTgt spid="62"/>
                                        </p:tgtEl>
                                        <p:attrNameLst>
                                          <p:attrName>ppt_w</p:attrName>
                                        </p:attrNameLst>
                                      </p:cBhvr>
                                      <p:tavLst>
                                        <p:tav tm="0">
                                          <p:val>
                                            <p:fltVal val="0"/>
                                          </p:val>
                                        </p:tav>
                                        <p:tav tm="100000">
                                          <p:val>
                                            <p:strVal val="#ppt_w"/>
                                          </p:val>
                                        </p:tav>
                                      </p:tavLst>
                                    </p:anim>
                                    <p:anim calcmode="lin" valueType="num">
                                      <p:cBhvr>
                                        <p:cTn id="56" dur="500" fill="hold"/>
                                        <p:tgtEl>
                                          <p:spTgt spid="62"/>
                                        </p:tgtEl>
                                        <p:attrNameLst>
                                          <p:attrName>ppt_h</p:attrName>
                                        </p:attrNameLst>
                                      </p:cBhvr>
                                      <p:tavLst>
                                        <p:tav tm="0">
                                          <p:val>
                                            <p:fltVal val="0"/>
                                          </p:val>
                                        </p:tav>
                                        <p:tav tm="100000">
                                          <p:val>
                                            <p:strVal val="#ppt_h"/>
                                          </p:val>
                                        </p:tav>
                                      </p:tavLst>
                                    </p:anim>
                                  </p:childTnLst>
                                </p:cTn>
                              </p:par>
                              <p:par>
                                <p:cTn id="57" presetID="23" presetClass="entr" presetSubtype="16" fill="hold" nodeType="withEffect">
                                  <p:stCondLst>
                                    <p:cond delay="0"/>
                                  </p:stCondLst>
                                  <p:childTnLst>
                                    <p:set>
                                      <p:cBhvr>
                                        <p:cTn id="58" dur="1" fill="hold">
                                          <p:stCondLst>
                                            <p:cond delay="0"/>
                                          </p:stCondLst>
                                        </p:cTn>
                                        <p:tgtEl>
                                          <p:spTgt spid="68"/>
                                        </p:tgtEl>
                                        <p:attrNameLst>
                                          <p:attrName>style.visibility</p:attrName>
                                        </p:attrNameLst>
                                      </p:cBhvr>
                                      <p:to>
                                        <p:strVal val="visible"/>
                                      </p:to>
                                    </p:set>
                                    <p:anim calcmode="lin" valueType="num">
                                      <p:cBhvr>
                                        <p:cTn id="59" dur="500" fill="hold"/>
                                        <p:tgtEl>
                                          <p:spTgt spid="68"/>
                                        </p:tgtEl>
                                        <p:attrNameLst>
                                          <p:attrName>ppt_w</p:attrName>
                                        </p:attrNameLst>
                                      </p:cBhvr>
                                      <p:tavLst>
                                        <p:tav tm="0">
                                          <p:val>
                                            <p:fltVal val="0"/>
                                          </p:val>
                                        </p:tav>
                                        <p:tav tm="100000">
                                          <p:val>
                                            <p:strVal val="#ppt_w"/>
                                          </p:val>
                                        </p:tav>
                                      </p:tavLst>
                                    </p:anim>
                                    <p:anim calcmode="lin" valueType="num">
                                      <p:cBhvr>
                                        <p:cTn id="60" dur="500" fill="hold"/>
                                        <p:tgtEl>
                                          <p:spTgt spid="6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9" grpId="0" bldLvl="0" animBg="1"/>
      <p:bldP spid="8" grpId="0" bldLvl="0" animBg="1"/>
      <p:bldP spid="7" grpId="0" bldLvl="0" animBg="1"/>
      <p:bldP spid="6" grpId="0" bldLvl="0" animBg="1"/>
      <p:bldP spid="5" grpId="0" bldLvl="0" animBg="1"/>
      <p:bldP spid="4"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23" name="组合 22"/>
          <p:cNvGrpSpPr/>
          <p:nvPr/>
        </p:nvGrpSpPr>
        <p:grpSpPr>
          <a:xfrm>
            <a:off x="1441450" y="3376930"/>
            <a:ext cx="3707130" cy="642620"/>
            <a:chOff x="2270" y="6154"/>
            <a:chExt cx="5838" cy="1012"/>
          </a:xfrm>
        </p:grpSpPr>
        <p:sp>
          <p:nvSpPr>
            <p:cNvPr id="12" name="矩形 11"/>
            <p:cNvSpPr/>
            <p:nvPr/>
          </p:nvSpPr>
          <p:spPr>
            <a:xfrm>
              <a:off x="2270" y="6884"/>
              <a:ext cx="5839" cy="283"/>
            </a:xfrm>
            <a:prstGeom prst="rect">
              <a:avLst/>
            </a:prstGeom>
            <a:gradFill>
              <a:gsLst>
                <a:gs pos="99000">
                  <a:srgbClr val="46B23F"/>
                </a:gs>
                <a:gs pos="0">
                  <a:srgbClr val="0386DA"/>
                </a:gs>
              </a:gsLst>
              <a:lin ang="0" scaled="0"/>
            </a:gradFill>
            <a:ln>
              <a:noFill/>
            </a:ln>
            <a:effectLst>
              <a:outerShdw blurRad="50800" dist="38100" dir="8100000" algn="tr" rotWithShape="0">
                <a:prstClr val="black">
                  <a:alpha val="4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Text Box 5"/>
            <p:cNvSpPr txBox="1">
              <a:spLocks noChangeArrowheads="1"/>
            </p:cNvSpPr>
            <p:nvPr/>
          </p:nvSpPr>
          <p:spPr bwMode="auto">
            <a:xfrm>
              <a:off x="2468" y="6154"/>
              <a:ext cx="5536" cy="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公顷</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平方米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6" name="组合 25"/>
          <p:cNvGrpSpPr/>
          <p:nvPr/>
        </p:nvGrpSpPr>
        <p:grpSpPr>
          <a:xfrm>
            <a:off x="7082155" y="4928235"/>
            <a:ext cx="3943985" cy="640375"/>
            <a:chOff x="11733" y="8597"/>
            <a:chExt cx="6211" cy="1008"/>
          </a:xfrm>
        </p:grpSpPr>
        <p:sp>
          <p:nvSpPr>
            <p:cNvPr id="7" name="Text Box 5"/>
            <p:cNvSpPr txBox="1">
              <a:spLocks noChangeArrowheads="1"/>
            </p:cNvSpPr>
            <p:nvPr/>
          </p:nvSpPr>
          <p:spPr bwMode="auto">
            <a:xfrm>
              <a:off x="11733" y="8597"/>
              <a:ext cx="6211" cy="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平方分米</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平方厘米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5" name="矩形 24"/>
            <p:cNvSpPr/>
            <p:nvPr/>
          </p:nvSpPr>
          <p:spPr>
            <a:xfrm>
              <a:off x="11891" y="9322"/>
              <a:ext cx="5839" cy="283"/>
            </a:xfrm>
            <a:prstGeom prst="rect">
              <a:avLst/>
            </a:prstGeom>
            <a:gradFill>
              <a:gsLst>
                <a:gs pos="99000">
                  <a:srgbClr val="FFC209"/>
                </a:gs>
                <a:gs pos="0">
                  <a:srgbClr val="FD304B"/>
                </a:gs>
              </a:gsLst>
              <a:lin ang="0" scaled="0"/>
            </a:gradFill>
            <a:ln>
              <a:noFill/>
            </a:ln>
            <a:effectLst>
              <a:outerShdw blurRad="50800" dist="38100" dir="8100000" algn="tr" rotWithShape="0">
                <a:prstClr val="black">
                  <a:alpha val="4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7" name="组合 26"/>
          <p:cNvGrpSpPr/>
          <p:nvPr/>
        </p:nvGrpSpPr>
        <p:grpSpPr>
          <a:xfrm>
            <a:off x="4168140" y="4117975"/>
            <a:ext cx="3707765" cy="648630"/>
            <a:chOff x="6924" y="7473"/>
            <a:chExt cx="5839" cy="1021"/>
          </a:xfrm>
        </p:grpSpPr>
        <p:sp>
          <p:nvSpPr>
            <p:cNvPr id="6" name="Text Box 5"/>
            <p:cNvSpPr txBox="1">
              <a:spLocks noChangeArrowheads="1"/>
            </p:cNvSpPr>
            <p:nvPr/>
          </p:nvSpPr>
          <p:spPr bwMode="auto">
            <a:xfrm>
              <a:off x="7125" y="7473"/>
              <a:ext cx="5600" cy="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平方米</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平方分米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4" name="矩形 23"/>
            <p:cNvSpPr/>
            <p:nvPr/>
          </p:nvSpPr>
          <p:spPr>
            <a:xfrm>
              <a:off x="6924" y="8211"/>
              <a:ext cx="5839" cy="283"/>
            </a:xfrm>
            <a:prstGeom prst="rect">
              <a:avLst/>
            </a:prstGeom>
            <a:gradFill>
              <a:gsLst>
                <a:gs pos="99000">
                  <a:srgbClr val="D73369"/>
                </a:gs>
                <a:gs pos="49000">
                  <a:srgbClr val="A9358D"/>
                </a:gs>
                <a:gs pos="0">
                  <a:srgbClr val="73DE53"/>
                </a:gs>
              </a:gsLst>
              <a:lin ang="0" scaled="0"/>
            </a:gradFill>
            <a:ln>
              <a:noFill/>
            </a:ln>
            <a:effectLst>
              <a:outerShdw blurRad="50800" dist="38100" dir="8100000" algn="tr" rotWithShape="0">
                <a:prstClr val="black">
                  <a:alpha val="4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61" name="组合 436"/>
          <p:cNvGrpSpPr/>
          <p:nvPr/>
        </p:nvGrpSpPr>
        <p:grpSpPr>
          <a:xfrm>
            <a:off x="3128311" y="2506230"/>
            <a:ext cx="522914" cy="285752"/>
            <a:chOff x="2214546" y="2169250"/>
            <a:chExt cx="522914" cy="285752"/>
          </a:xfrm>
          <a:solidFill>
            <a:srgbClr val="0070C0"/>
          </a:solidFill>
        </p:grpSpPr>
        <p:sp>
          <p:nvSpPr>
            <p:cNvPr id="62" name="燕尾形 61"/>
            <p:cNvSpPr/>
            <p:nvPr/>
          </p:nvSpPr>
          <p:spPr>
            <a:xfrm>
              <a:off x="2214546" y="2169250"/>
              <a:ext cx="285752" cy="28575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63" name="燕尾形 62"/>
            <p:cNvSpPr/>
            <p:nvPr/>
          </p:nvSpPr>
          <p:spPr>
            <a:xfrm>
              <a:off x="2451708" y="2169250"/>
              <a:ext cx="285752" cy="28575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nvGrpSpPr>
          <p:cNvPr id="93" name="组合 451"/>
          <p:cNvGrpSpPr/>
          <p:nvPr/>
        </p:nvGrpSpPr>
        <p:grpSpPr>
          <a:xfrm>
            <a:off x="8629664" y="2506230"/>
            <a:ext cx="522914" cy="285752"/>
            <a:chOff x="2214546" y="2169250"/>
            <a:chExt cx="522914" cy="285752"/>
          </a:xfrm>
          <a:solidFill>
            <a:srgbClr val="7030A0"/>
          </a:solidFill>
        </p:grpSpPr>
        <p:sp>
          <p:nvSpPr>
            <p:cNvPr id="94" name="燕尾形 93"/>
            <p:cNvSpPr/>
            <p:nvPr/>
          </p:nvSpPr>
          <p:spPr>
            <a:xfrm>
              <a:off x="2214546" y="2169250"/>
              <a:ext cx="285752" cy="28575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95" name="燕尾形 94"/>
            <p:cNvSpPr/>
            <p:nvPr/>
          </p:nvSpPr>
          <p:spPr>
            <a:xfrm>
              <a:off x="2451708" y="2169250"/>
              <a:ext cx="285752" cy="28575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nvGrpSpPr>
          <p:cNvPr id="96" name="组合 454"/>
          <p:cNvGrpSpPr/>
          <p:nvPr/>
        </p:nvGrpSpPr>
        <p:grpSpPr>
          <a:xfrm>
            <a:off x="5870574" y="2506230"/>
            <a:ext cx="522914" cy="285752"/>
            <a:chOff x="2214546" y="2169250"/>
            <a:chExt cx="522914" cy="285752"/>
          </a:xfrm>
          <a:solidFill>
            <a:srgbClr val="339933"/>
          </a:solidFill>
        </p:grpSpPr>
        <p:sp>
          <p:nvSpPr>
            <p:cNvPr id="97" name="燕尾形 96"/>
            <p:cNvSpPr/>
            <p:nvPr/>
          </p:nvSpPr>
          <p:spPr>
            <a:xfrm>
              <a:off x="2214546" y="2169250"/>
              <a:ext cx="285752" cy="28575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98" name="燕尾形 97"/>
            <p:cNvSpPr/>
            <p:nvPr/>
          </p:nvSpPr>
          <p:spPr>
            <a:xfrm>
              <a:off x="2451708" y="2169250"/>
              <a:ext cx="285752" cy="28575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nvGrpSpPr>
          <p:cNvPr id="31" name="组合 30"/>
          <p:cNvGrpSpPr/>
          <p:nvPr/>
        </p:nvGrpSpPr>
        <p:grpSpPr>
          <a:xfrm>
            <a:off x="3817620" y="2026285"/>
            <a:ext cx="1969770" cy="1189990"/>
            <a:chOff x="6012" y="3191"/>
            <a:chExt cx="3102" cy="1874"/>
          </a:xfrm>
        </p:grpSpPr>
        <p:grpSp>
          <p:nvGrpSpPr>
            <p:cNvPr id="55" name="组合 430"/>
            <p:cNvGrpSpPr/>
            <p:nvPr/>
          </p:nvGrpSpPr>
          <p:grpSpPr>
            <a:xfrm>
              <a:off x="6012" y="3191"/>
              <a:ext cx="3102" cy="1874"/>
              <a:chOff x="967058" y="1348737"/>
              <a:chExt cx="1521423" cy="2950591"/>
            </a:xfrm>
          </p:grpSpPr>
          <p:sp>
            <p:nvSpPr>
              <p:cNvPr id="56" name="圆角矩形 55"/>
              <p:cNvSpPr/>
              <p:nvPr/>
            </p:nvSpPr>
            <p:spPr>
              <a:xfrm rot="5400000">
                <a:off x="252474" y="2063321"/>
                <a:ext cx="2950591" cy="1521423"/>
              </a:xfrm>
              <a:prstGeom prst="roundRect">
                <a:avLst>
                  <a:gd name="adj" fmla="val 50000"/>
                </a:avLst>
              </a:prstGeom>
              <a:gradFill>
                <a:gsLst>
                  <a:gs pos="99000">
                    <a:srgbClr val="70D34D"/>
                  </a:gs>
                  <a:gs pos="0">
                    <a:srgbClr val="339933"/>
                  </a:gs>
                </a:gsLst>
                <a:lin ang="16200000" scaled="1"/>
              </a:gradFill>
              <a:ln w="34925">
                <a:solidFill>
                  <a:srgbClr val="FFFFFF"/>
                </a:solidFill>
              </a:ln>
              <a:effectLst/>
              <a:scene3d>
                <a:camera prst="orthographicFront"/>
                <a:lightRig rig="threePt" dir="t"/>
              </a:scene3d>
              <a:sp3d extrusionH="349250"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p>
            </p:txBody>
          </p:sp>
          <p:sp>
            <p:nvSpPr>
              <p:cNvPr id="57" name="椭圆 56"/>
              <p:cNvSpPr/>
              <p:nvPr/>
            </p:nvSpPr>
            <p:spPr>
              <a:xfrm>
                <a:off x="1119728" y="1525492"/>
                <a:ext cx="1189128" cy="1189128"/>
              </a:xfrm>
              <a:prstGeom prst="ellipse">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框 2"/>
            <p:cNvSpPr txBox="1"/>
            <p:nvPr/>
          </p:nvSpPr>
          <p:spPr>
            <a:xfrm>
              <a:off x="6709" y="4059"/>
              <a:ext cx="172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sym typeface="+mn-ea"/>
                </a:rPr>
                <a:t>平方米</a:t>
              </a:r>
              <a:endParaRPr lang="zh-CN" altLang="en-US" sz="2400" dirty="0">
                <a:latin typeface="微软雅黑" panose="020B0503020204020204" pitchFamily="34" charset="-122"/>
                <a:ea typeface="微软雅黑" panose="020B0503020204020204" pitchFamily="34" charset="-122"/>
                <a:sym typeface="+mn-ea"/>
              </a:endParaRPr>
            </a:p>
          </p:txBody>
        </p:sp>
      </p:grpSp>
      <p:grpSp>
        <p:nvGrpSpPr>
          <p:cNvPr id="37" name="组合 36"/>
          <p:cNvGrpSpPr/>
          <p:nvPr/>
        </p:nvGrpSpPr>
        <p:grpSpPr>
          <a:xfrm>
            <a:off x="9288780" y="2026285"/>
            <a:ext cx="1969770" cy="1189990"/>
            <a:chOff x="14628" y="3191"/>
            <a:chExt cx="3102" cy="1874"/>
          </a:xfrm>
        </p:grpSpPr>
        <p:grpSp>
          <p:nvGrpSpPr>
            <p:cNvPr id="70" name="组合 445"/>
            <p:cNvGrpSpPr/>
            <p:nvPr/>
          </p:nvGrpSpPr>
          <p:grpSpPr>
            <a:xfrm>
              <a:off x="14628" y="3191"/>
              <a:ext cx="3102" cy="1874"/>
              <a:chOff x="967058" y="1348737"/>
              <a:chExt cx="1521423" cy="2950591"/>
            </a:xfrm>
          </p:grpSpPr>
          <p:sp>
            <p:nvSpPr>
              <p:cNvPr id="71" name="圆角矩形 70"/>
              <p:cNvSpPr/>
              <p:nvPr/>
            </p:nvSpPr>
            <p:spPr>
              <a:xfrm rot="5400000">
                <a:off x="252474" y="2063321"/>
                <a:ext cx="2950591" cy="1521423"/>
              </a:xfrm>
              <a:prstGeom prst="roundRect">
                <a:avLst>
                  <a:gd name="adj" fmla="val 50000"/>
                </a:avLst>
              </a:prstGeom>
              <a:gradFill>
                <a:gsLst>
                  <a:gs pos="99000">
                    <a:srgbClr val="FFC000"/>
                  </a:gs>
                  <a:gs pos="0">
                    <a:schemeClr val="accent6">
                      <a:lumMod val="75000"/>
                    </a:schemeClr>
                  </a:gs>
                </a:gsLst>
                <a:lin ang="16200000" scaled="1"/>
              </a:gradFill>
              <a:ln w="34925">
                <a:solidFill>
                  <a:srgbClr val="FFFFFF"/>
                </a:solidFill>
              </a:ln>
              <a:effectLst/>
              <a:scene3d>
                <a:camera prst="orthographicFront"/>
                <a:lightRig rig="threePt" dir="t"/>
              </a:scene3d>
              <a:sp3d extrusionH="349250"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p>
            </p:txBody>
          </p:sp>
          <p:sp>
            <p:nvSpPr>
              <p:cNvPr id="72" name="椭圆 71"/>
              <p:cNvSpPr/>
              <p:nvPr/>
            </p:nvSpPr>
            <p:spPr>
              <a:xfrm>
                <a:off x="1119728" y="1525492"/>
                <a:ext cx="1189128" cy="1189128"/>
              </a:xfrm>
              <a:prstGeom prst="ellipse">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文本框 3"/>
            <p:cNvSpPr txBox="1"/>
            <p:nvPr/>
          </p:nvSpPr>
          <p:spPr>
            <a:xfrm>
              <a:off x="15221" y="4059"/>
              <a:ext cx="220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sym typeface="+mn-ea"/>
                </a:rPr>
                <a:t>平方厘米</a:t>
              </a:r>
              <a:endParaRPr lang="zh-CN" altLang="en-US" sz="2400" dirty="0">
                <a:latin typeface="微软雅黑" panose="020B0503020204020204" pitchFamily="34" charset="-122"/>
                <a:ea typeface="微软雅黑" panose="020B0503020204020204" pitchFamily="34" charset="-122"/>
                <a:sym typeface="+mn-ea"/>
              </a:endParaRPr>
            </a:p>
          </p:txBody>
        </p:sp>
      </p:grpSp>
      <p:grpSp>
        <p:nvGrpSpPr>
          <p:cNvPr id="33" name="组合 32"/>
          <p:cNvGrpSpPr/>
          <p:nvPr/>
        </p:nvGrpSpPr>
        <p:grpSpPr>
          <a:xfrm>
            <a:off x="6471920" y="2026285"/>
            <a:ext cx="1969770" cy="1189990"/>
            <a:chOff x="10192" y="3191"/>
            <a:chExt cx="3102" cy="1874"/>
          </a:xfrm>
        </p:grpSpPr>
        <p:grpSp>
          <p:nvGrpSpPr>
            <p:cNvPr id="64" name="组合 439"/>
            <p:cNvGrpSpPr/>
            <p:nvPr/>
          </p:nvGrpSpPr>
          <p:grpSpPr>
            <a:xfrm>
              <a:off x="10192" y="3191"/>
              <a:ext cx="3102" cy="1874"/>
              <a:chOff x="967058" y="1348737"/>
              <a:chExt cx="1521423" cy="2950591"/>
            </a:xfrm>
          </p:grpSpPr>
          <p:sp>
            <p:nvSpPr>
              <p:cNvPr id="65" name="圆角矩形 64"/>
              <p:cNvSpPr/>
              <p:nvPr/>
            </p:nvSpPr>
            <p:spPr>
              <a:xfrm rot="5400000">
                <a:off x="252474" y="2063321"/>
                <a:ext cx="2950591" cy="1521423"/>
              </a:xfrm>
              <a:prstGeom prst="roundRect">
                <a:avLst>
                  <a:gd name="adj" fmla="val 50000"/>
                </a:avLst>
              </a:prstGeom>
              <a:gradFill>
                <a:gsLst>
                  <a:gs pos="99000">
                    <a:srgbClr val="F42A3B"/>
                  </a:gs>
                  <a:gs pos="0">
                    <a:srgbClr val="7030A0"/>
                  </a:gs>
                </a:gsLst>
                <a:lin ang="16200000" scaled="1"/>
              </a:gradFill>
              <a:ln w="34925">
                <a:solidFill>
                  <a:srgbClr val="FFFFFF"/>
                </a:solidFill>
              </a:ln>
              <a:effectLst/>
              <a:scene3d>
                <a:camera prst="orthographicFront"/>
                <a:lightRig rig="threePt" dir="t"/>
              </a:scene3d>
              <a:sp3d extrusionH="349250"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p>
            </p:txBody>
          </p:sp>
          <p:sp>
            <p:nvSpPr>
              <p:cNvPr id="66" name="椭圆 65"/>
              <p:cNvSpPr/>
              <p:nvPr/>
            </p:nvSpPr>
            <p:spPr>
              <a:xfrm>
                <a:off x="1119728" y="1525492"/>
                <a:ext cx="1189128" cy="1189128"/>
              </a:xfrm>
              <a:prstGeom prst="ellipse">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文本框 4"/>
            <p:cNvSpPr txBox="1"/>
            <p:nvPr/>
          </p:nvSpPr>
          <p:spPr>
            <a:xfrm>
              <a:off x="10725" y="4059"/>
              <a:ext cx="220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sym typeface="+mn-ea"/>
                </a:rPr>
                <a:t>平方分米</a:t>
              </a:r>
              <a:endParaRPr lang="zh-CN" altLang="en-US" sz="2400" dirty="0">
                <a:latin typeface="微软雅黑" panose="020B0503020204020204" pitchFamily="34" charset="-122"/>
                <a:ea typeface="微软雅黑" panose="020B0503020204020204" pitchFamily="34" charset="-122"/>
                <a:sym typeface="+mn-ea"/>
              </a:endParaRPr>
            </a:p>
          </p:txBody>
        </p:sp>
      </p:grpSp>
      <p:sp>
        <p:nvSpPr>
          <p:cNvPr id="8" name="文本框 7"/>
          <p:cNvSpPr txBox="1"/>
          <p:nvPr/>
        </p:nvSpPr>
        <p:spPr>
          <a:xfrm>
            <a:off x="5739130" y="4133215"/>
            <a:ext cx="718185" cy="460375"/>
          </a:xfrm>
          <a:prstGeom prst="rect">
            <a:avLst/>
          </a:prstGeom>
          <a:noFill/>
        </p:spPr>
        <p:txBody>
          <a:bodyPr wrap="none" rtlCol="0" anchor="t">
            <a:spAutoFit/>
          </a:bodyPr>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100</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 name="文本框 8"/>
          <p:cNvSpPr txBox="1"/>
          <p:nvPr/>
        </p:nvSpPr>
        <p:spPr>
          <a:xfrm>
            <a:off x="8832850" y="4928235"/>
            <a:ext cx="718185" cy="460375"/>
          </a:xfrm>
          <a:prstGeom prst="rect">
            <a:avLst/>
          </a:prstGeom>
          <a:noFill/>
        </p:spPr>
        <p:txBody>
          <a:bodyPr wrap="none" rtlCol="0" anchor="t">
            <a:spAutoFit/>
          </a:bodyPr>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100</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7" name="文本框 16"/>
          <p:cNvSpPr txBox="1"/>
          <p:nvPr/>
        </p:nvSpPr>
        <p:spPr>
          <a:xfrm>
            <a:off x="2787650" y="3413125"/>
            <a:ext cx="1075055"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10000</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8" name="文本框 27"/>
          <p:cNvSpPr txBox="1"/>
          <p:nvPr/>
        </p:nvSpPr>
        <p:spPr>
          <a:xfrm>
            <a:off x="6393180" y="876300"/>
            <a:ext cx="2316480"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sym typeface="+mn-ea"/>
              </a:rPr>
              <a:t>常用的面积单位</a:t>
            </a:r>
            <a:endParaRPr lang="zh-CN" altLang="en-US" sz="2400" dirty="0">
              <a:latin typeface="微软雅黑" panose="020B0503020204020204" pitchFamily="34" charset="-122"/>
              <a:ea typeface="微软雅黑" panose="020B0503020204020204" pitchFamily="34" charset="-122"/>
              <a:sym typeface="+mn-ea"/>
            </a:endParaRPr>
          </a:p>
        </p:txBody>
      </p:sp>
      <p:sp>
        <p:nvSpPr>
          <p:cNvPr id="29" name="文本框 28"/>
          <p:cNvSpPr txBox="1"/>
          <p:nvPr/>
        </p:nvSpPr>
        <p:spPr>
          <a:xfrm>
            <a:off x="815975" y="1203960"/>
            <a:ext cx="2316480"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测量土地的面积</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8" name="组合 37"/>
          <p:cNvGrpSpPr/>
          <p:nvPr/>
        </p:nvGrpSpPr>
        <p:grpSpPr>
          <a:xfrm>
            <a:off x="989330" y="2026285"/>
            <a:ext cx="1969770" cy="1189990"/>
            <a:chOff x="1558" y="3191"/>
            <a:chExt cx="3102" cy="1874"/>
          </a:xfrm>
        </p:grpSpPr>
        <p:grpSp>
          <p:nvGrpSpPr>
            <p:cNvPr id="34" name="组合 424"/>
            <p:cNvGrpSpPr/>
            <p:nvPr/>
          </p:nvGrpSpPr>
          <p:grpSpPr>
            <a:xfrm>
              <a:off x="1558" y="3191"/>
              <a:ext cx="3102" cy="1874"/>
              <a:chOff x="967058" y="1348737"/>
              <a:chExt cx="1521423" cy="2950591"/>
            </a:xfrm>
          </p:grpSpPr>
          <p:sp>
            <p:nvSpPr>
              <p:cNvPr id="35" name="圆角矩形 34"/>
              <p:cNvSpPr/>
              <p:nvPr/>
            </p:nvSpPr>
            <p:spPr>
              <a:xfrm rot="5400000">
                <a:off x="252474" y="2063321"/>
                <a:ext cx="2950591" cy="1521423"/>
              </a:xfrm>
              <a:prstGeom prst="roundRect">
                <a:avLst>
                  <a:gd name="adj" fmla="val 50000"/>
                </a:avLst>
              </a:prstGeom>
              <a:gradFill>
                <a:gsLst>
                  <a:gs pos="99000">
                    <a:srgbClr val="00B0F0"/>
                  </a:gs>
                  <a:gs pos="0">
                    <a:srgbClr val="0070C0"/>
                  </a:gs>
                </a:gsLst>
                <a:lin ang="16200000" scaled="1"/>
              </a:gradFill>
              <a:ln w="34925">
                <a:solidFill>
                  <a:srgbClr val="FFFFFF"/>
                </a:solidFill>
              </a:ln>
              <a:effectLst/>
              <a:scene3d>
                <a:camera prst="orthographicFront"/>
                <a:lightRig rig="threePt" dir="t"/>
              </a:scene3d>
              <a:sp3d extrusionH="349250"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p>
            </p:txBody>
          </p:sp>
          <p:sp>
            <p:nvSpPr>
              <p:cNvPr id="36" name="椭圆 35"/>
              <p:cNvSpPr/>
              <p:nvPr/>
            </p:nvSpPr>
            <p:spPr>
              <a:xfrm>
                <a:off x="1119728" y="1525492"/>
                <a:ext cx="1189128" cy="1189128"/>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0" name="文本框 29"/>
            <p:cNvSpPr txBox="1"/>
            <p:nvPr/>
          </p:nvSpPr>
          <p:spPr>
            <a:xfrm>
              <a:off x="2471" y="4101"/>
              <a:ext cx="124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公顷</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2" name="文本框 1"/>
          <p:cNvSpPr txBox="1"/>
          <p:nvPr/>
        </p:nvSpPr>
        <p:spPr>
          <a:xfrm>
            <a:off x="858183" y="350873"/>
            <a:ext cx="1402080" cy="460375"/>
          </a:xfrm>
          <a:prstGeom prst="rect">
            <a:avLst/>
          </a:prstGeom>
          <a:noFill/>
        </p:spPr>
        <p:txBody>
          <a:bodyPr wrap="none" rtlCol="0">
            <a:spAutoFit/>
          </a:bodyPr>
          <a:p>
            <a:r>
              <a:rPr kumimoji="1" lang="zh-CN" altLang="en-US" sz="2400" b="1" dirty="0"/>
              <a:t>新课导入</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p:tgtEl>
                                          <p:spTgt spid="28"/>
                                        </p:tgtEl>
                                        <p:attrNameLst>
                                          <p:attrName>ppt_y</p:attrName>
                                        </p:attrNameLst>
                                      </p:cBhvr>
                                      <p:tavLst>
                                        <p:tav tm="0">
                                          <p:val>
                                            <p:strVal val="#ppt_y-#ppt_h*1.125000"/>
                                          </p:val>
                                        </p:tav>
                                        <p:tav tm="100000">
                                          <p:val>
                                            <p:strVal val="#ppt_y"/>
                                          </p:val>
                                        </p:tav>
                                      </p:tavLst>
                                    </p:anim>
                                    <p:animEffect transition="in" filter="wipe(down)">
                                      <p:cBhvr>
                                        <p:cTn id="8" dur="500"/>
                                        <p:tgtEl>
                                          <p:spTgt spid="28"/>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ipe(left)">
                                      <p:cBhvr>
                                        <p:cTn id="13" dur="500"/>
                                        <p:tgtEl>
                                          <p:spTgt spid="31"/>
                                        </p:tgtEl>
                                      </p:cBhvr>
                                    </p:animEffect>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96"/>
                                        </p:tgtEl>
                                        <p:attrNameLst>
                                          <p:attrName>style.visibility</p:attrName>
                                        </p:attrNameLst>
                                      </p:cBhvr>
                                      <p:to>
                                        <p:strVal val="visible"/>
                                      </p:to>
                                    </p:set>
                                    <p:animEffect transition="in" filter="wipe(left)">
                                      <p:cBhvr>
                                        <p:cTn id="17" dur="500"/>
                                        <p:tgtEl>
                                          <p:spTgt spid="96"/>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wipe(left)">
                                      <p:cBhvr>
                                        <p:cTn id="21" dur="500"/>
                                        <p:tgtEl>
                                          <p:spTgt spid="33"/>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93"/>
                                        </p:tgtEl>
                                        <p:attrNameLst>
                                          <p:attrName>style.visibility</p:attrName>
                                        </p:attrNameLst>
                                      </p:cBhvr>
                                      <p:to>
                                        <p:strVal val="visible"/>
                                      </p:to>
                                    </p:set>
                                    <p:animEffect transition="in" filter="wipe(left)">
                                      <p:cBhvr>
                                        <p:cTn id="25" dur="500"/>
                                        <p:tgtEl>
                                          <p:spTgt spid="93"/>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wipe(left)">
                                      <p:cBhvr>
                                        <p:cTn id="29" dur="500"/>
                                        <p:tgtEl>
                                          <p:spTgt spid="37"/>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4" fill="hold" nodeType="clickEffect">
                                  <p:stCondLst>
                                    <p:cond delay="0"/>
                                  </p:stCondLst>
                                  <p:childTnLst>
                                    <p:set>
                                      <p:cBhvr>
                                        <p:cTn id="33" dur="1" fill="hold">
                                          <p:stCondLst>
                                            <p:cond delay="0"/>
                                          </p:stCondLst>
                                        </p:cTn>
                                        <p:tgtEl>
                                          <p:spTgt spid="27"/>
                                        </p:tgtEl>
                                        <p:attrNameLst>
                                          <p:attrName>style.visibility</p:attrName>
                                        </p:attrNameLst>
                                      </p:cBhvr>
                                      <p:to>
                                        <p:strVal val="visible"/>
                                      </p:to>
                                    </p:set>
                                    <p:anim calcmode="lin" valueType="num">
                                      <p:cBhvr additive="base">
                                        <p:cTn id="34" dur="500"/>
                                        <p:tgtEl>
                                          <p:spTgt spid="27"/>
                                        </p:tgtEl>
                                        <p:attrNameLst>
                                          <p:attrName>ppt_y</p:attrName>
                                        </p:attrNameLst>
                                      </p:cBhvr>
                                      <p:tavLst>
                                        <p:tav tm="0">
                                          <p:val>
                                            <p:strVal val="#ppt_y+#ppt_h*1.125000"/>
                                          </p:val>
                                        </p:tav>
                                        <p:tav tm="100000">
                                          <p:val>
                                            <p:strVal val="#ppt_y"/>
                                          </p:val>
                                        </p:tav>
                                      </p:tavLst>
                                    </p:anim>
                                    <p:animEffect transition="in" filter="wipe(up)">
                                      <p:cBhvr>
                                        <p:cTn id="35" dur="500"/>
                                        <p:tgtEl>
                                          <p:spTgt spid="27"/>
                                        </p:tgtEl>
                                      </p:cBhvr>
                                    </p:animEffect>
                                  </p:childTnLst>
                                </p:cTn>
                              </p:par>
                            </p:childTnLst>
                          </p:cTn>
                        </p:par>
                      </p:childTnLst>
                    </p:cTn>
                  </p:par>
                  <p:par>
                    <p:cTn id="36" fill="hold">
                      <p:stCondLst>
                        <p:cond delay="indefinite"/>
                      </p:stCondLst>
                      <p:childTnLst>
                        <p:par>
                          <p:cTn id="37" fill="hold">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additive="base">
                                        <p:cTn id="40" dur="500"/>
                                        <p:tgtEl>
                                          <p:spTgt spid="8"/>
                                        </p:tgtEl>
                                        <p:attrNameLst>
                                          <p:attrName>ppt_y</p:attrName>
                                        </p:attrNameLst>
                                      </p:cBhvr>
                                      <p:tavLst>
                                        <p:tav tm="0">
                                          <p:val>
                                            <p:strVal val="#ppt_y+#ppt_h*1.125000"/>
                                          </p:val>
                                        </p:tav>
                                        <p:tav tm="100000">
                                          <p:val>
                                            <p:strVal val="#ppt_y"/>
                                          </p:val>
                                        </p:tav>
                                      </p:tavLst>
                                    </p:anim>
                                    <p:animEffect transition="in" filter="wipe(up)">
                                      <p:cBhvr>
                                        <p:cTn id="41" dur="500"/>
                                        <p:tgtEl>
                                          <p:spTgt spid="8"/>
                                        </p:tgtEl>
                                      </p:cBhvr>
                                    </p:animEffect>
                                  </p:childTnLst>
                                </p:cTn>
                              </p:par>
                            </p:childTnLst>
                          </p:cTn>
                        </p:par>
                      </p:childTnLst>
                    </p:cTn>
                  </p:par>
                  <p:par>
                    <p:cTn id="42" fill="hold">
                      <p:stCondLst>
                        <p:cond delay="indefinite"/>
                      </p:stCondLst>
                      <p:childTnLst>
                        <p:par>
                          <p:cTn id="43" fill="hold">
                            <p:stCondLst>
                              <p:cond delay="0"/>
                            </p:stCondLst>
                            <p:childTnLst>
                              <p:par>
                                <p:cTn id="44" presetID="12" presetClass="entr" presetSubtype="4" fill="hold" nodeType="click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additive="base">
                                        <p:cTn id="46" dur="500"/>
                                        <p:tgtEl>
                                          <p:spTgt spid="26"/>
                                        </p:tgtEl>
                                        <p:attrNameLst>
                                          <p:attrName>ppt_y</p:attrName>
                                        </p:attrNameLst>
                                      </p:cBhvr>
                                      <p:tavLst>
                                        <p:tav tm="0">
                                          <p:val>
                                            <p:strVal val="#ppt_y+#ppt_h*1.125000"/>
                                          </p:val>
                                        </p:tav>
                                        <p:tav tm="100000">
                                          <p:val>
                                            <p:strVal val="#ppt_y"/>
                                          </p:val>
                                        </p:tav>
                                      </p:tavLst>
                                    </p:anim>
                                    <p:animEffect transition="in" filter="wipe(up)">
                                      <p:cBhvr>
                                        <p:cTn id="47" dur="500"/>
                                        <p:tgtEl>
                                          <p:spTgt spid="26"/>
                                        </p:tgtEl>
                                      </p:cBhvr>
                                    </p:animEffect>
                                  </p:childTnLst>
                                </p:cTn>
                              </p:par>
                            </p:childTnLst>
                          </p:cTn>
                        </p:par>
                      </p:childTnLst>
                    </p:cTn>
                  </p:par>
                  <p:par>
                    <p:cTn id="48" fill="hold">
                      <p:stCondLst>
                        <p:cond delay="indefinite"/>
                      </p:stCondLst>
                      <p:childTnLst>
                        <p:par>
                          <p:cTn id="49" fill="hold">
                            <p:stCondLst>
                              <p:cond delay="0"/>
                            </p:stCondLst>
                            <p:childTnLst>
                              <p:par>
                                <p:cTn id="50" presetID="12" presetClass="entr" presetSubtype="4"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p:tgtEl>
                                          <p:spTgt spid="9"/>
                                        </p:tgtEl>
                                        <p:attrNameLst>
                                          <p:attrName>ppt_y</p:attrName>
                                        </p:attrNameLst>
                                      </p:cBhvr>
                                      <p:tavLst>
                                        <p:tav tm="0">
                                          <p:val>
                                            <p:strVal val="#ppt_y+#ppt_h*1.125000"/>
                                          </p:val>
                                        </p:tav>
                                        <p:tav tm="100000">
                                          <p:val>
                                            <p:strVal val="#ppt_y"/>
                                          </p:val>
                                        </p:tav>
                                      </p:tavLst>
                                    </p:anim>
                                    <p:animEffect transition="in" filter="wipe(up)">
                                      <p:cBhvr>
                                        <p:cTn id="53" dur="500"/>
                                        <p:tgtEl>
                                          <p:spTgt spid="9"/>
                                        </p:tgtEl>
                                      </p:cBhvr>
                                    </p:animEffect>
                                  </p:childTnLst>
                                </p:cTn>
                              </p:par>
                            </p:childTnLst>
                          </p:cTn>
                        </p:par>
                      </p:childTnLst>
                    </p:cTn>
                  </p:par>
                  <p:par>
                    <p:cTn id="54" fill="hold">
                      <p:stCondLst>
                        <p:cond delay="indefinite"/>
                      </p:stCondLst>
                      <p:childTnLst>
                        <p:par>
                          <p:cTn id="55" fill="hold">
                            <p:stCondLst>
                              <p:cond delay="0"/>
                            </p:stCondLst>
                            <p:childTnLst>
                              <p:par>
                                <p:cTn id="56" presetID="12" presetClass="entr" presetSubtype="4" fill="hold" grpId="0" nodeType="clickEffect">
                                  <p:stCondLst>
                                    <p:cond delay="0"/>
                                  </p:stCondLst>
                                  <p:childTnLst>
                                    <p:set>
                                      <p:cBhvr>
                                        <p:cTn id="57" dur="1" fill="hold">
                                          <p:stCondLst>
                                            <p:cond delay="0"/>
                                          </p:stCondLst>
                                        </p:cTn>
                                        <p:tgtEl>
                                          <p:spTgt spid="29"/>
                                        </p:tgtEl>
                                        <p:attrNameLst>
                                          <p:attrName>style.visibility</p:attrName>
                                        </p:attrNameLst>
                                      </p:cBhvr>
                                      <p:to>
                                        <p:strVal val="visible"/>
                                      </p:to>
                                    </p:set>
                                    <p:anim calcmode="lin" valueType="num">
                                      <p:cBhvr additive="base">
                                        <p:cTn id="58" dur="500"/>
                                        <p:tgtEl>
                                          <p:spTgt spid="29"/>
                                        </p:tgtEl>
                                        <p:attrNameLst>
                                          <p:attrName>ppt_y</p:attrName>
                                        </p:attrNameLst>
                                      </p:cBhvr>
                                      <p:tavLst>
                                        <p:tav tm="0">
                                          <p:val>
                                            <p:strVal val="#ppt_y+#ppt_h*1.125000"/>
                                          </p:val>
                                        </p:tav>
                                        <p:tav tm="100000">
                                          <p:val>
                                            <p:strVal val="#ppt_y"/>
                                          </p:val>
                                        </p:tav>
                                      </p:tavLst>
                                    </p:anim>
                                    <p:animEffect transition="in" filter="wipe(up)">
                                      <p:cBhvr>
                                        <p:cTn id="59" dur="500"/>
                                        <p:tgtEl>
                                          <p:spTgt spid="29"/>
                                        </p:tgtEl>
                                      </p:cBhvr>
                                    </p:animEffect>
                                  </p:childTnLst>
                                </p:cTn>
                              </p:par>
                            </p:childTnLst>
                          </p:cTn>
                        </p:par>
                      </p:childTnLst>
                    </p:cTn>
                  </p:par>
                  <p:par>
                    <p:cTn id="60" fill="hold">
                      <p:stCondLst>
                        <p:cond delay="indefinite"/>
                      </p:stCondLst>
                      <p:childTnLst>
                        <p:par>
                          <p:cTn id="61" fill="hold">
                            <p:stCondLst>
                              <p:cond delay="0"/>
                            </p:stCondLst>
                            <p:childTnLst>
                              <p:par>
                                <p:cTn id="62" presetID="12" presetClass="entr" presetSubtype="8" fill="hold" nodeType="clickEffect">
                                  <p:stCondLst>
                                    <p:cond delay="0"/>
                                  </p:stCondLst>
                                  <p:childTnLst>
                                    <p:set>
                                      <p:cBhvr>
                                        <p:cTn id="63" dur="1" fill="hold">
                                          <p:stCondLst>
                                            <p:cond delay="0"/>
                                          </p:stCondLst>
                                        </p:cTn>
                                        <p:tgtEl>
                                          <p:spTgt spid="38"/>
                                        </p:tgtEl>
                                        <p:attrNameLst>
                                          <p:attrName>style.visibility</p:attrName>
                                        </p:attrNameLst>
                                      </p:cBhvr>
                                      <p:to>
                                        <p:strVal val="visible"/>
                                      </p:to>
                                    </p:set>
                                    <p:anim calcmode="lin" valueType="num">
                                      <p:cBhvr additive="base">
                                        <p:cTn id="64" dur="500"/>
                                        <p:tgtEl>
                                          <p:spTgt spid="38"/>
                                        </p:tgtEl>
                                        <p:attrNameLst>
                                          <p:attrName>ppt_x</p:attrName>
                                        </p:attrNameLst>
                                      </p:cBhvr>
                                      <p:tavLst>
                                        <p:tav tm="0">
                                          <p:val>
                                            <p:strVal val="#ppt_x-#ppt_w*1.125000"/>
                                          </p:val>
                                        </p:tav>
                                        <p:tav tm="100000">
                                          <p:val>
                                            <p:strVal val="#ppt_x"/>
                                          </p:val>
                                        </p:tav>
                                      </p:tavLst>
                                    </p:anim>
                                    <p:animEffect transition="in" filter="wipe(right)">
                                      <p:cBhvr>
                                        <p:cTn id="65" dur="500"/>
                                        <p:tgtEl>
                                          <p:spTgt spid="38"/>
                                        </p:tgtEl>
                                      </p:cBhvr>
                                    </p:animEffect>
                                  </p:childTnLst>
                                </p:cTn>
                              </p:par>
                              <p:par>
                                <p:cTn id="66" presetID="12" presetClass="entr" presetSubtype="8" fill="hold" nodeType="withEffect">
                                  <p:stCondLst>
                                    <p:cond delay="0"/>
                                  </p:stCondLst>
                                  <p:childTnLst>
                                    <p:set>
                                      <p:cBhvr>
                                        <p:cTn id="67" dur="1" fill="hold">
                                          <p:stCondLst>
                                            <p:cond delay="0"/>
                                          </p:stCondLst>
                                        </p:cTn>
                                        <p:tgtEl>
                                          <p:spTgt spid="61"/>
                                        </p:tgtEl>
                                        <p:attrNameLst>
                                          <p:attrName>style.visibility</p:attrName>
                                        </p:attrNameLst>
                                      </p:cBhvr>
                                      <p:to>
                                        <p:strVal val="visible"/>
                                      </p:to>
                                    </p:set>
                                    <p:anim calcmode="lin" valueType="num">
                                      <p:cBhvr additive="base">
                                        <p:cTn id="68" dur="500"/>
                                        <p:tgtEl>
                                          <p:spTgt spid="61"/>
                                        </p:tgtEl>
                                        <p:attrNameLst>
                                          <p:attrName>ppt_x</p:attrName>
                                        </p:attrNameLst>
                                      </p:cBhvr>
                                      <p:tavLst>
                                        <p:tav tm="0">
                                          <p:val>
                                            <p:strVal val="#ppt_x-#ppt_w*1.125000"/>
                                          </p:val>
                                        </p:tav>
                                        <p:tav tm="100000">
                                          <p:val>
                                            <p:strVal val="#ppt_x"/>
                                          </p:val>
                                        </p:tav>
                                      </p:tavLst>
                                    </p:anim>
                                    <p:animEffect transition="in" filter="wipe(right)">
                                      <p:cBhvr>
                                        <p:cTn id="69" dur="500"/>
                                        <p:tgtEl>
                                          <p:spTgt spid="61"/>
                                        </p:tgtEl>
                                      </p:cBhvr>
                                    </p:animEffect>
                                  </p:childTnLst>
                                </p:cTn>
                              </p:par>
                            </p:childTnLst>
                          </p:cTn>
                        </p:par>
                      </p:childTnLst>
                    </p:cTn>
                  </p:par>
                  <p:par>
                    <p:cTn id="70" fill="hold">
                      <p:stCondLst>
                        <p:cond delay="indefinite"/>
                      </p:stCondLst>
                      <p:childTnLst>
                        <p:par>
                          <p:cTn id="71" fill="hold">
                            <p:stCondLst>
                              <p:cond delay="0"/>
                            </p:stCondLst>
                            <p:childTnLst>
                              <p:par>
                                <p:cTn id="72" presetID="12" presetClass="entr" presetSubtype="4" fill="hold" nodeType="clickEffect">
                                  <p:stCondLst>
                                    <p:cond delay="0"/>
                                  </p:stCondLst>
                                  <p:childTnLst>
                                    <p:set>
                                      <p:cBhvr>
                                        <p:cTn id="73" dur="1" fill="hold">
                                          <p:stCondLst>
                                            <p:cond delay="0"/>
                                          </p:stCondLst>
                                        </p:cTn>
                                        <p:tgtEl>
                                          <p:spTgt spid="23"/>
                                        </p:tgtEl>
                                        <p:attrNameLst>
                                          <p:attrName>style.visibility</p:attrName>
                                        </p:attrNameLst>
                                      </p:cBhvr>
                                      <p:to>
                                        <p:strVal val="visible"/>
                                      </p:to>
                                    </p:set>
                                    <p:anim calcmode="lin" valueType="num">
                                      <p:cBhvr additive="base">
                                        <p:cTn id="74" dur="500"/>
                                        <p:tgtEl>
                                          <p:spTgt spid="23"/>
                                        </p:tgtEl>
                                        <p:attrNameLst>
                                          <p:attrName>ppt_y</p:attrName>
                                        </p:attrNameLst>
                                      </p:cBhvr>
                                      <p:tavLst>
                                        <p:tav tm="0">
                                          <p:val>
                                            <p:strVal val="#ppt_y+#ppt_h*1.125000"/>
                                          </p:val>
                                        </p:tav>
                                        <p:tav tm="100000">
                                          <p:val>
                                            <p:strVal val="#ppt_y"/>
                                          </p:val>
                                        </p:tav>
                                      </p:tavLst>
                                    </p:anim>
                                    <p:animEffect transition="in" filter="wipe(up)">
                                      <p:cBhvr>
                                        <p:cTn id="75" dur="500"/>
                                        <p:tgtEl>
                                          <p:spTgt spid="23"/>
                                        </p:tgtEl>
                                      </p:cBhvr>
                                    </p:animEffect>
                                  </p:childTnLst>
                                </p:cTn>
                              </p:par>
                            </p:childTnLst>
                          </p:cTn>
                        </p:par>
                      </p:childTnLst>
                    </p:cTn>
                  </p:par>
                  <p:par>
                    <p:cTn id="76" fill="hold">
                      <p:stCondLst>
                        <p:cond delay="indefinite"/>
                      </p:stCondLst>
                      <p:childTnLst>
                        <p:par>
                          <p:cTn id="77" fill="hold">
                            <p:stCondLst>
                              <p:cond delay="0"/>
                            </p:stCondLst>
                            <p:childTnLst>
                              <p:par>
                                <p:cTn id="78" presetID="12" presetClass="entr" presetSubtype="4" fill="hold" grpId="0" nodeType="clickEffect">
                                  <p:stCondLst>
                                    <p:cond delay="0"/>
                                  </p:stCondLst>
                                  <p:childTnLst>
                                    <p:set>
                                      <p:cBhvr>
                                        <p:cTn id="79" dur="1" fill="hold">
                                          <p:stCondLst>
                                            <p:cond delay="0"/>
                                          </p:stCondLst>
                                        </p:cTn>
                                        <p:tgtEl>
                                          <p:spTgt spid="17"/>
                                        </p:tgtEl>
                                        <p:attrNameLst>
                                          <p:attrName>style.visibility</p:attrName>
                                        </p:attrNameLst>
                                      </p:cBhvr>
                                      <p:to>
                                        <p:strVal val="visible"/>
                                      </p:to>
                                    </p:set>
                                    <p:anim calcmode="lin" valueType="num">
                                      <p:cBhvr additive="base">
                                        <p:cTn id="80" dur="500"/>
                                        <p:tgtEl>
                                          <p:spTgt spid="17"/>
                                        </p:tgtEl>
                                        <p:attrNameLst>
                                          <p:attrName>ppt_y</p:attrName>
                                        </p:attrNameLst>
                                      </p:cBhvr>
                                      <p:tavLst>
                                        <p:tav tm="0">
                                          <p:val>
                                            <p:strVal val="#ppt_y+#ppt_h*1.125000"/>
                                          </p:val>
                                        </p:tav>
                                        <p:tav tm="100000">
                                          <p:val>
                                            <p:strVal val="#ppt_y"/>
                                          </p:val>
                                        </p:tav>
                                      </p:tavLst>
                                    </p:anim>
                                    <p:animEffect transition="in" filter="wipe(up)">
                                      <p:cBhvr>
                                        <p:cTn id="8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8" grpId="0"/>
      <p:bldP spid="9" grpId="0"/>
      <p:bldP spid="29"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 name="组合 3"/>
          <p:cNvGrpSpPr/>
          <p:nvPr/>
        </p:nvGrpSpPr>
        <p:grpSpPr>
          <a:xfrm>
            <a:off x="3502025" y="1684020"/>
            <a:ext cx="4323080" cy="1939290"/>
            <a:chOff x="4368" y="2792"/>
            <a:chExt cx="6808" cy="3054"/>
          </a:xfrm>
        </p:grpSpPr>
        <p:grpSp>
          <p:nvGrpSpPr>
            <p:cNvPr id="64" name="组合 63"/>
            <p:cNvGrpSpPr/>
            <p:nvPr/>
          </p:nvGrpSpPr>
          <p:grpSpPr>
            <a:xfrm rot="0">
              <a:off x="4368" y="2792"/>
              <a:ext cx="6809" cy="3054"/>
              <a:chOff x="10439" y="4084"/>
              <a:chExt cx="6280" cy="3054"/>
            </a:xfrm>
          </p:grpSpPr>
          <p:sp>
            <p:nvSpPr>
              <p:cNvPr id="61" name="圆角矩形标注 60"/>
              <p:cNvSpPr/>
              <p:nvPr/>
            </p:nvSpPr>
            <p:spPr>
              <a:xfrm>
                <a:off x="10439" y="4084"/>
                <a:ext cx="6281" cy="3054"/>
              </a:xfrm>
              <a:prstGeom prst="wedgeRoundRectCallout">
                <a:avLst>
                  <a:gd name="adj1" fmla="val -64434"/>
                  <a:gd name="adj2" fmla="val -18271"/>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619" y="4282"/>
                <a:ext cx="5921" cy="2657"/>
              </a:xfrm>
              <a:prstGeom prst="roundRect">
                <a:avLst/>
              </a:prstGeom>
              <a:solidFill>
                <a:schemeClr val="accent5">
                  <a:lumMod val="60000"/>
                  <a:lumOff val="4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框 2"/>
            <p:cNvSpPr txBox="1"/>
            <p:nvPr/>
          </p:nvSpPr>
          <p:spPr>
            <a:xfrm>
              <a:off x="4768" y="2821"/>
              <a:ext cx="6399" cy="2761"/>
            </a:xfrm>
            <a:prstGeom prst="rect">
              <a:avLst/>
            </a:prstGeom>
            <a:noFill/>
          </p:spPr>
          <p:txBody>
            <a:bodyPr wrap="square" rtlCol="0" anchor="t">
              <a:spAutoFit/>
            </a:bodyPr>
            <a:p>
              <a:pPr>
                <a:lnSpc>
                  <a:spcPct val="150000"/>
                </a:lnSpc>
              </a:pPr>
              <a:r>
                <a:rPr lang="zh-CN" altLang="en-US" sz="2400" dirty="0">
                  <a:latin typeface="Arial" panose="020B0604020202020204" pitchFamily="34" charset="0"/>
                  <a:sym typeface="+mn-ea"/>
                </a:rPr>
                <a:t>我们知道了公顷是个很大的面积单位，那生活中还有比公顷更大的面积单位吗？</a:t>
              </a:r>
              <a:endParaRPr lang="zh-CN" altLang="en-US" sz="2400"/>
            </a:p>
          </p:txBody>
        </p:sp>
      </p:grpSp>
      <p:pic>
        <p:nvPicPr>
          <p:cNvPr id="5" name="图片 4" descr="图片61"/>
          <p:cNvPicPr>
            <a:picLocks noChangeAspect="1"/>
          </p:cNvPicPr>
          <p:nvPr>
            <p:custDataLst>
              <p:tags r:id="rId2"/>
            </p:custDataLst>
          </p:nvPr>
        </p:nvPicPr>
        <p:blipFill>
          <a:blip r:embed="rId3"/>
          <a:stretch>
            <a:fillRect/>
          </a:stretch>
        </p:blipFill>
        <p:spPr>
          <a:xfrm>
            <a:off x="8474710" y="4033520"/>
            <a:ext cx="1835150" cy="1865630"/>
          </a:xfrm>
          <a:prstGeom prst="rect">
            <a:avLst/>
          </a:prstGeom>
        </p:spPr>
      </p:pic>
      <p:pic>
        <p:nvPicPr>
          <p:cNvPr id="6" name="图片 5" descr="图片108"/>
          <p:cNvPicPr>
            <a:picLocks noChangeAspect="1"/>
          </p:cNvPicPr>
          <p:nvPr/>
        </p:nvPicPr>
        <p:blipFill>
          <a:blip r:embed="rId4"/>
          <a:stretch>
            <a:fillRect/>
          </a:stretch>
        </p:blipFill>
        <p:spPr>
          <a:xfrm>
            <a:off x="1040130" y="1655445"/>
            <a:ext cx="1562100" cy="1893570"/>
          </a:xfrm>
          <a:prstGeom prst="rect">
            <a:avLst/>
          </a:prstGeom>
        </p:spPr>
      </p:pic>
      <p:grpSp>
        <p:nvGrpSpPr>
          <p:cNvPr id="9" name="组合 8"/>
          <p:cNvGrpSpPr/>
          <p:nvPr/>
        </p:nvGrpSpPr>
        <p:grpSpPr>
          <a:xfrm>
            <a:off x="3635910" y="4411345"/>
            <a:ext cx="4637585" cy="1640205"/>
            <a:chOff x="6115" y="6947"/>
            <a:chExt cx="6895" cy="2583"/>
          </a:xfrm>
        </p:grpSpPr>
        <p:grpSp>
          <p:nvGrpSpPr>
            <p:cNvPr id="7" name="组合 6"/>
            <p:cNvGrpSpPr/>
            <p:nvPr/>
          </p:nvGrpSpPr>
          <p:grpSpPr>
            <a:xfrm rot="0">
              <a:off x="6115" y="6947"/>
              <a:ext cx="6357" cy="2344"/>
              <a:chOff x="11732" y="6237"/>
              <a:chExt cx="5252" cy="1361"/>
            </a:xfrm>
          </p:grpSpPr>
          <p:sp>
            <p:nvSpPr>
              <p:cNvPr id="21" name="圆角矩形 20"/>
              <p:cNvSpPr/>
              <p:nvPr/>
            </p:nvSpPr>
            <p:spPr>
              <a:xfrm>
                <a:off x="11810" y="6314"/>
                <a:ext cx="5059" cy="1185"/>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圆角矩形标注 29"/>
              <p:cNvSpPr/>
              <p:nvPr/>
            </p:nvSpPr>
            <p:spPr>
              <a:xfrm>
                <a:off x="11732" y="6237"/>
                <a:ext cx="5252" cy="1361"/>
              </a:xfrm>
              <a:prstGeom prst="wedgeRoundRectCallout">
                <a:avLst>
                  <a:gd name="adj1" fmla="val 61557"/>
                  <a:gd name="adj2" fmla="val -4065"/>
                  <a:gd name="adj3" fmla="val 16667"/>
                </a:avLst>
              </a:prstGeom>
              <a:noFill/>
              <a:ln w="222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 name="文本框 7"/>
            <p:cNvSpPr txBox="1"/>
            <p:nvPr/>
          </p:nvSpPr>
          <p:spPr>
            <a:xfrm>
              <a:off x="6238" y="7060"/>
              <a:ext cx="6772" cy="2470"/>
            </a:xfrm>
            <a:prstGeom prst="rect">
              <a:avLst/>
            </a:prstGeom>
            <a:noFill/>
          </p:spPr>
          <p:txBody>
            <a:bodyPr wrap="square" rtlCol="0" anchor="t">
              <a:spAutoFit/>
            </a:bodyPr>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计量比较大的土地面积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常用</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平方千米</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km</a:t>
              </a:r>
              <a:r>
                <a:rPr lang="zh-CN" altLang="en-US" sz="2400" baseline="30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作单位。</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3" name="图片 2" descr="china.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835150" y="1636395"/>
            <a:ext cx="3486785" cy="2242185"/>
          </a:xfrm>
          <a:prstGeom prst="rect">
            <a:avLst/>
          </a:prstGeom>
          <a:noFill/>
          <a:ln w="9525">
            <a:noFill/>
            <a:miter lim="800000"/>
            <a:headEnd/>
            <a:tailEnd/>
          </a:ln>
        </p:spPr>
      </p:pic>
      <p:sp>
        <p:nvSpPr>
          <p:cNvPr id="4" name="TextBox 2"/>
          <p:cNvSpPr txBox="1">
            <a:spLocks noChangeArrowheads="1"/>
          </p:cNvSpPr>
          <p:nvPr/>
        </p:nvSpPr>
        <p:spPr bwMode="auto">
          <a:xfrm>
            <a:off x="1835053" y="4308649"/>
            <a:ext cx="3907261" cy="1198880"/>
          </a:xfrm>
          <a:prstGeom prst="rect">
            <a:avLst/>
          </a:prstGeom>
          <a:noFill/>
          <a:ln w="9525">
            <a:noFill/>
            <a:miter lim="800000"/>
          </a:ln>
        </p:spPr>
        <p:txBody>
          <a:bodyPr wrap="square">
            <a:spAutoFit/>
          </a:bodyPr>
          <a:lstStyle/>
          <a:p>
            <a:pPr defTabSz="914400" eaLnBrk="0" hangingPunct="0">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我国陆地领土面积大约是</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960</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万平方千米</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TextBox 7"/>
          <p:cNvSpPr txBox="1">
            <a:spLocks noChangeArrowheads="1"/>
          </p:cNvSpPr>
          <p:nvPr/>
        </p:nvSpPr>
        <p:spPr bwMode="auto">
          <a:xfrm>
            <a:off x="6859270" y="4308475"/>
            <a:ext cx="4283075" cy="1198880"/>
          </a:xfrm>
          <a:prstGeom prst="rect">
            <a:avLst/>
          </a:prstGeom>
          <a:noFill/>
          <a:ln w="9525">
            <a:noFill/>
            <a:miter lim="800000"/>
          </a:ln>
        </p:spPr>
        <p:txBody>
          <a:bodyPr wrap="square">
            <a:spAutoFit/>
          </a:bodyPr>
          <a:lstStyle/>
          <a:p>
            <a:pPr defTabSz="914400" eaLnBrk="0" hangingPunct="0">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酒泉卫星发射中心占地面积约</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2800</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平方千米</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 name="Picture 2" descr="https://timgsa.baidu.com/timg?image&amp;quality=80&amp;size=b9999_10000&amp;sec=1582213395764&amp;di=c6edc0931c020992d62f80b25071509a&amp;imgtype=0&amp;src=http%3A%2F%2Fwww.ddcpc.cn%2Fimage%2Fddgz%2F2018%2F0516%2FW020180515833374310247.jpg"/>
          <p:cNvPicPr>
            <a:picLocks noChangeAspect="1" noChangeArrowheads="1"/>
          </p:cNvPicPr>
          <p:nvPr/>
        </p:nvPicPr>
        <p:blipFill>
          <a:blip r:embed="rId3" cstate="print"/>
          <a:srcRect/>
          <a:stretch>
            <a:fillRect/>
          </a:stretch>
        </p:blipFill>
        <p:spPr bwMode="auto">
          <a:xfrm>
            <a:off x="7080885" y="1662430"/>
            <a:ext cx="3204845" cy="2068830"/>
          </a:xfrm>
          <a:prstGeom prst="roundRect">
            <a:avLst>
              <a:gd name="adj" fmla="val 9031"/>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 name="组合 3"/>
          <p:cNvGrpSpPr/>
          <p:nvPr/>
        </p:nvGrpSpPr>
        <p:grpSpPr>
          <a:xfrm>
            <a:off x="1261745" y="1159510"/>
            <a:ext cx="4161155" cy="899795"/>
            <a:chOff x="10033" y="3818"/>
            <a:chExt cx="5849" cy="1417"/>
          </a:xfrm>
        </p:grpSpPr>
        <p:grpSp>
          <p:nvGrpSpPr>
            <p:cNvPr id="64" name="组合 63"/>
            <p:cNvGrpSpPr/>
            <p:nvPr/>
          </p:nvGrpSpPr>
          <p:grpSpPr>
            <a:xfrm rot="0">
              <a:off x="10185" y="3818"/>
              <a:ext cx="5167" cy="1417"/>
              <a:chOff x="10439" y="4084"/>
              <a:chExt cx="6281" cy="3114"/>
            </a:xfrm>
          </p:grpSpPr>
          <p:sp>
            <p:nvSpPr>
              <p:cNvPr id="61" name="圆角矩形标注 60"/>
              <p:cNvSpPr/>
              <p:nvPr/>
            </p:nvSpPr>
            <p:spPr>
              <a:xfrm>
                <a:off x="10439" y="4084"/>
                <a:ext cx="6281" cy="3114"/>
              </a:xfrm>
              <a:prstGeom prst="wedgeRoundRectCallout">
                <a:avLst>
                  <a:gd name="adj1" fmla="val -21858"/>
                  <a:gd name="adj2" fmla="val 79352"/>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619" y="4372"/>
                <a:ext cx="5921" cy="2478"/>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文本框 4"/>
            <p:cNvSpPr txBox="1"/>
            <p:nvPr/>
          </p:nvSpPr>
          <p:spPr>
            <a:xfrm>
              <a:off x="10033" y="4151"/>
              <a:ext cx="5849" cy="725"/>
            </a:xfrm>
            <a:prstGeom prst="rect">
              <a:avLst/>
            </a:prstGeom>
            <a:noFill/>
          </p:spPr>
          <p:txBody>
            <a:bodyPr wrap="squar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平方千米”有多大呢？</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1" name="组合 10"/>
          <p:cNvGrpSpPr/>
          <p:nvPr/>
        </p:nvGrpSpPr>
        <p:grpSpPr>
          <a:xfrm>
            <a:off x="2666365" y="4854575"/>
            <a:ext cx="6597101" cy="899795"/>
            <a:chOff x="5309" y="4901"/>
            <a:chExt cx="9689" cy="1417"/>
          </a:xfrm>
        </p:grpSpPr>
        <p:grpSp>
          <p:nvGrpSpPr>
            <p:cNvPr id="7" name="组合 6"/>
            <p:cNvGrpSpPr/>
            <p:nvPr/>
          </p:nvGrpSpPr>
          <p:grpSpPr>
            <a:xfrm rot="0">
              <a:off x="5309" y="4901"/>
              <a:ext cx="9355" cy="1417"/>
              <a:chOff x="10439" y="4084"/>
              <a:chExt cx="6320" cy="3114"/>
            </a:xfrm>
          </p:grpSpPr>
          <p:sp>
            <p:nvSpPr>
              <p:cNvPr id="8" name="圆角矩形标注 7"/>
              <p:cNvSpPr/>
              <p:nvPr/>
            </p:nvSpPr>
            <p:spPr>
              <a:xfrm>
                <a:off x="10439" y="4084"/>
                <a:ext cx="6320" cy="3114"/>
              </a:xfrm>
              <a:prstGeom prst="wedgeRoundRectCallout">
                <a:avLst>
                  <a:gd name="adj1" fmla="val 55326"/>
                  <a:gd name="adj2" fmla="val 29587"/>
                  <a:gd name="adj3" fmla="val 16667"/>
                </a:avLst>
              </a:prstGeom>
              <a:noFill/>
              <a:ln>
                <a:solidFill>
                  <a:schemeClr val="accent1">
                    <a:lumMod val="5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9" name="圆角矩形 8"/>
              <p:cNvSpPr/>
              <p:nvPr/>
            </p:nvSpPr>
            <p:spPr>
              <a:xfrm>
                <a:off x="10563" y="4372"/>
                <a:ext cx="6090" cy="2478"/>
              </a:xfrm>
              <a:prstGeom prst="roundRect">
                <a:avLst/>
              </a:prstGeom>
              <a:solidFill>
                <a:schemeClr val="accent2">
                  <a:lumMod val="60000"/>
                  <a:lumOff val="4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 name="文本框 5"/>
            <p:cNvSpPr txBox="1"/>
            <p:nvPr/>
          </p:nvSpPr>
          <p:spPr>
            <a:xfrm>
              <a:off x="5625" y="5233"/>
              <a:ext cx="9373" cy="725"/>
            </a:xfrm>
            <a:prstGeom prst="rect">
              <a:avLst/>
            </a:prstGeom>
            <a:noFill/>
          </p:spPr>
          <p:txBody>
            <a:bodyPr wrap="square" rtlCol="0" anchor="t">
              <a:spAutoFit/>
            </a:bodyPr>
            <a:p>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边长是</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1000</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米的正方形的面积是</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平方千米</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14" name="图片 13" descr="图片61"/>
          <p:cNvPicPr>
            <a:picLocks noChangeAspect="1"/>
          </p:cNvPicPr>
          <p:nvPr/>
        </p:nvPicPr>
        <p:blipFill>
          <a:blip r:embed="rId2"/>
          <a:stretch>
            <a:fillRect/>
          </a:stretch>
        </p:blipFill>
        <p:spPr>
          <a:xfrm>
            <a:off x="9171305" y="3788410"/>
            <a:ext cx="1835150" cy="1865630"/>
          </a:xfrm>
          <a:prstGeom prst="rect">
            <a:avLst/>
          </a:prstGeom>
        </p:spPr>
      </p:pic>
      <p:pic>
        <p:nvPicPr>
          <p:cNvPr id="15" name="图片 14" descr="图片200"/>
          <p:cNvPicPr>
            <a:picLocks noChangeAspect="1"/>
          </p:cNvPicPr>
          <p:nvPr/>
        </p:nvPicPr>
        <p:blipFill>
          <a:blip r:embed="rId3"/>
          <a:stretch>
            <a:fillRect/>
          </a:stretch>
        </p:blipFill>
        <p:spPr>
          <a:xfrm>
            <a:off x="544830" y="2407285"/>
            <a:ext cx="4085590" cy="2040255"/>
          </a:xfrm>
          <a:prstGeom prst="rect">
            <a:avLst/>
          </a:prstGeom>
        </p:spPr>
      </p:pic>
      <p:pic>
        <p:nvPicPr>
          <p:cNvPr id="21" name="图片 20" descr="图片227"/>
          <p:cNvPicPr>
            <a:picLocks noChangeAspect="1"/>
          </p:cNvPicPr>
          <p:nvPr/>
        </p:nvPicPr>
        <p:blipFill>
          <a:blip r:embed="rId4"/>
          <a:stretch>
            <a:fillRect/>
          </a:stretch>
        </p:blipFill>
        <p:spPr>
          <a:xfrm>
            <a:off x="9327515" y="351155"/>
            <a:ext cx="2117725" cy="19329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17" name="组合 16"/>
          <p:cNvGrpSpPr/>
          <p:nvPr/>
        </p:nvGrpSpPr>
        <p:grpSpPr>
          <a:xfrm>
            <a:off x="1804670" y="4854575"/>
            <a:ext cx="7516102" cy="899795"/>
            <a:chOff x="5309" y="4901"/>
            <a:chExt cx="10500" cy="1417"/>
          </a:xfrm>
        </p:grpSpPr>
        <p:grpSp>
          <p:nvGrpSpPr>
            <p:cNvPr id="18" name="组合 17"/>
            <p:cNvGrpSpPr/>
            <p:nvPr/>
          </p:nvGrpSpPr>
          <p:grpSpPr>
            <a:xfrm rot="0">
              <a:off x="5309" y="4901"/>
              <a:ext cx="9355" cy="1417"/>
              <a:chOff x="10439" y="4084"/>
              <a:chExt cx="6320" cy="3114"/>
            </a:xfrm>
          </p:grpSpPr>
          <p:sp>
            <p:nvSpPr>
              <p:cNvPr id="19" name="圆角矩形标注 18"/>
              <p:cNvSpPr/>
              <p:nvPr/>
            </p:nvSpPr>
            <p:spPr>
              <a:xfrm>
                <a:off x="10439" y="4084"/>
                <a:ext cx="6320" cy="3114"/>
              </a:xfrm>
              <a:prstGeom prst="wedgeRoundRectCallout">
                <a:avLst>
                  <a:gd name="adj1" fmla="val 55326"/>
                  <a:gd name="adj2" fmla="val 29587"/>
                  <a:gd name="adj3" fmla="val 16667"/>
                </a:avLst>
              </a:prstGeom>
              <a:noFill/>
              <a:ln>
                <a:solidFill>
                  <a:schemeClr val="accent1">
                    <a:lumMod val="5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20" name="圆角矩形 19"/>
              <p:cNvSpPr/>
              <p:nvPr/>
            </p:nvSpPr>
            <p:spPr>
              <a:xfrm>
                <a:off x="10563" y="4372"/>
                <a:ext cx="6090" cy="2478"/>
              </a:xfrm>
              <a:prstGeom prst="roundRect">
                <a:avLst/>
              </a:prstGeom>
              <a:solidFill>
                <a:schemeClr val="accent2">
                  <a:lumMod val="60000"/>
                  <a:lumOff val="4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1" name="文本框 20"/>
            <p:cNvSpPr txBox="1"/>
            <p:nvPr/>
          </p:nvSpPr>
          <p:spPr>
            <a:xfrm>
              <a:off x="5558" y="5233"/>
              <a:ext cx="10251" cy="725"/>
            </a:xfrm>
            <a:prstGeom prst="rect">
              <a:avLst/>
            </a:prstGeom>
            <a:noFill/>
          </p:spPr>
          <p:txBody>
            <a:bodyPr wrap="square" rtlCol="0" anchor="t">
              <a:spAutoFit/>
            </a:bodyPr>
            <a:p>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边长是</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1000</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米的正方形的面积是多少公顷呢？</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14" name="图片 13" descr="图片61"/>
          <p:cNvPicPr>
            <a:picLocks noChangeAspect="1"/>
          </p:cNvPicPr>
          <p:nvPr/>
        </p:nvPicPr>
        <p:blipFill>
          <a:blip r:embed="rId2"/>
          <a:stretch>
            <a:fillRect/>
          </a:stretch>
        </p:blipFill>
        <p:spPr>
          <a:xfrm>
            <a:off x="9171305" y="3788410"/>
            <a:ext cx="1835150" cy="1865630"/>
          </a:xfrm>
          <a:prstGeom prst="rect">
            <a:avLst/>
          </a:prstGeom>
        </p:spPr>
      </p:pic>
      <p:pic>
        <p:nvPicPr>
          <p:cNvPr id="15" name="图片 14" descr="图片200"/>
          <p:cNvPicPr>
            <a:picLocks noChangeAspect="1"/>
          </p:cNvPicPr>
          <p:nvPr/>
        </p:nvPicPr>
        <p:blipFill>
          <a:blip r:embed="rId3"/>
          <a:stretch>
            <a:fillRect/>
          </a:stretch>
        </p:blipFill>
        <p:spPr>
          <a:xfrm>
            <a:off x="544830" y="2407285"/>
            <a:ext cx="4085590" cy="2040255"/>
          </a:xfrm>
          <a:prstGeom prst="rect">
            <a:avLst/>
          </a:prstGeom>
        </p:spPr>
      </p:pic>
      <p:grpSp>
        <p:nvGrpSpPr>
          <p:cNvPr id="13" name="组合 12"/>
          <p:cNvGrpSpPr/>
          <p:nvPr/>
        </p:nvGrpSpPr>
        <p:grpSpPr>
          <a:xfrm>
            <a:off x="1805305" y="1159510"/>
            <a:ext cx="4363085" cy="899795"/>
            <a:chOff x="2843" y="1826"/>
            <a:chExt cx="6871" cy="1417"/>
          </a:xfrm>
        </p:grpSpPr>
        <p:grpSp>
          <p:nvGrpSpPr>
            <p:cNvPr id="6" name="组合 5"/>
            <p:cNvGrpSpPr/>
            <p:nvPr/>
          </p:nvGrpSpPr>
          <p:grpSpPr>
            <a:xfrm rot="0">
              <a:off x="2843" y="1826"/>
              <a:ext cx="6871" cy="1417"/>
              <a:chOff x="10439" y="4084"/>
              <a:chExt cx="6281" cy="3114"/>
            </a:xfrm>
          </p:grpSpPr>
          <p:sp>
            <p:nvSpPr>
              <p:cNvPr id="10" name="圆角矩形标注 9"/>
              <p:cNvSpPr/>
              <p:nvPr/>
            </p:nvSpPr>
            <p:spPr>
              <a:xfrm>
                <a:off x="10439" y="4084"/>
                <a:ext cx="6281" cy="3114"/>
              </a:xfrm>
              <a:prstGeom prst="wedgeRoundRectCallout">
                <a:avLst>
                  <a:gd name="adj1" fmla="val -21858"/>
                  <a:gd name="adj2" fmla="val 79352"/>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12" name="圆角矩形 11"/>
              <p:cNvSpPr/>
              <p:nvPr/>
            </p:nvSpPr>
            <p:spPr>
              <a:xfrm>
                <a:off x="10619" y="4372"/>
                <a:ext cx="5921" cy="2478"/>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6" name="文本框 15"/>
            <p:cNvSpPr txBox="1"/>
            <p:nvPr/>
          </p:nvSpPr>
          <p:spPr>
            <a:xfrm>
              <a:off x="3155" y="2153"/>
              <a:ext cx="6528" cy="725"/>
            </a:xfrm>
            <a:prstGeom prst="rect">
              <a:avLst/>
            </a:prstGeom>
            <a:noFill/>
          </p:spPr>
          <p:txBody>
            <a:bodyPr wrap="none" rtlCol="0">
              <a:spAutoFit/>
            </a:bodyPr>
            <a:p>
              <a:r>
                <a:rPr lang="zh-CN" altLang="en-US" sz="2400"/>
                <a:t>平方千米与公顷有什么关系？</a:t>
              </a:r>
              <a:endParaRPr lang="zh-CN" altLang="en-US" sz="2400"/>
            </a:p>
          </p:txBody>
        </p:sp>
      </p:grpSp>
      <p:pic>
        <p:nvPicPr>
          <p:cNvPr id="22" name="图片 21" descr="图片227"/>
          <p:cNvPicPr>
            <a:picLocks noChangeAspect="1"/>
          </p:cNvPicPr>
          <p:nvPr/>
        </p:nvPicPr>
        <p:blipFill>
          <a:blip r:embed="rId4"/>
          <a:stretch>
            <a:fillRect/>
          </a:stretch>
        </p:blipFill>
        <p:spPr>
          <a:xfrm>
            <a:off x="9327515" y="351155"/>
            <a:ext cx="2117725" cy="19329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000" fill="hold">
                                          <p:stCondLst>
                                            <p:cond delay="0"/>
                                          </p:stCondLst>
                                        </p:cTn>
                                        <p:tgtEl>
                                          <p:spTgt spid="14"/>
                                        </p:tgtEl>
                                        <p:attrNameLst>
                                          <p:attrName>style.visibility</p:attrName>
                                        </p:attrNameLst>
                                      </p:cBhvr>
                                      <p:to>
                                        <p:strVal val="visible"/>
                                      </p:to>
                                    </p:set>
                                    <p:animEffect transition="in" filter="wheel(1)">
                                      <p:cBhvr>
                                        <p:cTn id="7" dur="1000"/>
                                        <p:tgtEl>
                                          <p:spTgt spid="14"/>
                                        </p:tgtEl>
                                      </p:cBhvr>
                                    </p:animEffect>
                                  </p:childTnLst>
                                </p:cTn>
                              </p:par>
                              <p:par>
                                <p:cTn id="8" presetID="21" presetClass="entr" presetSubtype="1" fill="hold" nodeType="withEffect">
                                  <p:stCondLst>
                                    <p:cond delay="0"/>
                                  </p:stCondLst>
                                  <p:childTnLst>
                                    <p:set>
                                      <p:cBhvr>
                                        <p:cTn id="9" dur="1000" fill="hold">
                                          <p:stCondLst>
                                            <p:cond delay="0"/>
                                          </p:stCondLst>
                                        </p:cTn>
                                        <p:tgtEl>
                                          <p:spTgt spid="17"/>
                                        </p:tgtEl>
                                        <p:attrNameLst>
                                          <p:attrName>style.visibility</p:attrName>
                                        </p:attrNameLst>
                                      </p:cBhvr>
                                      <p:to>
                                        <p:strVal val="visible"/>
                                      </p:to>
                                    </p:set>
                                    <p:animEffect transition="in" filter="wheel(1)">
                                      <p:cBhvr>
                                        <p:cTn id="10"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21" name="矩形 20"/>
          <p:cNvSpPr/>
          <p:nvPr/>
        </p:nvSpPr>
        <p:spPr>
          <a:xfrm>
            <a:off x="1811020" y="1684020"/>
            <a:ext cx="3168000" cy="3183255"/>
          </a:xfrm>
          <a:prstGeom prst="rect">
            <a:avLst/>
          </a:prstGeom>
          <a:solidFill>
            <a:schemeClr val="accent4">
              <a:lumMod val="75000"/>
              <a:alpha val="6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4" name="直接连接符 3"/>
          <p:cNvCxnSpPr/>
          <p:nvPr/>
        </p:nvCxnSpPr>
        <p:spPr>
          <a:xfrm>
            <a:off x="1785620" y="4904740"/>
            <a:ext cx="32400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785620" y="1647825"/>
            <a:ext cx="32400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5017770" y="1669415"/>
            <a:ext cx="0" cy="324000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773555" y="1647825"/>
            <a:ext cx="0" cy="324000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2985770" y="4979670"/>
            <a:ext cx="1165860" cy="460375"/>
          </a:xfrm>
          <a:prstGeom prst="rect">
            <a:avLst/>
          </a:prstGeom>
          <a:noFill/>
        </p:spPr>
        <p:txBody>
          <a:bodyPr wrap="none" rtlCol="0">
            <a:spAutoFit/>
          </a:bodyPr>
          <a:p>
            <a:r>
              <a:rPr lang="en-US" altLang="zh-CN" sz="2400"/>
              <a:t>1000</a:t>
            </a:r>
            <a:r>
              <a:rPr lang="zh-CN" altLang="en-US" sz="2400"/>
              <a:t>米</a:t>
            </a:r>
            <a:endParaRPr lang="zh-CN" altLang="en-US" sz="2400"/>
          </a:p>
        </p:txBody>
      </p:sp>
      <p:sp>
        <p:nvSpPr>
          <p:cNvPr id="18" name="文本框 17"/>
          <p:cNvSpPr txBox="1"/>
          <p:nvPr/>
        </p:nvSpPr>
        <p:spPr>
          <a:xfrm>
            <a:off x="642620" y="3037205"/>
            <a:ext cx="1165860" cy="460375"/>
          </a:xfrm>
          <a:prstGeom prst="rect">
            <a:avLst/>
          </a:prstGeom>
          <a:noFill/>
        </p:spPr>
        <p:txBody>
          <a:bodyPr wrap="none" rtlCol="0">
            <a:spAutoFit/>
          </a:bodyPr>
          <a:p>
            <a:r>
              <a:rPr lang="en-US" altLang="zh-CN" sz="2400"/>
              <a:t>1000</a:t>
            </a:r>
            <a:r>
              <a:rPr lang="zh-CN" altLang="en-US" sz="2400"/>
              <a:t>米</a:t>
            </a:r>
            <a:endParaRPr lang="zh-CN" altLang="en-US" sz="2400"/>
          </a:p>
        </p:txBody>
      </p:sp>
      <p:sp>
        <p:nvSpPr>
          <p:cNvPr id="19" name="文本框 18"/>
          <p:cNvSpPr txBox="1"/>
          <p:nvPr/>
        </p:nvSpPr>
        <p:spPr>
          <a:xfrm>
            <a:off x="2985770" y="1137920"/>
            <a:ext cx="1165860" cy="460375"/>
          </a:xfrm>
          <a:prstGeom prst="rect">
            <a:avLst/>
          </a:prstGeom>
          <a:noFill/>
        </p:spPr>
        <p:txBody>
          <a:bodyPr wrap="none" rtlCol="0">
            <a:spAutoFit/>
          </a:bodyPr>
          <a:p>
            <a:r>
              <a:rPr lang="en-US" altLang="zh-CN" sz="2400"/>
              <a:t>1000</a:t>
            </a:r>
            <a:r>
              <a:rPr lang="zh-CN" altLang="en-US" sz="2400"/>
              <a:t>米</a:t>
            </a:r>
            <a:endParaRPr lang="zh-CN" altLang="en-US" sz="2400"/>
          </a:p>
        </p:txBody>
      </p:sp>
      <p:sp>
        <p:nvSpPr>
          <p:cNvPr id="20" name="文本框 19"/>
          <p:cNvSpPr txBox="1"/>
          <p:nvPr/>
        </p:nvSpPr>
        <p:spPr>
          <a:xfrm>
            <a:off x="5177790" y="3037205"/>
            <a:ext cx="1165860" cy="460375"/>
          </a:xfrm>
          <a:prstGeom prst="rect">
            <a:avLst/>
          </a:prstGeom>
          <a:noFill/>
        </p:spPr>
        <p:txBody>
          <a:bodyPr wrap="none" rtlCol="0">
            <a:spAutoFit/>
          </a:bodyPr>
          <a:p>
            <a:r>
              <a:rPr lang="en-US" altLang="zh-CN" sz="2400"/>
              <a:t>1000</a:t>
            </a:r>
            <a:r>
              <a:rPr lang="zh-CN" altLang="en-US" sz="2400"/>
              <a:t>米</a:t>
            </a:r>
            <a:endParaRPr lang="zh-CN" altLang="en-US" sz="2400"/>
          </a:p>
        </p:txBody>
      </p:sp>
      <p:sp>
        <p:nvSpPr>
          <p:cNvPr id="22" name="文本框 21"/>
          <p:cNvSpPr txBox="1"/>
          <p:nvPr/>
        </p:nvSpPr>
        <p:spPr>
          <a:xfrm>
            <a:off x="2689860" y="3046095"/>
            <a:ext cx="1571625" cy="460375"/>
          </a:xfrm>
          <a:prstGeom prst="rect">
            <a:avLst/>
          </a:prstGeom>
          <a:noFill/>
        </p:spPr>
        <p:txBody>
          <a:bodyPr wrap="none" rtlCol="0">
            <a:spAutoFit/>
          </a:bodyPr>
          <a:p>
            <a:r>
              <a:rPr lang="en-US" altLang="zh-CN" sz="2400"/>
              <a:t>1</a:t>
            </a:r>
            <a:r>
              <a:rPr lang="zh-CN" altLang="en-US" sz="2400"/>
              <a:t>平方千米</a:t>
            </a:r>
            <a:endParaRPr lang="zh-CN" altLang="en-US" sz="2400"/>
          </a:p>
        </p:txBody>
      </p:sp>
      <p:grpSp>
        <p:nvGrpSpPr>
          <p:cNvPr id="31" name="组合 30"/>
          <p:cNvGrpSpPr/>
          <p:nvPr/>
        </p:nvGrpSpPr>
        <p:grpSpPr>
          <a:xfrm>
            <a:off x="6160135" y="3766820"/>
            <a:ext cx="5068570" cy="766445"/>
            <a:chOff x="10664" y="4041"/>
            <a:chExt cx="7982" cy="1207"/>
          </a:xfrm>
        </p:grpSpPr>
        <p:sp>
          <p:nvSpPr>
            <p:cNvPr id="24" name="圆角矩形 23"/>
            <p:cNvSpPr/>
            <p:nvPr/>
          </p:nvSpPr>
          <p:spPr>
            <a:xfrm>
              <a:off x="10664" y="4041"/>
              <a:ext cx="7803" cy="1207"/>
            </a:xfrm>
            <a:prstGeom prst="roundRect">
              <a:avLst/>
            </a:prstGeom>
            <a:solidFill>
              <a:schemeClr val="accent2">
                <a:lumMod val="60000"/>
                <a:lumOff val="40000"/>
                <a:alpha val="77000"/>
              </a:schemeClr>
            </a:solidFill>
            <a:ln>
              <a:solidFill>
                <a:srgbClr val="A367D2"/>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10889" y="4310"/>
              <a:ext cx="7757" cy="725"/>
            </a:xfrm>
            <a:prstGeom prst="rect">
              <a:avLst/>
            </a:prstGeom>
            <a:noFill/>
          </p:spPr>
          <p:txBody>
            <a:bodyPr wrap="none" rtlCol="0"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1000 ×1000=1000000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（平方米）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3" name="组合 22"/>
          <p:cNvGrpSpPr/>
          <p:nvPr/>
        </p:nvGrpSpPr>
        <p:grpSpPr>
          <a:xfrm>
            <a:off x="6713855" y="2292985"/>
            <a:ext cx="3846830" cy="765810"/>
            <a:chOff x="10909" y="2297"/>
            <a:chExt cx="6058" cy="1206"/>
          </a:xfrm>
        </p:grpSpPr>
        <p:sp>
          <p:nvSpPr>
            <p:cNvPr id="11" name="圆角矩形 10"/>
            <p:cNvSpPr/>
            <p:nvPr/>
          </p:nvSpPr>
          <p:spPr>
            <a:xfrm>
              <a:off x="10909" y="2297"/>
              <a:ext cx="6058" cy="1207"/>
            </a:xfrm>
            <a:prstGeom prst="roundRect">
              <a:avLst/>
            </a:prstGeom>
            <a:solidFill>
              <a:srgbClr val="FF0000">
                <a:alpha val="77000"/>
              </a:srgbClr>
            </a:solidFill>
            <a:ln>
              <a:solidFill>
                <a:srgbClr val="FFFF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5"/>
            <p:cNvSpPr/>
            <p:nvPr/>
          </p:nvSpPr>
          <p:spPr>
            <a:xfrm>
              <a:off x="11092" y="2673"/>
              <a:ext cx="5856" cy="725"/>
            </a:xfrm>
            <a:prstGeom prst="rect">
              <a:avLst/>
            </a:prstGeom>
          </p:spPr>
          <p:txBody>
            <a:bodyPr wrap="square">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正方形的面积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边长</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边长</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0" name="组合 29"/>
          <p:cNvGrpSpPr/>
          <p:nvPr/>
        </p:nvGrpSpPr>
        <p:grpSpPr>
          <a:xfrm>
            <a:off x="5025390" y="5276850"/>
            <a:ext cx="5396230" cy="766445"/>
            <a:chOff x="10707" y="7882"/>
            <a:chExt cx="8498" cy="1207"/>
          </a:xfrm>
        </p:grpSpPr>
        <p:sp>
          <p:nvSpPr>
            <p:cNvPr id="28" name="圆角矩形 27"/>
            <p:cNvSpPr/>
            <p:nvPr/>
          </p:nvSpPr>
          <p:spPr>
            <a:xfrm>
              <a:off x="10707" y="7882"/>
              <a:ext cx="8498" cy="1207"/>
            </a:xfrm>
            <a:prstGeom prst="roundRect">
              <a:avLst/>
            </a:prstGeom>
            <a:solidFill>
              <a:srgbClr val="C7A4E4">
                <a:alpha val="77000"/>
              </a:srgbClr>
            </a:solidFill>
            <a:ln>
              <a:solidFill>
                <a:schemeClr val="accent5">
                  <a:lumMod val="50000"/>
                </a:schemeClr>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nvSpPr>
          <p:spPr>
            <a:xfrm>
              <a:off x="10707" y="7919"/>
              <a:ext cx="8411" cy="1052"/>
            </a:xfrm>
            <a:prstGeom prst="rect">
              <a:avLst/>
            </a:prstGeom>
            <a:noFill/>
          </p:spPr>
          <p:txBody>
            <a:bodyPr wrap="none" rtlCol="0" anchor="t">
              <a:spAutoFit/>
            </a:bodyPr>
            <a:p>
              <a:pPr algn="ctr">
                <a:lnSpc>
                  <a:spcPts val="45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平方千米</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=1000000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平方米</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公顷</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p:tgtEl>
                                          <p:spTgt spid="23"/>
                                        </p:tgtEl>
                                        <p:attrNameLst>
                                          <p:attrName>ppt_y</p:attrName>
                                        </p:attrNameLst>
                                      </p:cBhvr>
                                      <p:tavLst>
                                        <p:tav tm="0">
                                          <p:val>
                                            <p:strVal val="#ppt_y+#ppt_h*1.125000"/>
                                          </p:val>
                                        </p:tav>
                                        <p:tav tm="100000">
                                          <p:val>
                                            <p:strVal val="#ppt_y"/>
                                          </p:val>
                                        </p:tav>
                                      </p:tavLst>
                                    </p:anim>
                                    <p:animEffect transition="in" filter="wipe(up)">
                                      <p:cBhvr>
                                        <p:cTn id="8" dur="500"/>
                                        <p:tgtEl>
                                          <p:spTgt spid="23"/>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additive="base">
                                        <p:cTn id="13" dur="500"/>
                                        <p:tgtEl>
                                          <p:spTgt spid="31"/>
                                        </p:tgtEl>
                                        <p:attrNameLst>
                                          <p:attrName>ppt_y</p:attrName>
                                        </p:attrNameLst>
                                      </p:cBhvr>
                                      <p:tavLst>
                                        <p:tav tm="0">
                                          <p:val>
                                            <p:strVal val="#ppt_y+#ppt_h*1.125000"/>
                                          </p:val>
                                        </p:tav>
                                        <p:tav tm="100000">
                                          <p:val>
                                            <p:strVal val="#ppt_y"/>
                                          </p:val>
                                        </p:tav>
                                      </p:tavLst>
                                    </p:anim>
                                    <p:animEffect transition="in" filter="wipe(up)">
                                      <p:cBhvr>
                                        <p:cTn id="14" dur="500"/>
                                        <p:tgtEl>
                                          <p:spTgt spid="31"/>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p:tgtEl>
                                          <p:spTgt spid="30"/>
                                        </p:tgtEl>
                                        <p:attrNameLst>
                                          <p:attrName>ppt_y</p:attrName>
                                        </p:attrNameLst>
                                      </p:cBhvr>
                                      <p:tavLst>
                                        <p:tav tm="0">
                                          <p:val>
                                            <p:strVal val="#ppt_y+#ppt_h*1.125000"/>
                                          </p:val>
                                        </p:tav>
                                        <p:tav tm="100000">
                                          <p:val>
                                            <p:strVal val="#ppt_y"/>
                                          </p:val>
                                        </p:tav>
                                      </p:tavLst>
                                    </p:anim>
                                    <p:animEffect transition="in" filter="wipe(up)">
                                      <p:cBhvr>
                                        <p:cTn id="2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14" name="图片 13" descr="图片61"/>
          <p:cNvPicPr>
            <a:picLocks noChangeAspect="1"/>
          </p:cNvPicPr>
          <p:nvPr/>
        </p:nvPicPr>
        <p:blipFill>
          <a:blip r:embed="rId2"/>
          <a:stretch>
            <a:fillRect/>
          </a:stretch>
        </p:blipFill>
        <p:spPr>
          <a:xfrm>
            <a:off x="9171305" y="3788410"/>
            <a:ext cx="1835150" cy="1865630"/>
          </a:xfrm>
          <a:prstGeom prst="rect">
            <a:avLst/>
          </a:prstGeom>
        </p:spPr>
      </p:pic>
      <p:pic>
        <p:nvPicPr>
          <p:cNvPr id="15" name="图片 14" descr="图片200"/>
          <p:cNvPicPr>
            <a:picLocks noChangeAspect="1"/>
          </p:cNvPicPr>
          <p:nvPr/>
        </p:nvPicPr>
        <p:blipFill>
          <a:blip r:embed="rId3"/>
          <a:stretch>
            <a:fillRect/>
          </a:stretch>
        </p:blipFill>
        <p:spPr>
          <a:xfrm>
            <a:off x="544830" y="2407285"/>
            <a:ext cx="4085590" cy="2040255"/>
          </a:xfrm>
          <a:prstGeom prst="rect">
            <a:avLst/>
          </a:prstGeom>
        </p:spPr>
      </p:pic>
      <p:grpSp>
        <p:nvGrpSpPr>
          <p:cNvPr id="13" name="组合 12"/>
          <p:cNvGrpSpPr/>
          <p:nvPr/>
        </p:nvGrpSpPr>
        <p:grpSpPr>
          <a:xfrm>
            <a:off x="1805305" y="1159510"/>
            <a:ext cx="5673725" cy="899795"/>
            <a:chOff x="2843" y="1826"/>
            <a:chExt cx="7527" cy="1417"/>
          </a:xfrm>
        </p:grpSpPr>
        <p:grpSp>
          <p:nvGrpSpPr>
            <p:cNvPr id="6" name="组合 5"/>
            <p:cNvGrpSpPr/>
            <p:nvPr/>
          </p:nvGrpSpPr>
          <p:grpSpPr>
            <a:xfrm rot="0">
              <a:off x="2843" y="1826"/>
              <a:ext cx="6871" cy="1417"/>
              <a:chOff x="10439" y="4084"/>
              <a:chExt cx="6281" cy="3114"/>
            </a:xfrm>
          </p:grpSpPr>
          <p:sp>
            <p:nvSpPr>
              <p:cNvPr id="10" name="圆角矩形标注 9"/>
              <p:cNvSpPr/>
              <p:nvPr/>
            </p:nvSpPr>
            <p:spPr>
              <a:xfrm>
                <a:off x="10439" y="4084"/>
                <a:ext cx="6281" cy="3114"/>
              </a:xfrm>
              <a:prstGeom prst="wedgeRoundRectCallout">
                <a:avLst>
                  <a:gd name="adj1" fmla="val -21858"/>
                  <a:gd name="adj2" fmla="val 79352"/>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12" name="圆角矩形 11"/>
              <p:cNvSpPr/>
              <p:nvPr/>
            </p:nvSpPr>
            <p:spPr>
              <a:xfrm>
                <a:off x="10574" y="4372"/>
                <a:ext cx="6025" cy="2478"/>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6" name="文本框 15"/>
            <p:cNvSpPr txBox="1"/>
            <p:nvPr/>
          </p:nvSpPr>
          <p:spPr>
            <a:xfrm>
              <a:off x="3095" y="2153"/>
              <a:ext cx="7275" cy="725"/>
            </a:xfrm>
            <a:prstGeom prst="rect">
              <a:avLst/>
            </a:prstGeom>
            <a:noFill/>
          </p:spPr>
          <p:txBody>
            <a:bodyPr wrap="square" rtlCol="0">
              <a:spAutoFit/>
            </a:bodyPr>
            <a:p>
              <a:r>
                <a:rPr lang="zh-CN" altLang="en-US" sz="2400"/>
                <a:t>让我们来感受</a:t>
              </a:r>
              <a:r>
                <a:rPr lang="en-US" altLang="zh-CN" sz="2400"/>
                <a:t>1</a:t>
              </a:r>
              <a:r>
                <a:rPr lang="zh-CN" altLang="en-US" sz="2400"/>
                <a:t>平方千米的大小吧</a:t>
              </a:r>
              <a:endParaRPr lang="zh-CN" altLang="en-US" sz="2400"/>
            </a:p>
          </p:txBody>
        </p:sp>
      </p:grpSp>
      <p:grpSp>
        <p:nvGrpSpPr>
          <p:cNvPr id="4" name="组合 3"/>
          <p:cNvGrpSpPr/>
          <p:nvPr/>
        </p:nvGrpSpPr>
        <p:grpSpPr>
          <a:xfrm>
            <a:off x="5869810" y="4854575"/>
            <a:ext cx="2664084" cy="899795"/>
            <a:chOff x="5080" y="4901"/>
            <a:chExt cx="9703" cy="1417"/>
          </a:xfrm>
        </p:grpSpPr>
        <p:grpSp>
          <p:nvGrpSpPr>
            <p:cNvPr id="5" name="组合 4"/>
            <p:cNvGrpSpPr/>
            <p:nvPr/>
          </p:nvGrpSpPr>
          <p:grpSpPr>
            <a:xfrm rot="0">
              <a:off x="5080" y="4901"/>
              <a:ext cx="9703" cy="1417"/>
              <a:chOff x="10284" y="4084"/>
              <a:chExt cx="6555" cy="3114"/>
            </a:xfrm>
          </p:grpSpPr>
          <p:sp>
            <p:nvSpPr>
              <p:cNvPr id="17" name="圆角矩形标注 16"/>
              <p:cNvSpPr/>
              <p:nvPr/>
            </p:nvSpPr>
            <p:spPr>
              <a:xfrm>
                <a:off x="10284" y="4084"/>
                <a:ext cx="6555" cy="3114"/>
              </a:xfrm>
              <a:prstGeom prst="wedgeRoundRectCallout">
                <a:avLst>
                  <a:gd name="adj1" fmla="val 64462"/>
                  <a:gd name="adj2" fmla="val -44283"/>
                  <a:gd name="adj3" fmla="val 16667"/>
                </a:avLst>
              </a:prstGeom>
              <a:noFill/>
              <a:ln>
                <a:solidFill>
                  <a:schemeClr val="accent1">
                    <a:lumMod val="5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18" name="圆角矩形 17"/>
              <p:cNvSpPr/>
              <p:nvPr/>
            </p:nvSpPr>
            <p:spPr>
              <a:xfrm>
                <a:off x="10563" y="4372"/>
                <a:ext cx="6090" cy="2478"/>
              </a:xfrm>
              <a:prstGeom prst="roundRect">
                <a:avLst/>
              </a:prstGeom>
              <a:solidFill>
                <a:schemeClr val="accent2">
                  <a:lumMod val="60000"/>
                  <a:lumOff val="4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9" name="文本框 18"/>
            <p:cNvSpPr txBox="1"/>
            <p:nvPr/>
          </p:nvSpPr>
          <p:spPr>
            <a:xfrm>
              <a:off x="5557" y="5233"/>
              <a:ext cx="8949" cy="725"/>
            </a:xfrm>
            <a:prstGeom prst="rect">
              <a:avLst/>
            </a:prstGeom>
            <a:noFill/>
          </p:spPr>
          <p:txBody>
            <a:bodyPr wrap="square" rtlCol="0" anchor="t">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我带你们去看看</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21" name="图片 20" descr="图片227"/>
          <p:cNvPicPr>
            <a:picLocks noChangeAspect="1"/>
          </p:cNvPicPr>
          <p:nvPr/>
        </p:nvPicPr>
        <p:blipFill>
          <a:blip r:embed="rId4"/>
          <a:stretch>
            <a:fillRect/>
          </a:stretch>
        </p:blipFill>
        <p:spPr>
          <a:xfrm>
            <a:off x="9327515" y="351155"/>
            <a:ext cx="2117725" cy="19329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ppt_h*1.125000"/>
                                          </p:val>
                                        </p:tav>
                                        <p:tav tm="100000">
                                          <p:val>
                                            <p:strVal val="#ppt_y"/>
                                          </p:val>
                                        </p:tav>
                                      </p:tavLst>
                                    </p:anim>
                                    <p:animEffect transition="in" filter="wipe(up)">
                                      <p:cBhvr>
                                        <p:cTn id="8" dur="500"/>
                                        <p:tgtEl>
                                          <p:spTgt spid="14"/>
                                        </p:tgtEl>
                                      </p:cBhvr>
                                    </p:animEffect>
                                  </p:childTnLst>
                                </p:cTn>
                              </p:par>
                              <p:par>
                                <p:cTn id="9" presetID="1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5" name="组合 4"/>
          <p:cNvGrpSpPr/>
          <p:nvPr/>
        </p:nvGrpSpPr>
        <p:grpSpPr>
          <a:xfrm>
            <a:off x="1635760" y="1227455"/>
            <a:ext cx="4476115" cy="2592070"/>
            <a:chOff x="2576" y="1933"/>
            <a:chExt cx="7049" cy="4082"/>
          </a:xfrm>
        </p:grpSpPr>
        <p:sp>
          <p:nvSpPr>
            <p:cNvPr id="4" name="圆角矩形 3"/>
            <p:cNvSpPr/>
            <p:nvPr/>
          </p:nvSpPr>
          <p:spPr>
            <a:xfrm>
              <a:off x="2576" y="1933"/>
              <a:ext cx="7049" cy="4082"/>
            </a:xfrm>
            <a:prstGeom prst="roundRect">
              <a:avLst/>
            </a:prstGeom>
            <a:solidFill>
              <a:schemeClr val="bg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 name="Picture 2" descr="C:\Users\Administrator\Desktop\图片6.png图片6"/>
            <p:cNvPicPr>
              <a:picLocks noChangeAspect="1" noChangeArrowheads="1"/>
            </p:cNvPicPr>
            <p:nvPr/>
          </p:nvPicPr>
          <p:blipFill>
            <a:blip r:embed="rId2"/>
            <a:srcRect/>
            <a:stretch>
              <a:fillRect/>
            </a:stretch>
          </p:blipFill>
          <p:spPr bwMode="auto">
            <a:xfrm>
              <a:off x="2865" y="2086"/>
              <a:ext cx="6487" cy="3735"/>
            </a:xfrm>
            <a:prstGeom prst="roundRect">
              <a:avLst/>
            </a:prstGeom>
            <a:noFill/>
            <a:ln>
              <a:noFill/>
            </a:ln>
          </p:spPr>
        </p:pic>
      </p:grpSp>
      <p:sp>
        <p:nvSpPr>
          <p:cNvPr id="9" name="矩形 8"/>
          <p:cNvSpPr/>
          <p:nvPr/>
        </p:nvSpPr>
        <p:spPr>
          <a:xfrm>
            <a:off x="1211241" y="4563771"/>
            <a:ext cx="7365757" cy="1198880"/>
          </a:xfrm>
          <a:prstGeom prst="rect">
            <a:avLst/>
          </a:prstGeom>
        </p:spPr>
        <p:txBody>
          <a:bodyPr wrap="square">
            <a:spAutoFit/>
          </a:bodyPr>
          <a:lstStyle/>
          <a:p>
            <a:pPr>
              <a:lnSpc>
                <a:spcPct val="150000"/>
              </a:lnSpc>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北京天安门广场的面积大约是</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44</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公顷</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个天安门广场的占地面积约为</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平方千米</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矩形 9"/>
          <p:cNvSpPr/>
          <p:nvPr/>
        </p:nvSpPr>
        <p:spPr>
          <a:xfrm>
            <a:off x="6627495" y="4729480"/>
            <a:ext cx="550545" cy="460375"/>
          </a:xfrm>
          <a:prstGeom prst="rect">
            <a:avLst/>
          </a:prstGeom>
        </p:spPr>
        <p:txBody>
          <a:bodyPr wrap="square">
            <a:spAutoFit/>
          </a:bodyPr>
          <a:lstStyle/>
          <a:p>
            <a:pPr>
              <a:lnSpc>
                <a:spcPct val="100000"/>
              </a:lnSpc>
            </a:pPr>
            <a:r>
              <a:rPr lang="en-US" altLang="zh-CN" sz="2400" dirty="0">
                <a:solidFill>
                  <a:srgbClr val="FF0000"/>
                </a:solidFill>
                <a:latin typeface="微软雅黑" panose="020B0503020204020204" pitchFamily="34" charset="-122"/>
                <a:ea typeface="微软雅黑" panose="020B0503020204020204" pitchFamily="34" charset="-122"/>
              </a:rPr>
              <a:t>2</a:t>
            </a:r>
            <a:endParaRPr lang="en-US" altLang="zh-CN" sz="2400" dirty="0">
              <a:solidFill>
                <a:srgbClr val="FF0000"/>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7085330" y="1574165"/>
            <a:ext cx="3632200" cy="2120900"/>
            <a:chOff x="11801" y="2892"/>
            <a:chExt cx="5720" cy="3340"/>
          </a:xfrm>
        </p:grpSpPr>
        <p:pic>
          <p:nvPicPr>
            <p:cNvPr id="6" name="图片 5" descr="图片1"/>
            <p:cNvPicPr>
              <a:picLocks noChangeAspect="1"/>
            </p:cNvPicPr>
            <p:nvPr/>
          </p:nvPicPr>
          <p:blipFill>
            <a:blip r:embed="rId3"/>
            <a:stretch>
              <a:fillRect/>
            </a:stretch>
          </p:blipFill>
          <p:spPr>
            <a:xfrm flipH="1">
              <a:off x="11801" y="2892"/>
              <a:ext cx="5720" cy="3341"/>
            </a:xfrm>
            <a:prstGeom prst="rect">
              <a:avLst/>
            </a:prstGeom>
          </p:spPr>
        </p:pic>
        <p:sp>
          <p:nvSpPr>
            <p:cNvPr id="3" name="文本框 2"/>
            <p:cNvSpPr txBox="1"/>
            <p:nvPr/>
          </p:nvSpPr>
          <p:spPr>
            <a:xfrm>
              <a:off x="12323" y="3331"/>
              <a:ext cx="4690" cy="1598"/>
            </a:xfrm>
            <a:prstGeom prst="rect">
              <a:avLst/>
            </a:prstGeom>
            <a:noFill/>
          </p:spPr>
          <p:txBody>
            <a:bodyPr wrap="none" rtlCol="0" anchor="t">
              <a:spAutoFit/>
            </a:bodyPr>
            <a:p>
              <a:pPr latinLnBrk="1">
                <a:lnSpc>
                  <a:spcPct val="100000"/>
                </a:lnSpc>
                <a:spcBef>
                  <a:spcPct val="50000"/>
                </a:spcBef>
                <a:defRPr/>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平方千米比</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个天安</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latinLnBrk="1">
                <a:lnSpc>
                  <a:spcPct val="100000"/>
                </a:lnSpc>
                <a:spcBef>
                  <a:spcPct val="50000"/>
                </a:spcBef>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门广场还要大一些。</a:t>
              </a:r>
              <a:endParaRPr lang="zh-CN" altLang="en-US" sz="2400"/>
            </a:p>
          </p:txBody>
        </p:sp>
      </p:grpSp>
      <p:pic>
        <p:nvPicPr>
          <p:cNvPr id="15" name="图片 14" descr="图片154"/>
          <p:cNvPicPr>
            <a:picLocks noChangeAspect="1"/>
          </p:cNvPicPr>
          <p:nvPr/>
        </p:nvPicPr>
        <p:blipFill>
          <a:blip r:embed="rId4"/>
          <a:stretch>
            <a:fillRect/>
          </a:stretch>
        </p:blipFill>
        <p:spPr>
          <a:xfrm>
            <a:off x="10323195" y="3387090"/>
            <a:ext cx="1412240" cy="23755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p:tgtEl>
                                          <p:spTgt spid="14"/>
                                        </p:tgtEl>
                                        <p:attrNameLst>
                                          <p:attrName>ppt_y</p:attrName>
                                        </p:attrNameLst>
                                      </p:cBhvr>
                                      <p:tavLst>
                                        <p:tav tm="0">
                                          <p:val>
                                            <p:strVal val="#ppt_y+#ppt_h*1.125000"/>
                                          </p:val>
                                        </p:tav>
                                        <p:tav tm="100000">
                                          <p:val>
                                            <p:strVal val="#ppt_y"/>
                                          </p:val>
                                        </p:tav>
                                      </p:tavLst>
                                    </p:anim>
                                    <p:animEffect transition="in" filter="wipe(up)">
                                      <p:cBhvr>
                                        <p:cTn id="18" dur="500"/>
                                        <p:tgtEl>
                                          <p:spTgt spid="14"/>
                                        </p:tgtEl>
                                      </p:cBhvr>
                                    </p:animEffect>
                                  </p:childTnLst>
                                </p:cTn>
                              </p:par>
                              <p:par>
                                <p:cTn id="19" presetID="12" presetClass="entr" presetSubtype="4"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p:tgtEl>
                                          <p:spTgt spid="15"/>
                                        </p:tgtEl>
                                        <p:attrNameLst>
                                          <p:attrName>ppt_y</p:attrName>
                                        </p:attrNameLst>
                                      </p:cBhvr>
                                      <p:tavLst>
                                        <p:tav tm="0">
                                          <p:val>
                                            <p:strVal val="#ppt_y+#ppt_h*1.125000"/>
                                          </p:val>
                                        </p:tav>
                                        <p:tav tm="100000">
                                          <p:val>
                                            <p:strVal val="#ppt_y"/>
                                          </p:val>
                                        </p:tav>
                                      </p:tavLst>
                                    </p:anim>
                                    <p:animEffect transition="in" filter="wipe(up)">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tags/tag1.xml><?xml version="1.0" encoding="utf-8"?>
<p:tagLst xmlns:p="http://schemas.openxmlformats.org/presentationml/2006/main">
  <p:tag name="KSO_WM_UNIT_PLACING_PICTURE_USER_VIEWPORT" val="{&quot;height&quot;:2938,&quot;width&quot;:2890}"/>
</p:tagLst>
</file>

<file path=ppt/tags/tag2.xml><?xml version="1.0" encoding="utf-8"?>
<p:tagLst xmlns:p="http://schemas.openxmlformats.org/presentationml/2006/main">
  <p:tag name="KSO_WM_UNIT_PLACING_PICTURE_USER_VIEWPORT" val="{&quot;height&quot;:10800,&quot;width&quot;:12127}"/>
</p:tagLst>
</file>

<file path=ppt/tags/tag3.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1212</Words>
  <Application>WPS 演示</Application>
  <PresentationFormat>宽屏</PresentationFormat>
  <Paragraphs>212</Paragraphs>
  <Slides>19</Slides>
  <Notes>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19</vt:i4>
      </vt:variant>
    </vt:vector>
  </HeadingPairs>
  <TitlesOfParts>
    <vt:vector size="37" baseType="lpstr">
      <vt:lpstr>Arial</vt:lpstr>
      <vt:lpstr>宋体</vt:lpstr>
      <vt:lpstr>Wingdings</vt:lpstr>
      <vt:lpstr>微软雅黑</vt:lpstr>
      <vt:lpstr>Wingdings</vt:lpstr>
      <vt:lpstr>Times New Roman</vt:lpstr>
      <vt:lpstr>Arial Unicode MS</vt:lpstr>
      <vt:lpstr>等线</vt:lpstr>
      <vt:lpstr>华文楷体</vt:lpstr>
      <vt:lpstr>Raleway</vt:lpstr>
      <vt:lpstr>Calibri</vt:lpstr>
      <vt:lpstr>DejaVu Math TeX Gyre</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191</cp:revision>
  <dcterms:created xsi:type="dcterms:W3CDTF">2019-06-19T02:08:00Z</dcterms:created>
  <dcterms:modified xsi:type="dcterms:W3CDTF">2023-09-28T14:15:25Z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7713B7C8D07645E69D60C33251E1BECC</vt:lpwstr>
  </property>
</Properties>
</file>