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21"/>
  </p:notesMasterIdLst>
  <p:handoutMasterIdLst>
    <p:handoutMasterId r:id="rId22"/>
  </p:handoutMasterIdLst>
  <p:sldIdLst>
    <p:sldId id="1089" r:id="rId4"/>
    <p:sldId id="1090" r:id="rId5"/>
    <p:sldId id="1116" r:id="rId6"/>
    <p:sldId id="1117" r:id="rId7"/>
    <p:sldId id="1103" r:id="rId8"/>
    <p:sldId id="1118" r:id="rId9"/>
    <p:sldId id="1119" r:id="rId10"/>
    <p:sldId id="1120" r:id="rId11"/>
    <p:sldId id="1121" r:id="rId12"/>
    <p:sldId id="1122" r:id="rId13"/>
    <p:sldId id="1123" r:id="rId14"/>
    <p:sldId id="1124" r:id="rId15"/>
    <p:sldId id="1125" r:id="rId16"/>
    <p:sldId id="1126" r:id="rId17"/>
    <p:sldId id="1127" r:id="rId18"/>
    <p:sldId id="1115" r:id="rId19"/>
    <p:sldId id="1130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华文新魏" panose="02010800040101010101" pitchFamily="2" charset="-122"/>
      <p:regular r:id="rId27"/>
    </p:embeddedFont>
    <p:embeddedFont>
      <p:font typeface="方正姚体" panose="02010601030101010101" pitchFamily="2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微软雅黑" panose="020B0503020204020204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FF0000"/>
    <a:srgbClr val="0000FF"/>
    <a:srgbClr val="0066FF"/>
    <a:srgbClr val="A38302"/>
    <a:srgbClr val="FEFCDE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>
        <p:scale>
          <a:sx n="100" d="100"/>
          <a:sy n="100" d="100"/>
        </p:scale>
        <p:origin x="-504" y="-29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18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牛和鹅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411510"/>
            <a:ext cx="473656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18.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牛和鹅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5" descr="MCj04352050000[1]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800" y="2450851"/>
            <a:ext cx="18415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MCj0329591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9700"/>
            <a:ext cx="1023938" cy="179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3878937" y="4196655"/>
            <a:ext cx="121058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第一课时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851670"/>
            <a:ext cx="33843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对鹅：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害怕远远地站在安全的地方、绕个大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圈子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042268"/>
            <a:ext cx="4413443" cy="3003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411510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哪些句子可以看出“我”怕鹅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1204758"/>
            <a:ext cx="7056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马上都不说话了，贴着墙壁，悄悄地走过去。我吓得脚也软了，更跑不快。在忙乱中，我的书包掉了，鞋子也弄脱了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8175" y="2859781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想，它一定要把我咬死了，我就又哭又叫可是叫些什么，当时自己也不知道，大概是这样叫吧：“鹅要吃我了！鹅要咬死我了！”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555526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从哪些句子能看出鹅的神气？画一画。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1347614"/>
            <a:ext cx="8263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）鹅听见了，就竖起头来，侧着眼睛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看了看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527" y="2283718"/>
            <a:ext cx="79928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）这时，带头的那只老雄鹅就啪嗒啪嗒地跑了过来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527" y="3291830"/>
            <a:ext cx="7920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）它用全身的力量拖我，啄我，扇动翅膀来扑打我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48351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破折号的作用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1158012"/>
            <a:ext cx="2877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Ａ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表示解释说明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1960" y="1158012"/>
            <a:ext cx="3236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Ｂ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表示语音的延长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1709902"/>
            <a:ext cx="5391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Ｃ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表示意思的转换，跳跃或转折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9888" y="1697182"/>
            <a:ext cx="2877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Ｄ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用在副标题前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56" y="2787774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我几乎被它拖倒了——因为当时我还很小，只不过和它一样高呢！”是第几种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27784" y="4034923"/>
            <a:ext cx="2877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Ａ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表示解释说明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483518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这时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，“我”的救命英雄——金奎叔出现了！金奎叔是怎样对待鹅的？鹅又有什么表现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2716" y="1428905"/>
            <a:ext cx="82919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）他一把握住了鹅的长脖子。鹅用脚爪划他，用嘴啄他，可是金奎叔的力气是那么大，他轻轻地把鹅提了起来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37" y="2859782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）其余三只鹅也害怕了，纷纷张开翅膀，跳进池塘里，向远处游去。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572000" y="3759287"/>
            <a:ext cx="1728192" cy="919859"/>
          </a:xfrm>
          <a:prstGeom prst="wedgeRoundRectCallout">
            <a:avLst>
              <a:gd name="adj1" fmla="val -37861"/>
              <a:gd name="adj2" fmla="val -81862"/>
              <a:gd name="adj3" fmla="val 16667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39480" y="39849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落荒而逃</a:t>
            </a:r>
            <a:endParaRPr lang="zh-CN" altLang="en-US" sz="2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555526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金奎叔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对我讲的话使我对牛和鹅的态度发生什么变化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这次你又有了什么新的体会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2390463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它虽然把我们看得比它小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可我们实在比它强呀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怕它干吗？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571" y="1436356"/>
            <a:ext cx="76618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我也不再无缘无故欺负它了。尽管它把我们看得比它大。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3507854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不管别人怎么看待我们的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只要我们能够正确地、全面地看待问题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分析问题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就会正确的认识生活。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06395" y="2301875"/>
            <a:ext cx="2920365" cy="2190750"/>
          </a:xfrm>
          <a:prstGeom prst="rect">
            <a:avLst/>
          </a:prstGeom>
          <a:noFill/>
        </p:spPr>
      </p:pic>
      <p:sp>
        <p:nvSpPr>
          <p:cNvPr id="2" name="同侧圆角矩形 1"/>
          <p:cNvSpPr/>
          <p:nvPr/>
        </p:nvSpPr>
        <p:spPr>
          <a:xfrm>
            <a:off x="107504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作业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07504" y="105958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27584" y="1347614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：《两个农夫》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、《牛鹅换眼》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两篇文章，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并且收集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跟本课有关的故事、诗句、成语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1"/>
          <p:cNvCxnSpPr/>
          <p:nvPr/>
        </p:nvCxnSpPr>
        <p:spPr>
          <a:xfrm flipV="1">
            <a:off x="66900" y="1048772"/>
            <a:ext cx="2256668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251520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8780" y="1103361"/>
            <a:ext cx="61590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，让我们来欣赏两幅图片，你看这是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什么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7" descr="鹅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06303"/>
            <a:ext cx="2352719" cy="269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2005771923434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451" y="2106303"/>
            <a:ext cx="3265565" cy="269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483518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你用自己喜欢的方法再读读课文，边读边思考：课文主要写了件什么事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755576" y="2427734"/>
            <a:ext cx="34563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记叙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我们在回家的路上被鹅追赶，后来在金奎叔的帮助下赶走了鹅的故事。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2_00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7654"/>
            <a:ext cx="3672408" cy="305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5090" y="1635646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写我们对身躯庞大的牛一点不害怕，甚至还去欺负它；对小小的鹅却心怀畏惧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555526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能说说课文先写了什么？接着写了什么？最后写了什么？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597853" y="2715766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接着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写金奎叔对付老雄鹅。写金奎叔根本不怕鹅，且轻松地对付鹅的过程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552" y="3795886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写了我听了金奎叔的话以后，转变了对牛和鹅的看法和态度，从中也明白了道理。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870901" y="741486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1115616" y="1347614"/>
            <a:ext cx="6840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谓、拳、捶、膊</a:t>
            </a: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、膊、瓶</a:t>
            </a: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、怖、凭、欺、掐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115616" y="3291830"/>
            <a:ext cx="5209149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/>
              <a:t>“捶”的部首都是提手旁； “谓</a:t>
            </a:r>
            <a:r>
              <a:rPr lang="en-US" altLang="zh-CN" sz="2800" dirty="0"/>
              <a:t>——</a:t>
            </a:r>
            <a:r>
              <a:rPr lang="zh-CN" altLang="en-US" sz="2800" dirty="0"/>
              <a:t>猥”是形近字。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2242910" y="388312"/>
            <a:ext cx="2134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会写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63" name="Group 12"/>
          <p:cNvGraphicFramePr>
            <a:graphicFrameLocks noGrp="1"/>
          </p:cNvGraphicFramePr>
          <p:nvPr/>
        </p:nvGraphicFramePr>
        <p:xfrm>
          <a:off x="110152" y="1347614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" name="TextBox 23"/>
          <p:cNvSpPr txBox="1"/>
          <p:nvPr/>
        </p:nvSpPr>
        <p:spPr>
          <a:xfrm>
            <a:off x="191332" y="1347614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5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同侧圆角矩形 95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graphicFrame>
        <p:nvGraphicFramePr>
          <p:cNvPr id="34" name="Group 12"/>
          <p:cNvGraphicFramePr>
            <a:graphicFrameLocks noGrp="1"/>
          </p:cNvGraphicFramePr>
          <p:nvPr/>
        </p:nvGraphicFramePr>
        <p:xfrm>
          <a:off x="1225638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5" name="TextBox 23"/>
          <p:cNvSpPr txBox="1"/>
          <p:nvPr/>
        </p:nvSpPr>
        <p:spPr>
          <a:xfrm>
            <a:off x="1306818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2390691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7" name="TextBox 23"/>
          <p:cNvSpPr txBox="1"/>
          <p:nvPr/>
        </p:nvSpPr>
        <p:spPr>
          <a:xfrm>
            <a:off x="2471871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跪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3494528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TextBox 23"/>
          <p:cNvSpPr txBox="1"/>
          <p:nvPr/>
        </p:nvSpPr>
        <p:spPr>
          <a:xfrm>
            <a:off x="3575708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捶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0" name="Group 12"/>
          <p:cNvGraphicFramePr>
            <a:graphicFrameLocks noGrp="1"/>
          </p:cNvGraphicFramePr>
          <p:nvPr/>
        </p:nvGraphicFramePr>
        <p:xfrm>
          <a:off x="5686952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TextBox 23"/>
          <p:cNvSpPr txBox="1"/>
          <p:nvPr/>
        </p:nvSpPr>
        <p:spPr>
          <a:xfrm>
            <a:off x="5768132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6869827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6951007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脖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8031032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8112212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6" name="Group 12"/>
          <p:cNvGraphicFramePr>
            <a:graphicFrameLocks noGrp="1"/>
          </p:cNvGraphicFramePr>
          <p:nvPr/>
        </p:nvGraphicFramePr>
        <p:xfrm>
          <a:off x="247319" y="3436808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" name="TextBox 23"/>
          <p:cNvSpPr txBox="1"/>
          <p:nvPr/>
        </p:nvSpPr>
        <p:spPr>
          <a:xfrm>
            <a:off x="328499" y="3436808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8" name="Group 12"/>
          <p:cNvGraphicFramePr>
            <a:graphicFrameLocks noGrp="1"/>
          </p:cNvGraphicFramePr>
          <p:nvPr/>
        </p:nvGraphicFramePr>
        <p:xfrm>
          <a:off x="1437461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" name="TextBox 23"/>
          <p:cNvSpPr txBox="1"/>
          <p:nvPr/>
        </p:nvSpPr>
        <p:spPr>
          <a:xfrm>
            <a:off x="1518641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惹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0" name="Group 12"/>
          <p:cNvGraphicFramePr>
            <a:graphicFrameLocks noGrp="1"/>
          </p:cNvGraphicFramePr>
          <p:nvPr/>
        </p:nvGraphicFramePr>
        <p:xfrm>
          <a:off x="2602514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TextBox 23"/>
          <p:cNvSpPr txBox="1"/>
          <p:nvPr/>
        </p:nvSpPr>
        <p:spPr>
          <a:xfrm>
            <a:off x="2683694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昏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2" name="Group 12"/>
          <p:cNvGraphicFramePr>
            <a:graphicFrameLocks noGrp="1"/>
          </p:cNvGraphicFramePr>
          <p:nvPr/>
        </p:nvGraphicFramePr>
        <p:xfrm>
          <a:off x="3808157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3" name="TextBox 23"/>
          <p:cNvSpPr txBox="1"/>
          <p:nvPr/>
        </p:nvSpPr>
        <p:spPr>
          <a:xfrm>
            <a:off x="3889337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握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4" name="Group 12"/>
          <p:cNvGraphicFramePr>
            <a:graphicFrameLocks noGrp="1"/>
          </p:cNvGraphicFramePr>
          <p:nvPr/>
        </p:nvGraphicFramePr>
        <p:xfrm>
          <a:off x="5029382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5" name="TextBox 23"/>
          <p:cNvSpPr txBox="1"/>
          <p:nvPr/>
        </p:nvSpPr>
        <p:spPr>
          <a:xfrm>
            <a:off x="5110562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6" name="Group 12"/>
          <p:cNvGraphicFramePr>
            <a:graphicFrameLocks noGrp="1"/>
          </p:cNvGraphicFramePr>
          <p:nvPr/>
        </p:nvGraphicFramePr>
        <p:xfrm>
          <a:off x="6212257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7" name="TextBox 23"/>
          <p:cNvSpPr txBox="1"/>
          <p:nvPr/>
        </p:nvSpPr>
        <p:spPr>
          <a:xfrm>
            <a:off x="6293437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" name="Group 12"/>
          <p:cNvGraphicFramePr>
            <a:graphicFrameLocks noGrp="1"/>
          </p:cNvGraphicFramePr>
          <p:nvPr/>
        </p:nvGraphicFramePr>
        <p:xfrm>
          <a:off x="7373462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9" name="TextBox 23"/>
          <p:cNvSpPr txBox="1"/>
          <p:nvPr/>
        </p:nvSpPr>
        <p:spPr>
          <a:xfrm>
            <a:off x="7454642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掐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281" y="2686425"/>
            <a:ext cx="3672800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“脱”的右下面是“儿”不是“几”。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956675" y="4693099"/>
            <a:ext cx="3262432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“昏”下面的“日”要比上面</a:t>
            </a: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窄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642662" y="2680817"/>
            <a:ext cx="3467616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“凭”的下面是“几”不是“儿”。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>
            <a:endCxn id="56" idx="0"/>
          </p:cNvCxnSpPr>
          <p:nvPr/>
        </p:nvCxnSpPr>
        <p:spPr>
          <a:xfrm>
            <a:off x="6300287" y="3019371"/>
            <a:ext cx="450706" cy="4164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44" idx="2"/>
          </p:cNvCxnSpPr>
          <p:nvPr/>
        </p:nvCxnSpPr>
        <p:spPr>
          <a:xfrm flipV="1">
            <a:off x="4067944" y="2439227"/>
            <a:ext cx="4501824" cy="20453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61" idx="1"/>
          </p:cNvCxnSpPr>
          <p:nvPr/>
        </p:nvCxnSpPr>
        <p:spPr>
          <a:xfrm>
            <a:off x="2771800" y="4528421"/>
            <a:ext cx="184875" cy="3339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Group 12"/>
          <p:cNvGraphicFramePr>
            <a:graphicFrameLocks noGrp="1"/>
          </p:cNvGraphicFramePr>
          <p:nvPr/>
        </p:nvGraphicFramePr>
        <p:xfrm>
          <a:off x="4572000" y="1347614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6" name="TextBox 23"/>
          <p:cNvSpPr txBox="1"/>
          <p:nvPr/>
        </p:nvSpPr>
        <p:spPr>
          <a:xfrm>
            <a:off x="4653180" y="1347614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4" grpId="0"/>
      <p:bldP spid="35" grpId="0"/>
      <p:bldP spid="37" grpId="0"/>
      <p:bldP spid="39" grpId="0"/>
      <p:bldP spid="41" grpId="0"/>
      <p:bldP spid="43" grpId="0"/>
      <p:bldP spid="45" grpId="0"/>
      <p:bldP spid="47" grpId="0"/>
      <p:bldP spid="49" grpId="0"/>
      <p:bldP spid="51" grpId="0"/>
      <p:bldP spid="53" grpId="0"/>
      <p:bldP spid="55" grpId="0"/>
      <p:bldP spid="57" grpId="0"/>
      <p:bldP spid="59" grpId="0"/>
      <p:bldP spid="3" grpId="0" animBg="1"/>
      <p:bldP spid="61" grpId="0" animBg="1"/>
      <p:bldP spid="62" grpId="0" animBg="1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411510"/>
            <a:ext cx="473656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牛和鹅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5" descr="MCj04352050000[1]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800" y="2450851"/>
            <a:ext cx="18415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MCj0329591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9700"/>
            <a:ext cx="1023938" cy="179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682702" y="4301589"/>
            <a:ext cx="121058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第二课时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915566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牛和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鹅对人的态度分别是什么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？为什么？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624" y="185167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牛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怕人，鹅不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怕人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5833" y="2787774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牛的眼睛看人，觉得人比牛大，所以牛是怕人的；鹅的眼睛看人，觉得人比鹅小，所以鹅不怕人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627534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“我们”是怎样对待牛和鹅的？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2067694"/>
            <a:ext cx="4392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对牛：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欺负拍它的背、摸它的肚子、触它的屁股、扳牛角、骑牛背、捶牛背。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770" y="1150620"/>
            <a:ext cx="2437765" cy="3375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1219</Words>
  <Application>WPS 演示</Application>
  <PresentationFormat>全屏显示(16:9)</PresentationFormat>
  <Paragraphs>136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华文新魏</vt:lpstr>
      <vt:lpstr>方正姚体</vt:lpstr>
      <vt:lpstr>楷体</vt:lpstr>
      <vt:lpstr>华文楷体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100</cp:revision>
  <dcterms:created xsi:type="dcterms:W3CDTF">2017-03-17T02:28:00Z</dcterms:created>
  <dcterms:modified xsi:type="dcterms:W3CDTF">2023-09-25T17:04:38Z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AFA9E148110B44D19F7F9BAC8D5DAEDE_12</vt:lpwstr>
  </property>
</Properties>
</file>