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6" r:id="rId5"/>
    <p:sldId id="257" r:id="rId6"/>
    <p:sldId id="260" r:id="rId7"/>
    <p:sldId id="265" r:id="rId8"/>
    <p:sldId id="267" r:id="rId9"/>
    <p:sldId id="268" r:id="rId10"/>
    <p:sldId id="281" r:id="rId11"/>
    <p:sldId id="270" r:id="rId12"/>
    <p:sldId id="271" r:id="rId13"/>
    <p:sldId id="272" r:id="rId14"/>
    <p:sldId id="258" r:id="rId15"/>
    <p:sldId id="275" r:id="rId16"/>
    <p:sldId id="276" r:id="rId17"/>
    <p:sldId id="277" r:id="rId18"/>
    <p:sldId id="278" r:id="rId19"/>
    <p:sldId id="279" r:id="rId20"/>
    <p:sldId id="280" r:id="rId21"/>
    <p:sldId id="259" r:id="rId22"/>
    <p:sldId id="282" r:id="rId23"/>
    <p:sldId id="261" r:id="rId24"/>
    <p:sldId id="262" r:id="rId25"/>
    <p:sldId id="296" r:id="rId26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866" y="1406"/>
      </p:cViewPr>
      <p:guideLst>
        <p:guide orient="horz" pos="163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2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69.wdp"/><Relationship Id="rId1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36.wdp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microsoft.com/office/2007/relationships/hdphoto" Target="../media/image32.wdp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70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9.wdp"/><Relationship Id="rId1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3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85985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毫米的认识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文本框 202"/>
          <p:cNvSpPr txBox="1"/>
          <p:nvPr/>
        </p:nvSpPr>
        <p:spPr>
          <a:xfrm>
            <a:off x="1775407" y="1056970"/>
            <a:ext cx="4932680" cy="521971"/>
          </a:xfrm>
          <a:prstGeom prst="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哪些物品的长度大约是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4931" y="634812"/>
            <a:ext cx="1470783" cy="1470783"/>
          </a:xfrm>
          <a:prstGeom prst="rect">
            <a:avLst/>
          </a:prstGeom>
        </p:spPr>
      </p:pic>
      <p:pic>
        <p:nvPicPr>
          <p:cNvPr id="26" name="Picture 34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369" y="1720502"/>
            <a:ext cx="141605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9" descr="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074" y="1437133"/>
            <a:ext cx="356711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1694755" y="2735188"/>
            <a:ext cx="2730303" cy="108012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分硬币的厚度大约是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5225478" y="2735188"/>
            <a:ext cx="2730303" cy="108012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身份证的厚度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590" y="3881755"/>
            <a:ext cx="88474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举手回答：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说一说，生活中测量哪些物品一般用“毫米”作单位。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2" grpId="0" bldLvl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605" y="788029"/>
            <a:ext cx="8352790" cy="2011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游戏：猜一猜，像我们数学书这样的纸，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把它捏紧，几张纸的厚度大约是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毫米？动动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手证实你的想法吧！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2785" y="2932791"/>
            <a:ext cx="77584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像我们数学书这样的纸，把它捏紧，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张纸的厚度大约就是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毫米。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1264" y="1197193"/>
            <a:ext cx="1377815" cy="1281111"/>
          </a:xfrm>
          <a:prstGeom prst="rect">
            <a:avLst/>
          </a:prstGeom>
        </p:spPr>
      </p:pic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817921" y="714227"/>
            <a:ext cx="49291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kumimoji="1"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kumimoji="1"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4" y="2040211"/>
            <a:ext cx="3209925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029" y="2040211"/>
            <a:ext cx="3829050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393303" y="3531741"/>
            <a:ext cx="432727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zh-CN" altLang="en-US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4777854" y="3489598"/>
            <a:ext cx="3225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zh-CN" altLang="en-US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"/>
          <p:cNvSpPr txBox="1"/>
          <p:nvPr/>
        </p:nvSpPr>
        <p:spPr>
          <a:xfrm>
            <a:off x="1489684" y="3489871"/>
            <a:ext cx="4635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9"/>
          <p:cNvSpPr txBox="1"/>
          <p:nvPr/>
        </p:nvSpPr>
        <p:spPr>
          <a:xfrm>
            <a:off x="2556942" y="3489598"/>
            <a:ext cx="4635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0"/>
          <p:cNvSpPr txBox="1"/>
          <p:nvPr/>
        </p:nvSpPr>
        <p:spPr>
          <a:xfrm>
            <a:off x="5317467" y="3480347"/>
            <a:ext cx="4651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1"/>
          <p:cNvSpPr txBox="1"/>
          <p:nvPr/>
        </p:nvSpPr>
        <p:spPr>
          <a:xfrm>
            <a:off x="6427992" y="3489598"/>
            <a:ext cx="4651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132068" y="2746588"/>
            <a:ext cx="219912" cy="3397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948264" y="2731584"/>
            <a:ext cx="219912" cy="3397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 bldLvl="0" animBg="1"/>
      <p:bldP spid="4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727108" y="785887"/>
            <a:ext cx="29114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kumimoji="1"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量一量。</a:t>
            </a:r>
            <a:endParaRPr kumimoji="1"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4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33" y="1779662"/>
            <a:ext cx="7345362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33" y="2467049"/>
            <a:ext cx="31242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Rectangle 23"/>
          <p:cNvSpPr>
            <a:spLocks noChangeArrowheads="1"/>
          </p:cNvSpPr>
          <p:nvPr/>
        </p:nvSpPr>
        <p:spPr bwMode="auto">
          <a:xfrm>
            <a:off x="584233" y="3671962"/>
            <a:ext cx="2046287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23"/>
          <p:cNvSpPr>
            <a:spLocks noChangeArrowheads="1"/>
          </p:cNvSpPr>
          <p:nvPr/>
        </p:nvSpPr>
        <p:spPr bwMode="auto">
          <a:xfrm>
            <a:off x="3365533" y="3644974"/>
            <a:ext cx="204628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6213508" y="3644974"/>
            <a:ext cx="2046287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u="sng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"/>
          <p:cNvSpPr txBox="1"/>
          <p:nvPr/>
        </p:nvSpPr>
        <p:spPr>
          <a:xfrm>
            <a:off x="844583" y="3671962"/>
            <a:ext cx="76200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2"/>
          <p:cNvSpPr txBox="1"/>
          <p:nvPr/>
        </p:nvSpPr>
        <p:spPr>
          <a:xfrm>
            <a:off x="3524283" y="3644974"/>
            <a:ext cx="76200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6411945" y="3644974"/>
            <a:ext cx="76200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4740">
            <a:off x="5970620" y="2579762"/>
            <a:ext cx="31242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33333E-6 L 0.25695 -0.2805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47" y="-140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3632" y="2664014"/>
            <a:ext cx="1614968" cy="198374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99003" y="732744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填写合适的长度单位。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11760" y="1635646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曲别针长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15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）；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铅笔盒长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22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）；</a:t>
            </a:r>
            <a:endParaRPr lang="zh-CN" altLang="zh-CN" sz="28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教室长为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）。</a:t>
            </a:r>
            <a:endParaRPr lang="zh-CN" altLang="zh-CN" sz="28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46236" y="1902292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69240" y="2805191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46236" y="3655885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81497" y="1366664"/>
            <a:ext cx="576063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厘米 ＝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厘米 ＝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厘米 ＝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毫米 ＝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3534322" y="1513181"/>
            <a:ext cx="11641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3573785" y="2240334"/>
            <a:ext cx="11641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3717801" y="2963416"/>
            <a:ext cx="11641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4005833" y="3699768"/>
            <a:ext cx="11641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8884" y="781889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单位换算。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64726" y="2729393"/>
            <a:ext cx="1637595" cy="163759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788512" y="729848"/>
            <a:ext cx="2736304" cy="1758139"/>
            <a:chOff x="6012159" y="615061"/>
            <a:chExt cx="2736304" cy="175813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159" y="615061"/>
              <a:ext cx="2736304" cy="1758139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6190237" y="1263298"/>
              <a:ext cx="2531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厘米＝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毫米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46118" y="623072"/>
            <a:ext cx="3317541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按要求画线段。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2839" y="1260748"/>
            <a:ext cx="61383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）画一条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毫米的线段。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4470" y="2758464"/>
            <a:ext cx="61383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）画一条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毫米的线段。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335" y="2282612"/>
            <a:ext cx="3876190" cy="390476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2146780" y="2206117"/>
            <a:ext cx="0" cy="764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146780" y="2282612"/>
            <a:ext cx="23895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533422" y="2206117"/>
            <a:ext cx="0" cy="764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927" y="3925044"/>
            <a:ext cx="3876190" cy="390476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2079372" y="3848549"/>
            <a:ext cx="0" cy="764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079372" y="3925044"/>
            <a:ext cx="1437349" cy="1415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516721" y="3848549"/>
            <a:ext cx="0" cy="764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268560" y="2593975"/>
            <a:ext cx="1922971" cy="1922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8"/>
          <p:cNvSpPr/>
          <p:nvPr/>
        </p:nvSpPr>
        <p:spPr>
          <a:xfrm>
            <a:off x="1984375" y="1052513"/>
            <a:ext cx="5021263" cy="30232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marL="266700" indent="-266700" eaLnBrk="1" latinLnBrk="1" hangingPunct="1">
              <a:lnSpc>
                <a:spcPct val="150000"/>
              </a:lnSpc>
            </a:pP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266700" indent="-266700" eaLnBrk="1" latinLnBrk="1" hangingPunct="1">
              <a:lnSpc>
                <a:spcPct val="150000"/>
              </a:lnSpc>
            </a:pP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266700" indent="-266700" eaLnBrk="1" latin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266700" indent="-266700" eaLnBrk="1" latinLnBrk="1" hangingPunct="1">
              <a:lnSpc>
                <a:spcPct val="150000"/>
              </a:lnSpc>
            </a:pP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97280" y="2214880"/>
            <a:ext cx="7376160" cy="56070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R="0" indent="200025" algn="just" defTabSz="342900" eaLnBrk="1" hangingPunct="1"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kern="1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铁钉长</a:t>
            </a:r>
            <a:r>
              <a:rPr kumimoji="0" lang="en-US" altLang="zh-CN" sz="3200" b="1" kern="1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(</a:t>
            </a:r>
            <a:r>
              <a:rPr kumimoji="0" lang="zh-CN" altLang="zh-CN" sz="3200" b="1" kern="1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　　</a:t>
            </a:r>
            <a:r>
              <a:rPr kumimoji="0" lang="en-US" altLang="zh-CN" sz="3200" b="1" kern="1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)</a:t>
            </a:r>
            <a:r>
              <a:rPr kumimoji="0" lang="zh-CN" altLang="zh-CN" sz="3200" b="1" kern="1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厘米</a:t>
            </a:r>
            <a:r>
              <a:rPr kumimoji="0" lang="en-US" altLang="zh-CN" sz="3200" b="1" kern="1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(</a:t>
            </a:r>
            <a:r>
              <a:rPr kumimoji="0" lang="zh-CN" altLang="zh-CN" sz="3200" b="1" kern="1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　　</a:t>
            </a:r>
            <a:r>
              <a:rPr kumimoji="0" lang="en-US" altLang="zh-CN" sz="3200" b="1" kern="1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)</a:t>
            </a:r>
            <a:r>
              <a:rPr kumimoji="0" lang="zh-CN" altLang="zh-CN" sz="3200" b="1" kern="1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毫米</a:t>
            </a:r>
            <a:endParaRPr kumimoji="0" lang="zh-CN" altLang="zh-CN" sz="3200" b="1" kern="1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88323" y="2201863"/>
            <a:ext cx="582612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54918" y="2201863"/>
            <a:ext cx="542925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457200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6560" y="2895600"/>
            <a:ext cx="8406765" cy="1786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起点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厘米处，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终点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毫米处，所以铁钉长度要用终点长度减起点长度，所以是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厘米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毫米长。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7280" y="518160"/>
            <a:ext cx="7172325" cy="147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文本框 99"/>
          <p:cNvSpPr txBox="1"/>
          <p:nvPr/>
        </p:nvSpPr>
        <p:spPr>
          <a:xfrm>
            <a:off x="655955" y="892175"/>
            <a:ext cx="7831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一本书厚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本书摞在一起，厚多少厘米？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8513" y="1847850"/>
            <a:ext cx="3249612" cy="5429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4=60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（毫米）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08513" y="2557780"/>
            <a:ext cx="2674937" cy="5524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08513" y="3295650"/>
            <a:ext cx="2587625" cy="619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9106" y1="29008" x2="55691" y2="51908"/>
                        <a14:foregroundMark x1="43902" y1="53817" x2="54878" y2="65649"/>
                        <a14:foregroundMark x1="12602" y1="45802" x2="43902" y2="83206"/>
                        <a14:foregroundMark x1="4878" y1="46565" x2="54065" y2="76336"/>
                        <a14:foregroundMark x1="12602" y1="76718" x2="46341" y2="99618"/>
                        <a14:foregroundMark x1="45528" y1="91985" x2="63008" y2="87405"/>
                        <a14:foregroundMark x1="31301" y1="85496" x2="47154" y2="95038"/>
                        <a14:foregroundMark x1="65041" y1="85878" x2="93496" y2="65649"/>
                        <a14:foregroundMark x1="93902" y1="68702" x2="98780" y2="50000"/>
                        <a14:foregroundMark x1="95528" y1="56870" x2="70325" y2="50000"/>
                        <a14:foregroundMark x1="84553" y1="63740" x2="69106" y2="58779"/>
                        <a14:foregroundMark x1="90650" y1="36260" x2="92276" y2="23282"/>
                        <a14:foregroundMark x1="97967" y1="27099" x2="78862" y2="36260"/>
                        <a14:backgroundMark x1="87805" y1="26718" x2="67480" y2="83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4580" y="1590675"/>
            <a:ext cx="2602230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414228" y="79768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7078" y="1941408"/>
            <a:ext cx="4654550" cy="22840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测量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比较短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的物体或要求量的比较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精确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时用毫米作单位。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110" name="TextBox 45"/>
          <p:cNvSpPr txBox="1"/>
          <p:nvPr/>
        </p:nvSpPr>
        <p:spPr>
          <a:xfrm>
            <a:off x="5219019" y="1124859"/>
            <a:ext cx="3290570" cy="1209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厘米中间的每一个小格的长度是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毫米。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6" name="Picture 43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9328" y="2352547"/>
            <a:ext cx="3098800" cy="2159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5" name="Group 109"/>
          <p:cNvGrpSpPr/>
          <p:nvPr/>
        </p:nvGrpSpPr>
        <p:grpSpPr bwMode="auto">
          <a:xfrm>
            <a:off x="6146110" y="3108252"/>
            <a:ext cx="80962" cy="252412"/>
            <a:chOff x="1113" y="1911"/>
            <a:chExt cx="51" cy="159"/>
          </a:xfrm>
        </p:grpSpPr>
        <p:sp>
          <p:nvSpPr>
            <p:cNvPr id="66" name="矩形 26"/>
            <p:cNvSpPr>
              <a:spLocks noChangeArrowheads="1"/>
            </p:cNvSpPr>
            <p:nvPr/>
          </p:nvSpPr>
          <p:spPr bwMode="auto">
            <a:xfrm flipH="1">
              <a:off x="1116" y="1911"/>
              <a:ext cx="45" cy="159"/>
            </a:xfrm>
            <a:prstGeom prst="rect">
              <a:avLst/>
            </a:prstGeom>
            <a:solidFill>
              <a:srgbClr val="7575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7575D1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67" name="Line 111"/>
            <p:cNvSpPr>
              <a:spLocks noChangeShapeType="1"/>
            </p:cNvSpPr>
            <p:nvPr/>
          </p:nvSpPr>
          <p:spPr bwMode="auto">
            <a:xfrm>
              <a:off x="1113" y="1911"/>
              <a:ext cx="0" cy="159"/>
            </a:xfrm>
            <a:prstGeom prst="line">
              <a:avLst/>
            </a:prstGeom>
            <a:noFill/>
            <a:ln w="12700">
              <a:solidFill>
                <a:srgbClr val="800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8" name="Line 112"/>
            <p:cNvSpPr>
              <a:spLocks noChangeShapeType="1"/>
            </p:cNvSpPr>
            <p:nvPr/>
          </p:nvSpPr>
          <p:spPr bwMode="auto">
            <a:xfrm>
              <a:off x="1164" y="1911"/>
              <a:ext cx="0" cy="159"/>
            </a:xfrm>
            <a:prstGeom prst="line">
              <a:avLst/>
            </a:prstGeom>
            <a:noFill/>
            <a:ln w="12700">
              <a:solidFill>
                <a:srgbClr val="800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  <p:bldP spid="451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4231" l="0" r="100000">
                        <a14:backgroundMark x1="46083" y1="32692" x2="36406" y2="30385"/>
                        <a14:backgroundMark x1="42857" y1="33077" x2="33641" y2="35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38220" y="1021715"/>
            <a:ext cx="2066925" cy="2476500"/>
          </a:xfrm>
          <a:prstGeom prst="rect">
            <a:avLst/>
          </a:prstGeom>
        </p:spPr>
      </p:pic>
      <p:sp>
        <p:nvSpPr>
          <p:cNvPr id="2" name="AutoShape 27"/>
          <p:cNvSpPr/>
          <p:nvPr/>
        </p:nvSpPr>
        <p:spPr>
          <a:xfrm flipH="1">
            <a:off x="1686877" y="793432"/>
            <a:ext cx="6457315" cy="971233"/>
          </a:xfrm>
          <a:prstGeom prst="wedgeRoundRectCallout">
            <a:avLst>
              <a:gd name="adj1" fmla="val 52405"/>
              <a:gd name="adj2" fmla="val 18310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45988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要想精确测量物体的长度需要用什么工具呢？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1866" y="689801"/>
            <a:ext cx="1383030" cy="138303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616075" y="3027680"/>
            <a:ext cx="7279640" cy="1410970"/>
            <a:chOff x="2615" y="3768"/>
            <a:chExt cx="11464" cy="2222"/>
          </a:xfrm>
        </p:grpSpPr>
        <p:sp>
          <p:nvSpPr>
            <p:cNvPr id="43036" name="AutoShape 27"/>
            <p:cNvSpPr/>
            <p:nvPr/>
          </p:nvSpPr>
          <p:spPr>
            <a:xfrm>
              <a:off x="2615" y="4415"/>
              <a:ext cx="9309" cy="1047"/>
            </a:xfrm>
            <a:prstGeom prst="wedgeRoundRectCallout">
              <a:avLst>
                <a:gd name="adj1" fmla="val 55106"/>
                <a:gd name="adj2" fmla="val 11790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45988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回忆一下，我们学过哪些长度单位？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11857" y="3768"/>
              <a:ext cx="2222" cy="2222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3765550" y="426529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米和厘米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B3B3B3">
                  <a:alpha val="78431"/>
                </a:srgbClr>
              </a:clrFrom>
              <a:clrTo>
                <a:srgbClr val="B3B3B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0" b="89560" l="0" r="8971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9808" y="1764665"/>
            <a:ext cx="268605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6440" y="1452880"/>
            <a:ext cx="7072630" cy="919480"/>
          </a:xfrm>
          <a:prstGeom prst="rect">
            <a:avLst/>
          </a:prstGeom>
        </p:spPr>
      </p:pic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340033" y="809513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83406" y="1452761"/>
            <a:ext cx="6558759" cy="807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厘米与毫米的关系：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42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524" y="4217407"/>
            <a:ext cx="7035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3" descr="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87" y="2417182"/>
            <a:ext cx="30988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39"/>
          <p:cNvSpPr>
            <a:spLocks noChangeArrowheads="1"/>
          </p:cNvSpPr>
          <p:nvPr/>
        </p:nvSpPr>
        <p:spPr bwMode="auto">
          <a:xfrm>
            <a:off x="1346667" y="2632837"/>
            <a:ext cx="8834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8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_GB2312" pitchFamily="49" charset="-122"/>
              </a:rPr>
              <a:t>10</a:t>
            </a:r>
            <a:r>
              <a:rPr lang="zh-CN" altLang="en-US" sz="18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_GB2312" pitchFamily="49" charset="-122"/>
              </a:rPr>
              <a:t>毫米</a:t>
            </a:r>
            <a:endParaRPr lang="zh-CN" altLang="en-US" sz="18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448671" y="3152299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1535983" y="3152299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1618850" y="3152299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706162" y="3152299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356914" y="3152299"/>
            <a:ext cx="0" cy="1470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793474" y="3152299"/>
            <a:ext cx="0" cy="1470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880786" y="3152299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968098" y="3152299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055410" y="3152299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142722" y="3152299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230038" y="3152299"/>
            <a:ext cx="0" cy="1470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12"/>
          <p:cNvSpPr/>
          <p:nvPr/>
        </p:nvSpPr>
        <p:spPr>
          <a:xfrm>
            <a:off x="2166538" y="3328356"/>
            <a:ext cx="127000" cy="4778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大括号 13"/>
          <p:cNvSpPr/>
          <p:nvPr/>
        </p:nvSpPr>
        <p:spPr>
          <a:xfrm rot="16200000">
            <a:off x="1718310" y="2640330"/>
            <a:ext cx="149860" cy="873125"/>
          </a:xfrm>
          <a:prstGeom prst="rightBrace">
            <a:avLst>
              <a:gd name="adj1" fmla="val 20333"/>
              <a:gd name="adj2" fmla="val 50000"/>
            </a:avLst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9" grpId="0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6877" y="784552"/>
            <a:ext cx="7056784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、回想米和厘米之间的进率是多少？</a:t>
            </a:r>
            <a:endParaRPr lang="en-US" altLang="zh-CN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992333" y="871861"/>
            <a:ext cx="1251430" cy="1251430"/>
          </a:xfrm>
          <a:prstGeom prst="rect">
            <a:avLst/>
          </a:prstGeom>
        </p:spPr>
      </p:pic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1630973" y="1376006"/>
            <a:ext cx="3124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885" y="1825306"/>
            <a:ext cx="7056784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、请你填出括号里面的数。</a:t>
            </a:r>
            <a:endParaRPr lang="en-US" altLang="zh-CN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228600">
              <a:lnSpc>
                <a:spcPct val="12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     )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    </a:t>
            </a:r>
            <a:endParaRPr lang="en-US" altLang="zh-CN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228600">
              <a:lnSpc>
                <a:spcPct val="12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100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     )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      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228600">
              <a:lnSpc>
                <a:spcPct val="12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2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米＝（     ）厘米  </a:t>
            </a:r>
            <a:endParaRPr lang="en-US" altLang="zh-CN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228600">
              <a:lnSpc>
                <a:spcPct val="12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厘米＝（    ）厘米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20000"/>
              </a:lnSpc>
            </a:pP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2724740" y="2362457"/>
            <a:ext cx="9366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3629289" y="2862486"/>
            <a:ext cx="9366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071133" y="3385706"/>
            <a:ext cx="9366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250583" y="3507343"/>
            <a:ext cx="2285046" cy="436091"/>
          </a:xfrm>
          <a:prstGeom prst="wedgeRoundRectCallout">
            <a:avLst>
              <a:gd name="adj1" fmla="val -74762"/>
              <a:gd name="adj2" fmla="val 5816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3976438" y="3880170"/>
            <a:ext cx="9366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8" grpId="0"/>
      <p:bldP spid="9" grpId="0"/>
      <p:bldP spid="12" grpId="0"/>
      <p:bldP spid="13" grpId="0"/>
      <p:bldP spid="4" grpId="0" bldLvl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449580" y="1417884"/>
            <a:ext cx="7707051" cy="2787136"/>
            <a:chOff x="642910" y="2208070"/>
            <a:chExt cx="7707106" cy="2843496"/>
          </a:xfrm>
        </p:grpSpPr>
        <p:pic>
          <p:nvPicPr>
            <p:cNvPr id="54282" name="Picture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32985" b="99403" l="7492" r="89899">
                          <a14:foregroundMark x1="14310" y1="73134" x2="19444" y2="93134"/>
                          <a14:foregroundMark x1="8249" y1="75522" x2="8249" y2="76567"/>
                          <a14:foregroundMark x1="8249" y1="71493" x2="9933" y2="84328"/>
                          <a14:foregroundMark x1="7492" y1="85373" x2="10354" y2="99552"/>
                          <a14:foregroundMark x1="15488" y1="64328" x2="16414" y2="77612"/>
                          <a14:foregroundMark x1="16077" y1="62687" x2="22896" y2="76119"/>
                          <a14:foregroundMark x1="20455" y1="61940" x2="20034" y2="76119"/>
                          <a14:foregroundMark x1="13552" y1="66119" x2="15488" y2="91791"/>
                          <a14:foregroundMark x1="42929" y1="32985" x2="39899" y2="444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473"/>
            <a:stretch>
              <a:fillRect/>
            </a:stretch>
          </p:blipFill>
          <p:spPr>
            <a:xfrm>
              <a:off x="2643174" y="3349498"/>
              <a:ext cx="4135784" cy="17020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79" name="AutoShape 27"/>
            <p:cNvSpPr/>
            <p:nvPr/>
          </p:nvSpPr>
          <p:spPr>
            <a:xfrm>
              <a:off x="5706492" y="2848479"/>
              <a:ext cx="2643524" cy="501019"/>
            </a:xfrm>
            <a:prstGeom prst="wedgeRoundRectCallout">
              <a:avLst>
                <a:gd name="adj1" fmla="val -43555"/>
                <a:gd name="adj2" fmla="val 95366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厚大约是</a:t>
              </a:r>
              <a:r>
                <a:rPr lang="en-US" altLang="zh-CN" sz="24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……</a:t>
              </a:r>
              <a:endPara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54280" name="AutoShape 27"/>
            <p:cNvSpPr/>
            <p:nvPr/>
          </p:nvSpPr>
          <p:spPr>
            <a:xfrm>
              <a:off x="2079982" y="2208070"/>
              <a:ext cx="3626510" cy="582299"/>
            </a:xfrm>
            <a:prstGeom prst="wedgeRoundRectCallout">
              <a:avLst>
                <a:gd name="adj1" fmla="val 16287"/>
                <a:gd name="adj2" fmla="val 128667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数学书的长大约是</a:t>
              </a:r>
              <a:r>
                <a:rPr lang="en-US" altLang="zh-CN" sz="24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……</a:t>
              </a:r>
              <a:endPara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54281" name="AutoShape 27"/>
            <p:cNvSpPr/>
            <p:nvPr/>
          </p:nvSpPr>
          <p:spPr>
            <a:xfrm>
              <a:off x="642910" y="3418840"/>
              <a:ext cx="2214896" cy="581664"/>
            </a:xfrm>
            <a:prstGeom prst="wedgeRoundRectCallout">
              <a:avLst>
                <a:gd name="adj1" fmla="val 60769"/>
                <a:gd name="adj2" fmla="val -3773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宽大约是</a:t>
              </a:r>
              <a:r>
                <a:rPr lang="en-US" altLang="zh-CN" sz="2400" b="1" dirty="0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……                                             </a:t>
              </a:r>
              <a:endPara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36925" y="1576442"/>
            <a:ext cx="1141364" cy="1401991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508104" y="655350"/>
            <a:ext cx="2840123" cy="1157106"/>
            <a:chOff x="2411760" y="3465444"/>
            <a:chExt cx="3456384" cy="1338554"/>
          </a:xfrm>
        </p:grpSpPr>
        <p:sp>
          <p:nvSpPr>
            <p:cNvPr id="22" name="云形标注 21"/>
            <p:cNvSpPr/>
            <p:nvPr/>
          </p:nvSpPr>
          <p:spPr>
            <a:xfrm>
              <a:off x="2411760" y="3465444"/>
              <a:ext cx="3456384" cy="1338554"/>
            </a:xfrm>
            <a:prstGeom prst="cloudCallout">
              <a:avLst>
                <a:gd name="adj1" fmla="val 32408"/>
                <a:gd name="adj2" fmla="val 62908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089004" y="3719222"/>
              <a:ext cx="2736304" cy="96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试着用尺子量一量。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2300" y="1255990"/>
            <a:ext cx="1814567" cy="253222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77492" y="2696099"/>
            <a:ext cx="3083156" cy="20664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55213" y="1168477"/>
            <a:ext cx="1957026" cy="2191270"/>
            <a:chOff x="1727649" y="1829399"/>
            <a:chExt cx="2322270" cy="260023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727649" y="1829399"/>
              <a:ext cx="2036369" cy="2016694"/>
            </a:xfrm>
            <a:prstGeom prst="rect">
              <a:avLst/>
            </a:prstGeom>
          </p:spPr>
        </p:pic>
        <p:sp>
          <p:nvSpPr>
            <p:cNvPr id="15" name="矩形标注 14"/>
            <p:cNvSpPr/>
            <p:nvPr/>
          </p:nvSpPr>
          <p:spPr>
            <a:xfrm>
              <a:off x="1803266" y="3462124"/>
              <a:ext cx="2246653" cy="967506"/>
            </a:xfrm>
            <a:prstGeom prst="wedgeRoundRectCallout">
              <a:avLst>
                <a:gd name="adj1" fmla="val -8770"/>
                <a:gd name="adj2" fmla="val -6919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数学书的长是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170589" y="2978433"/>
            <a:ext cx="1193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1380">
            <a:off x="3372887" y="3672342"/>
            <a:ext cx="3101343" cy="20786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469782" y="3104751"/>
            <a:ext cx="3853692" cy="1871079"/>
            <a:chOff x="4137683" y="3851124"/>
            <a:chExt cx="4507729" cy="2168179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137683" y="3851124"/>
              <a:ext cx="1913966" cy="1973078"/>
            </a:xfrm>
            <a:prstGeom prst="rect">
              <a:avLst/>
            </a:prstGeom>
          </p:spPr>
        </p:pic>
        <p:sp>
          <p:nvSpPr>
            <p:cNvPr id="26" name="矩形标注 25"/>
            <p:cNvSpPr/>
            <p:nvPr/>
          </p:nvSpPr>
          <p:spPr>
            <a:xfrm>
              <a:off x="4478634" y="5454486"/>
              <a:ext cx="4166778" cy="564817"/>
            </a:xfrm>
            <a:prstGeom prst="wedgeRoundRectCallout">
              <a:avLst>
                <a:gd name="adj1" fmla="val -35434"/>
                <a:gd name="adj2" fmla="val -7690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数学书的宽是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781868" y="4496797"/>
            <a:ext cx="1452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厘米多。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144136" y="4110008"/>
            <a:ext cx="219912" cy="3397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5340">
            <a:off x="3238111" y="744605"/>
            <a:ext cx="3101343" cy="20786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4294287" y="1788128"/>
            <a:ext cx="3435535" cy="1751272"/>
            <a:chOff x="4696968" y="3115424"/>
            <a:chExt cx="4076716" cy="2078115"/>
          </a:xfrm>
          <a:solidFill>
            <a:srgbClr val="92D050"/>
          </a:solidFill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04865" y="3503544"/>
              <a:ext cx="1668819" cy="1689995"/>
            </a:xfrm>
            <a:prstGeom prst="rect">
              <a:avLst/>
            </a:prstGeom>
            <a:noFill/>
          </p:spPr>
        </p:pic>
        <p:sp>
          <p:nvSpPr>
            <p:cNvPr id="32" name="矩形标注 31"/>
            <p:cNvSpPr/>
            <p:nvPr/>
          </p:nvSpPr>
          <p:spPr>
            <a:xfrm>
              <a:off x="4696968" y="3115424"/>
              <a:ext cx="3857846" cy="564818"/>
            </a:xfrm>
            <a:prstGeom prst="wedgeRectCallout">
              <a:avLst>
                <a:gd name="adj1" fmla="val -64103"/>
                <a:gd name="adj2" fmla="val -16067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数学书的厚度是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574182" y="1810919"/>
            <a:ext cx="10634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小格。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053535" y="2892148"/>
            <a:ext cx="405146" cy="2433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27" grpId="0" build="allAtOnce"/>
      <p:bldP spid="28" grpId="0" bldLvl="0" animBg="1"/>
      <p:bldP spid="28" grpId="1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304963" y="2339708"/>
            <a:ext cx="1839037" cy="1839037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388722" y="1297851"/>
            <a:ext cx="2737810" cy="954107"/>
            <a:chOff x="2843560" y="3575597"/>
            <a:chExt cx="2737810" cy="954107"/>
          </a:xfrm>
        </p:grpSpPr>
        <p:sp>
          <p:nvSpPr>
            <p:cNvPr id="4" name="矩形标注 3"/>
            <p:cNvSpPr/>
            <p:nvPr/>
          </p:nvSpPr>
          <p:spPr>
            <a:xfrm>
              <a:off x="2843560" y="3594984"/>
              <a:ext cx="2735580" cy="934720"/>
            </a:xfrm>
            <a:prstGeom prst="wedgeRoundRectCallout">
              <a:avLst>
                <a:gd name="adj1" fmla="val 41419"/>
                <a:gd name="adj2" fmla="val 7955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845066" y="3575597"/>
              <a:ext cx="273630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数学书的厚度不到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，怎么办？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133" y="719733"/>
            <a:ext cx="2724150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3893433" y="2272308"/>
            <a:ext cx="48736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869620" y="1643658"/>
            <a:ext cx="48736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869620" y="1910358"/>
            <a:ext cx="2682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1666915" y="3259227"/>
            <a:ext cx="5760640" cy="116259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比较短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的物体或要求量的比较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精确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时用毫米（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mm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）作单位。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10" name="TextBox 45"/>
          <p:cNvSpPr txBox="1"/>
          <p:nvPr/>
        </p:nvSpPr>
        <p:spPr>
          <a:xfrm>
            <a:off x="752172" y="846513"/>
            <a:ext cx="7367905" cy="4819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厘米中间的每一个小格的长度是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毫米。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70227" y="1762183"/>
            <a:ext cx="6212840" cy="1478915"/>
            <a:chOff x="4894" y="2685"/>
            <a:chExt cx="9784" cy="2329"/>
          </a:xfrm>
        </p:grpSpPr>
        <p:sp>
          <p:nvSpPr>
            <p:cNvPr id="46093" name="AutoShape 27"/>
            <p:cNvSpPr/>
            <p:nvPr/>
          </p:nvSpPr>
          <p:spPr>
            <a:xfrm flipH="1">
              <a:off x="4894" y="2685"/>
              <a:ext cx="7656" cy="1585"/>
            </a:xfrm>
            <a:prstGeom prst="wedgeRoundRectCallout">
              <a:avLst>
                <a:gd name="adj1" fmla="val -53735"/>
                <a:gd name="adj2" fmla="val 30063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45988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>
                <a:lnSpc>
                  <a:spcPct val="80000"/>
                </a:lnSpc>
              </a:pP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直尺上除了厘米刻度外，还有什么刻度？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12500" y="2702"/>
              <a:ext cx="2178" cy="2312"/>
            </a:xfrm>
            <a:prstGeom prst="rect">
              <a:avLst/>
            </a:prstGeom>
          </p:spPr>
        </p:pic>
      </p:grpSp>
      <p:pic>
        <p:nvPicPr>
          <p:cNvPr id="57347" name="Picture 42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060" y="3500178"/>
            <a:ext cx="7035800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43" descr="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622" y="1699953"/>
            <a:ext cx="3098800" cy="2159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5" name="Group 109"/>
          <p:cNvGrpSpPr/>
          <p:nvPr/>
        </p:nvGrpSpPr>
        <p:grpSpPr bwMode="auto">
          <a:xfrm>
            <a:off x="1339404" y="2455658"/>
            <a:ext cx="80962" cy="252412"/>
            <a:chOff x="1113" y="1911"/>
            <a:chExt cx="51" cy="159"/>
          </a:xfrm>
        </p:grpSpPr>
        <p:sp>
          <p:nvSpPr>
            <p:cNvPr id="66" name="矩形 26"/>
            <p:cNvSpPr>
              <a:spLocks noChangeArrowheads="1"/>
            </p:cNvSpPr>
            <p:nvPr/>
          </p:nvSpPr>
          <p:spPr bwMode="auto">
            <a:xfrm flipH="1">
              <a:off x="1116" y="1911"/>
              <a:ext cx="45" cy="159"/>
            </a:xfrm>
            <a:prstGeom prst="rect">
              <a:avLst/>
            </a:prstGeom>
            <a:solidFill>
              <a:srgbClr val="7575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7575D1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67" name="Line 111"/>
            <p:cNvSpPr>
              <a:spLocks noChangeShapeType="1"/>
            </p:cNvSpPr>
            <p:nvPr/>
          </p:nvSpPr>
          <p:spPr bwMode="auto">
            <a:xfrm>
              <a:off x="1113" y="1911"/>
              <a:ext cx="0" cy="159"/>
            </a:xfrm>
            <a:prstGeom prst="line">
              <a:avLst/>
            </a:prstGeom>
            <a:noFill/>
            <a:ln w="12700">
              <a:solidFill>
                <a:srgbClr val="800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8" name="Line 112"/>
            <p:cNvSpPr>
              <a:spLocks noChangeShapeType="1"/>
            </p:cNvSpPr>
            <p:nvPr/>
          </p:nvSpPr>
          <p:spPr bwMode="auto">
            <a:xfrm>
              <a:off x="1164" y="1911"/>
              <a:ext cx="0" cy="159"/>
            </a:xfrm>
            <a:prstGeom prst="line">
              <a:avLst/>
            </a:prstGeom>
            <a:noFill/>
            <a:ln w="12700">
              <a:solidFill>
                <a:srgbClr val="800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51088" y="694858"/>
            <a:ext cx="1161388" cy="1426588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4190876" y="931099"/>
            <a:ext cx="2736304" cy="1030605"/>
            <a:chOff x="2843808" y="3595947"/>
            <a:chExt cx="2736304" cy="1030605"/>
          </a:xfrm>
        </p:grpSpPr>
        <p:sp>
          <p:nvSpPr>
            <p:cNvPr id="202" name="圆角矩形标注 201"/>
            <p:cNvSpPr/>
            <p:nvPr/>
          </p:nvSpPr>
          <p:spPr>
            <a:xfrm>
              <a:off x="2844443" y="3595947"/>
              <a:ext cx="2581275" cy="1030605"/>
            </a:xfrm>
            <a:prstGeom prst="wedgeRoundRectCallout">
              <a:avLst>
                <a:gd name="adj1" fmla="val 54354"/>
                <a:gd name="adj2" fmla="val 20136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843808" y="3595947"/>
              <a:ext cx="273630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数一数，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厘米里有多少毫米。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7256" y="628774"/>
            <a:ext cx="3224920" cy="833258"/>
            <a:chOff x="1187624" y="555526"/>
            <a:chExt cx="3224920" cy="8332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7624" y="555526"/>
              <a:ext cx="1105427" cy="833258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2036280" y="667456"/>
              <a:ext cx="2376264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>
                <a:lnSpc>
                  <a:spcPct val="120000"/>
                </a:lnSpc>
              </a:pPr>
              <a:r>
                <a:rPr lang="zh-CN" altLang="en-US" sz="3200" b="1" kern="1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认识毫米</a:t>
              </a:r>
              <a:endParaRPr lang="en-US" altLang="zh-CN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" name="Picture 42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524" y="3236332"/>
            <a:ext cx="7035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3" descr="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87" y="1436107"/>
            <a:ext cx="30988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Text Box 51"/>
          <p:cNvSpPr txBox="1">
            <a:spLocks noChangeArrowheads="1"/>
          </p:cNvSpPr>
          <p:nvPr/>
        </p:nvSpPr>
        <p:spPr bwMode="auto">
          <a:xfrm>
            <a:off x="2822724" y="4172436"/>
            <a:ext cx="428536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39"/>
          <p:cNvSpPr>
            <a:spLocks noChangeArrowheads="1"/>
          </p:cNvSpPr>
          <p:nvPr/>
        </p:nvSpPr>
        <p:spPr bwMode="auto">
          <a:xfrm>
            <a:off x="1346667" y="1651762"/>
            <a:ext cx="8834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8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_GB2312" pitchFamily="49" charset="-122"/>
              </a:rPr>
              <a:t>10</a:t>
            </a:r>
            <a:r>
              <a:rPr lang="zh-CN" altLang="en-US" sz="18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楷体_GB2312" pitchFamily="49" charset="-122"/>
              </a:rPr>
              <a:t>毫米</a:t>
            </a:r>
            <a:endParaRPr lang="zh-CN" altLang="en-US" sz="18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448671" y="2171224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1535983" y="2171224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1618850" y="2171224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706162" y="2171224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356914" y="2171224"/>
            <a:ext cx="0" cy="1470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793474" y="2171224"/>
            <a:ext cx="0" cy="1470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880786" y="2171224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968098" y="2171224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055410" y="2171224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142722" y="2171224"/>
            <a:ext cx="0" cy="7798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230038" y="2171224"/>
            <a:ext cx="0" cy="14704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12"/>
          <p:cNvSpPr/>
          <p:nvPr/>
        </p:nvSpPr>
        <p:spPr>
          <a:xfrm>
            <a:off x="2166538" y="2347281"/>
            <a:ext cx="127000" cy="4778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大括号 13"/>
          <p:cNvSpPr/>
          <p:nvPr/>
        </p:nvSpPr>
        <p:spPr>
          <a:xfrm rot="16200000">
            <a:off x="1718310" y="1659255"/>
            <a:ext cx="149860" cy="873125"/>
          </a:xfrm>
          <a:prstGeom prst="rightBrace">
            <a:avLst>
              <a:gd name="adj1" fmla="val 20333"/>
              <a:gd name="adj2" fmla="val 50000"/>
            </a:avLst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3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9750" y="1566863"/>
            <a:ext cx="78486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）厘米（      ）毫米，也就是（     ）毫米。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450" y="1566863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8188" y="1566863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6200" y="1570038"/>
            <a:ext cx="71913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7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2275" y="2374900"/>
            <a:ext cx="5381625" cy="219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7"/>
          <p:cNvSpPr txBox="1"/>
          <p:nvPr/>
        </p:nvSpPr>
        <p:spPr>
          <a:xfrm>
            <a:off x="539750" y="780446"/>
            <a:ext cx="784860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读一读，下面的钉子长多少毫米？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53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450,&quot;width&quot;:8475}"/>
</p:tagLst>
</file>

<file path=ppt/tags/tag2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1121</Words>
  <Application>WPS 演示</Application>
  <PresentationFormat>全屏显示(16:9)</PresentationFormat>
  <Paragraphs>191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楷体_GB2312</vt:lpstr>
      <vt:lpstr>新宋体</vt:lpstr>
      <vt:lpstr>等线 Light</vt:lpstr>
      <vt:lpstr>微软雅黑</vt:lpstr>
      <vt:lpstr>Arial Unicode MS</vt:lpstr>
      <vt:lpstr>Times New Roman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58</cp:revision>
  <dcterms:created xsi:type="dcterms:W3CDTF">2019-09-02T08:53:00Z</dcterms:created>
  <dcterms:modified xsi:type="dcterms:W3CDTF">2023-09-28T13:41:28Z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E11F3C98C4A740CF9E71E9E8E26FB116_12</vt:lpwstr>
  </property>
</Properties>
</file>