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3"/>
  </p:sldMasterIdLst>
  <p:notesMasterIdLst>
    <p:notesMasterId r:id="rId6"/>
  </p:notesMasterIdLst>
  <p:sldIdLst>
    <p:sldId id="306" r:id="rId4"/>
    <p:sldId id="307" r:id="rId5"/>
    <p:sldId id="259" r:id="rId7"/>
    <p:sldId id="309" r:id="rId8"/>
    <p:sldId id="310" r:id="rId9"/>
    <p:sldId id="311" r:id="rId10"/>
    <p:sldId id="314" r:id="rId11"/>
    <p:sldId id="332" r:id="rId12"/>
    <p:sldId id="331" r:id="rId13"/>
    <p:sldId id="333" r:id="rId14"/>
    <p:sldId id="334" r:id="rId15"/>
    <p:sldId id="336" r:id="rId16"/>
    <p:sldId id="337" r:id="rId17"/>
    <p:sldId id="315" r:id="rId18"/>
    <p:sldId id="330" r:id="rId19"/>
    <p:sldId id="338" r:id="rId20"/>
    <p:sldId id="323" r:id="rId21"/>
    <p:sldId id="326" r:id="rId22"/>
    <p:sldId id="327" r:id="rId23"/>
    <p:sldId id="335" r:id="rId24"/>
    <p:sldId id="339" r:id="rId25"/>
    <p:sldId id="340" r:id="rId26"/>
    <p:sldId id="341" r:id="rId27"/>
    <p:sldId id="342" r:id="rId28"/>
    <p:sldId id="296" r:id="rId29"/>
    <p:sldId id="350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DE6421"/>
    <a:srgbClr val="A9E0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 showGuides="1">
      <p:cViewPr varScale="1">
        <p:scale>
          <a:sx n="66" d="100"/>
          <a:sy n="66" d="100"/>
        </p:scale>
        <p:origin x="-86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84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 smtClean="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B267FB3-6957-41CF-AA11-E6E16241798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868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245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3789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3789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3891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3891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3993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399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4096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409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5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7" name="图片 6"/>
          <p:cNvPicPr>
            <a:picLocks noChangeAspect="1"/>
          </p:cNvPicPr>
          <p:nvPr userDrawn="1"/>
        </p:nvPicPr>
        <p:blipFill>
          <a:blip r:embed="rId2"/>
          <a:srcRect t="445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片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74375" y="-155575"/>
            <a:ext cx="1430338" cy="1027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9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4500563"/>
            <a:ext cx="12192000" cy="2357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4.png"/><Relationship Id="rId11" Type="http://schemas.openxmlformats.org/officeDocument/2006/relationships/image" Target="../media/image3.png"/><Relationship Id="rId10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pic>
        <p:nvPicPr>
          <p:cNvPr id="1026" name="图片 6"/>
          <p:cNvPicPr>
            <a:picLocks noChangeAspect="1"/>
          </p:cNvPicPr>
          <p:nvPr userDrawn="1"/>
        </p:nvPicPr>
        <p:blipFill>
          <a:blip r:embed="rId10"/>
          <a:srcRect t="445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7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4500563"/>
            <a:ext cx="12192000" cy="2357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图片 2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10471150" y="-34925"/>
            <a:ext cx="368300" cy="40481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5.jpe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31.jpeg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7.png"/><Relationship Id="rId1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32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32.png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32.png"/><Relationship Id="rId1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6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7.jpe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9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4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48"/>
          <p:cNvSpPr txBox="1"/>
          <p:nvPr/>
        </p:nvSpPr>
        <p:spPr>
          <a:xfrm>
            <a:off x="2880896" y="2189211"/>
            <a:ext cx="6117380" cy="1323439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>
            <a:spAutoFit/>
          </a:bodyPr>
          <a:lstStyle/>
          <a:p>
            <a:pPr marR="0" defTabSz="914400" fontAlgn="auto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0" b="1" kern="1200" cap="none" spc="0" normalizeH="0" baseline="0" noProof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方正小标宋简体" pitchFamily="2" charset="-122"/>
                <a:ea typeface="方正小标宋简体" pitchFamily="2" charset="-122"/>
                <a:cs typeface="+mn-cs"/>
              </a:rPr>
              <a:t>4 </a:t>
            </a:r>
            <a:r>
              <a:rPr kumimoji="0" lang="zh-CN" altLang="en-US" sz="8000" b="1" kern="1200" cap="none" spc="0" normalizeH="0" baseline="0" noProof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方正小标宋简体" pitchFamily="2" charset="-122"/>
                <a:ea typeface="方正小标宋简体" pitchFamily="2" charset="-122"/>
                <a:cs typeface="+mn-cs"/>
              </a:rPr>
              <a:t>昆虫备忘录</a:t>
            </a:r>
            <a:endParaRPr kumimoji="0" lang="zh-CN" altLang="en-US" sz="8000" b="1" kern="1200" cap="none" spc="0" normalizeH="0" baseline="0" noProof="1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方正小标宋简体" pitchFamily="2" charset="-122"/>
              <a:ea typeface="方正小标宋简体" pitchFamily="2" charset="-122"/>
              <a:cs typeface="+mn-cs"/>
            </a:endParaRPr>
          </a:p>
        </p:txBody>
      </p:sp>
      <p:sp>
        <p:nvSpPr>
          <p:cNvPr id="4" name="TextBox 48"/>
          <p:cNvSpPr txBox="1"/>
          <p:nvPr/>
        </p:nvSpPr>
        <p:spPr>
          <a:xfrm>
            <a:off x="7003846" y="5819323"/>
            <a:ext cx="5082540" cy="5835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none">
            <a:spAutoFit/>
          </a:bodyPr>
          <a:lstStyle/>
          <a:p>
            <a:pPr marR="0" defTabSz="914400" fontAlgn="auto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rPr>
              <a:t>部编版小学</a:t>
            </a:r>
            <a:r>
              <a:rPr kumimoji="0" lang="zh-CN" altLang="en-US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rPr>
              <a:t>语文三</a:t>
            </a:r>
            <a:r>
              <a:rPr kumimoji="0" lang="zh-CN" altLang="en-US" sz="3200" b="1" kern="1200" cap="none" spc="0" normalizeH="0" baseline="0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rPr>
              <a:t>年级下册</a:t>
            </a:r>
            <a:endParaRPr kumimoji="0" lang="zh-CN" altLang="en-US" sz="32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260350" y="0"/>
            <a:ext cx="2228850" cy="844550"/>
            <a:chOff x="247309" y="0"/>
            <a:chExt cx="2227930" cy="845256"/>
          </a:xfrm>
        </p:grpSpPr>
        <p:sp>
          <p:nvSpPr>
            <p:cNvPr id="3" name="矩形 2"/>
            <p:cNvSpPr/>
            <p:nvPr/>
          </p:nvSpPr>
          <p:spPr>
            <a:xfrm>
              <a:off x="247309" y="130284"/>
              <a:ext cx="1420227" cy="584688"/>
            </a:xfrm>
            <a:prstGeom prst="rect">
              <a:avLst/>
            </a:prstGeom>
            <a:solidFill>
              <a:srgbClr val="DE6421"/>
            </a:solidFill>
            <a:ln w="57150">
              <a:solidFill>
                <a:srgbClr val="FFC000"/>
              </a:solidFill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1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资料袋</a:t>
              </a:r>
              <a:endParaRPr kumimoji="0" lang="zh-CN" altLang="en-US" sz="3200" b="1" i="0" u="none" strike="noStrike" kern="1200" cap="none" spc="0" normalizeH="0" baseline="0" noProof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endParaRPr>
            </a:p>
          </p:txBody>
        </p:sp>
        <p:pic>
          <p:nvPicPr>
            <p:cNvPr id="20486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flipH="1">
              <a:off x="1581978" y="0"/>
              <a:ext cx="893261" cy="84525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" name="矩形 5"/>
          <p:cNvSpPr/>
          <p:nvPr/>
        </p:nvSpPr>
        <p:spPr>
          <a:xfrm>
            <a:off x="3178175" y="947738"/>
            <a:ext cx="8231188" cy="51704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复眼：是一种由不定数量的小眼组成的视觉器官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，主要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在昆虫及甲壳类等节肢动物的身上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出现，复眼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中的小眼面一般呈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六角形，但小眼面的数目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、大小和形状在各种昆虫中变异很大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，比如，雄性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介壳虫的复眼仅由数个圆形小眼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组成。</a:t>
            </a:r>
            <a:endParaRPr kumimoji="0" lang="zh-CN" altLang="en-US" sz="36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5129" y="1880389"/>
            <a:ext cx="2472820" cy="3304587"/>
          </a:xfrm>
          <a:prstGeom prst="snip1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6207125" y="3903663"/>
            <a:ext cx="3305175" cy="77628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95438" y="2049463"/>
            <a:ext cx="9469438" cy="2632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是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每个小眼睛都看到一个小形象，合成一个大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形象？还是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每个小眼睛看到形象的一部分，合成一个完整的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形象？总是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琢磨不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出来。</a:t>
            </a:r>
            <a:endParaRPr kumimoji="0" lang="zh-CN" altLang="en-US" sz="36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06825" y="974725"/>
            <a:ext cx="4802188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复眼怎么看东西呢？</a:t>
            </a:r>
            <a:endParaRPr kumimoji="0" lang="zh-CN" altLang="en-US" sz="40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75813" y="3716338"/>
            <a:ext cx="1792287" cy="21478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135063" y="4826000"/>
            <a:ext cx="6273800" cy="1778000"/>
            <a:chOff x="1135023" y="4826027"/>
            <a:chExt cx="5536214" cy="1777567"/>
          </a:xfrm>
        </p:grpSpPr>
        <p:sp>
          <p:nvSpPr>
            <p:cNvPr id="7" name="矩形 6"/>
            <p:cNvSpPr/>
            <p:nvPr/>
          </p:nvSpPr>
          <p:spPr>
            <a:xfrm>
              <a:off x="2105821" y="4826027"/>
              <a:ext cx="4565416" cy="16410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1" smtClean="0">
                  <a:ln w="0"/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+mn-lt"/>
                  <a:ea typeface="+mn-ea"/>
                  <a:cs typeface="+mn-cs"/>
                </a:rPr>
                <a:t>你知道答案吗？不妨查查资料告诉小作者吧！</a:t>
              </a:r>
              <a:endParaRPr kumimoji="0" lang="zh-CN" altLang="en-US" sz="3600" b="1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2" cstate="print"/>
            <a:srcRect l="2234" t="4023" r="4855" b="12218"/>
            <a:stretch>
              <a:fillRect/>
            </a:stretch>
          </p:blipFill>
          <p:spPr>
            <a:xfrm>
              <a:off x="1135023" y="5141386"/>
              <a:ext cx="1169766" cy="1462208"/>
            </a:xfrm>
            <a:prstGeom prst="ellipse">
              <a:avLst/>
            </a:prstGeom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2411413" y="2203450"/>
            <a:ext cx="7127875" cy="60166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73200" y="1990725"/>
            <a:ext cx="9469438" cy="26304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凡是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有复眼的昆虫，视觉都很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灵敏。蜻蜓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就有复眼，苍蝇也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有。你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走近蜻蜓和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苍蝇，还有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一段距离，它们就发现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了，噌</a:t>
            </a:r>
            <a:r>
              <a:rPr kumimoji="0" lang="en-US" altLang="zh-CN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——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飞了。</a:t>
            </a:r>
            <a:endParaRPr kumimoji="0" lang="zh-CN" altLang="en-US" sz="36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4000" y="974725"/>
            <a:ext cx="4287838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复眼有什么特点？</a:t>
            </a:r>
            <a:endParaRPr kumimoji="0" lang="zh-CN" altLang="en-US" sz="40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" name="组合 5"/>
          <p:cNvGrpSpPr/>
          <p:nvPr/>
        </p:nvGrpSpPr>
        <p:grpSpPr>
          <a:xfrm>
            <a:off x="466725" y="4621213"/>
            <a:ext cx="6143625" cy="1857375"/>
            <a:chOff x="1135023" y="4746017"/>
            <a:chExt cx="5421451" cy="1857577"/>
          </a:xfrm>
        </p:grpSpPr>
        <p:sp>
          <p:nvSpPr>
            <p:cNvPr id="7" name="矩形 6"/>
            <p:cNvSpPr/>
            <p:nvPr/>
          </p:nvSpPr>
          <p:spPr>
            <a:xfrm>
              <a:off x="2056810" y="4746017"/>
              <a:ext cx="4499664" cy="169087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000" b="1" i="0" u="none" strike="noStrike" kern="1200" cap="none" spc="0" normalizeH="0" baseline="0" noProof="1">
                  <a:ln w="0"/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+mn-lt"/>
                  <a:ea typeface="+mn-ea"/>
                  <a:cs typeface="+mn-cs"/>
                </a:rPr>
                <a:t>苍蝇</a:t>
              </a:r>
              <a:r>
                <a:rPr kumimoji="0" lang="zh-CN" altLang="en-US" sz="4000" b="1" i="0" u="none" strike="noStrike" kern="1200" cap="none" spc="0" normalizeH="0" baseline="0" noProof="1" smtClean="0">
                  <a:ln w="0"/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+mn-lt"/>
                  <a:ea typeface="+mn-ea"/>
                  <a:cs typeface="+mn-cs"/>
                </a:rPr>
                <a:t>和蜻蜓的复眼所带来的优势是什么？</a:t>
              </a:r>
              <a:endParaRPr kumimoji="0" lang="zh-CN" altLang="en-US" sz="4000" b="1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1" cstate="print"/>
            <a:srcRect l="2234" t="4023" r="4855" b="12218"/>
            <a:stretch>
              <a:fillRect/>
            </a:stretch>
          </p:blipFill>
          <p:spPr>
            <a:xfrm>
              <a:off x="1135023" y="5141386"/>
              <a:ext cx="1169766" cy="1462208"/>
            </a:xfrm>
            <a:prstGeom prst="ellipse">
              <a:avLst/>
            </a:prstGeom>
          </p:spPr>
        </p:pic>
      </p:grpSp>
      <p:cxnSp>
        <p:nvCxnSpPr>
          <p:cNvPr id="9" name="直接连接符 8"/>
          <p:cNvCxnSpPr/>
          <p:nvPr/>
        </p:nvCxnSpPr>
        <p:spPr>
          <a:xfrm>
            <a:off x="6229350" y="3671888"/>
            <a:ext cx="424497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698625" y="4489450"/>
            <a:ext cx="829151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下箭头 11"/>
          <p:cNvSpPr/>
          <p:nvPr/>
        </p:nvSpPr>
        <p:spPr>
          <a:xfrm>
            <a:off x="7853363" y="4660900"/>
            <a:ext cx="485775" cy="371475"/>
          </a:xfrm>
          <a:prstGeom prst="downArrow">
            <a:avLst/>
          </a:prstGeom>
          <a:solidFill>
            <a:srgbClr val="33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610350" y="5272088"/>
            <a:ext cx="2971800" cy="646112"/>
          </a:xfrm>
          <a:prstGeom prst="rect">
            <a:avLst/>
          </a:prstGeom>
          <a:solidFill>
            <a:srgbClr val="3333FF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chemeClr val="bg1"/>
                </a:solidFill>
                <a:latin typeface="Calibri" panose="020F0502020204030204" pitchFamily="34" charset="0"/>
              </a:rPr>
              <a:t>及时发现危险</a:t>
            </a:r>
            <a:endParaRPr lang="zh-CN" altLang="en-US" sz="36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  <p:bldP spid="3" grpId="0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046413" y="1027113"/>
            <a:ext cx="6340475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你还知道哪些昆虫有复眼？</a:t>
            </a:r>
            <a:endParaRPr kumimoji="0" lang="zh-CN" altLang="en-US" sz="40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" name="组合 11"/>
          <p:cNvGrpSpPr/>
          <p:nvPr/>
        </p:nvGrpSpPr>
        <p:grpSpPr>
          <a:xfrm>
            <a:off x="701675" y="2690813"/>
            <a:ext cx="2322513" cy="2711450"/>
            <a:chOff x="442726" y="2690588"/>
            <a:chExt cx="2321515" cy="2711660"/>
          </a:xfrm>
        </p:grpSpPr>
        <p:sp>
          <p:nvSpPr>
            <p:cNvPr id="23565" name="矩形 2"/>
            <p:cNvSpPr/>
            <p:nvPr/>
          </p:nvSpPr>
          <p:spPr>
            <a:xfrm>
              <a:off x="967832" y="4757088"/>
              <a:ext cx="1101090" cy="6451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600" b="1" dirty="0">
                  <a:solidFill>
                    <a:srgbClr val="333333"/>
                  </a:solidFill>
                  <a:latin typeface="Arial" panose="020B0604020202020204" pitchFamily="34" charset="0"/>
                </a:rPr>
                <a:t>蜜蜂</a:t>
              </a:r>
              <a:endParaRPr lang="zh-CN" altLang="en-US" sz="3600" b="1" dirty="0">
                <a:solidFill>
                  <a:srgbClr val="333333"/>
                </a:solidFill>
                <a:latin typeface="Arial" panose="020B0604020202020204" pitchFamily="34" charset="0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1" cstate="print"/>
            <a:srcRect l="16667" r="11094" b="3544"/>
            <a:stretch>
              <a:fillRect/>
            </a:stretch>
          </p:blipFill>
          <p:spPr>
            <a:xfrm>
              <a:off x="442726" y="2690588"/>
              <a:ext cx="2321515" cy="2066500"/>
            </a:xfrm>
            <a:prstGeom prst="heptagon">
              <a:avLst/>
            </a:prstGeom>
          </p:spPr>
        </p:pic>
      </p:grpSp>
      <p:grpSp>
        <p:nvGrpSpPr>
          <p:cNvPr id="4" name="组合 12"/>
          <p:cNvGrpSpPr/>
          <p:nvPr/>
        </p:nvGrpSpPr>
        <p:grpSpPr>
          <a:xfrm>
            <a:off x="3168650" y="2925763"/>
            <a:ext cx="2468563" cy="2624137"/>
            <a:chOff x="2909443" y="2925809"/>
            <a:chExt cx="2467927" cy="2624384"/>
          </a:xfrm>
        </p:grpSpPr>
        <p:sp>
          <p:nvSpPr>
            <p:cNvPr id="23563" name="矩形 3"/>
            <p:cNvSpPr/>
            <p:nvPr/>
          </p:nvSpPr>
          <p:spPr>
            <a:xfrm>
              <a:off x="3439162" y="4905033"/>
              <a:ext cx="1560195" cy="6451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600" b="1" dirty="0">
                  <a:solidFill>
                    <a:srgbClr val="333333"/>
                  </a:solidFill>
                  <a:latin typeface="Arial" panose="020B0604020202020204" pitchFamily="34" charset="0"/>
                </a:rPr>
                <a:t>萤火虫</a:t>
              </a:r>
              <a:endParaRPr lang="zh-CN" altLang="en-US" sz="3600" b="1" dirty="0">
                <a:solidFill>
                  <a:srgbClr val="333333"/>
                </a:solidFill>
                <a:latin typeface="Arial" panose="020B0604020202020204" pitchFamily="34" charset="0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909443" y="2925809"/>
              <a:ext cx="2467927" cy="189234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grpSp>
        <p:nvGrpSpPr>
          <p:cNvPr id="5" name="组合 13"/>
          <p:cNvGrpSpPr/>
          <p:nvPr/>
        </p:nvGrpSpPr>
        <p:grpSpPr>
          <a:xfrm>
            <a:off x="5781675" y="2940050"/>
            <a:ext cx="2636838" cy="2522538"/>
            <a:chOff x="5522572" y="2939954"/>
            <a:chExt cx="2637299" cy="2523355"/>
          </a:xfrm>
        </p:grpSpPr>
        <p:sp>
          <p:nvSpPr>
            <p:cNvPr id="23561" name="矩形 5"/>
            <p:cNvSpPr/>
            <p:nvPr/>
          </p:nvSpPr>
          <p:spPr>
            <a:xfrm>
              <a:off x="6299989" y="4818149"/>
              <a:ext cx="1101090" cy="6451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600" b="1" dirty="0">
                  <a:solidFill>
                    <a:srgbClr val="333333"/>
                  </a:solidFill>
                  <a:latin typeface="Arial" panose="020B0604020202020204" pitchFamily="34" charset="0"/>
                </a:rPr>
                <a:t>蚊子</a:t>
              </a:r>
              <a:endParaRPr lang="zh-CN" altLang="en-US" sz="3600" b="1" dirty="0">
                <a:solidFill>
                  <a:srgbClr val="333333"/>
                </a:solidFill>
                <a:latin typeface="Arial" panose="020B0604020202020204" pitchFamily="34" charset="0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522572" y="2939954"/>
              <a:ext cx="2637299" cy="187819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grpSp>
        <p:nvGrpSpPr>
          <p:cNvPr id="6" name="组合 14"/>
          <p:cNvGrpSpPr/>
          <p:nvPr/>
        </p:nvGrpSpPr>
        <p:grpSpPr>
          <a:xfrm>
            <a:off x="8756650" y="2979738"/>
            <a:ext cx="2522538" cy="2427287"/>
            <a:chOff x="8771720" y="1735543"/>
            <a:chExt cx="2522965" cy="2427473"/>
          </a:xfrm>
        </p:grpSpPr>
        <p:sp>
          <p:nvSpPr>
            <p:cNvPr id="23559" name="矩形 4"/>
            <p:cNvSpPr/>
            <p:nvPr/>
          </p:nvSpPr>
          <p:spPr>
            <a:xfrm>
              <a:off x="9402260" y="3517856"/>
              <a:ext cx="1560195" cy="6451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600" b="1" dirty="0">
                  <a:solidFill>
                    <a:srgbClr val="333333"/>
                  </a:solidFill>
                  <a:latin typeface="Arial" panose="020B0604020202020204" pitchFamily="34" charset="0"/>
                </a:rPr>
                <a:t>金龟子</a:t>
              </a:r>
              <a:endParaRPr lang="zh-CN" altLang="en-US" sz="3600" b="1" dirty="0">
                <a:solidFill>
                  <a:srgbClr val="333333"/>
                </a:solidFill>
                <a:latin typeface="Arial" panose="020B0604020202020204" pitchFamily="34" charset="0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4" cstate="print"/>
            <a:srcRect b="7575"/>
            <a:stretch>
              <a:fillRect/>
            </a:stretch>
          </p:blipFill>
          <p:spPr>
            <a:xfrm>
              <a:off x="8771720" y="1735543"/>
              <a:ext cx="2522965" cy="1782313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928938" y="1490663"/>
            <a:ext cx="8859838" cy="5262563"/>
          </a:xfrm>
          <a:prstGeom prst="rect">
            <a:avLst/>
          </a:prstGeom>
          <a:ln w="76200">
            <a:solidFill>
              <a:schemeClr val="tx1"/>
            </a:solidFill>
            <a:prstDash val="sysDot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小组合作，完成练习：</a:t>
            </a:r>
            <a:endParaRPr kumimoji="0" lang="zh-CN" altLang="en-US" sz="40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    请同学们四人为一个合作小组共同完成记录表，要求：</a:t>
            </a:r>
            <a:endParaRPr kumimoji="0" lang="en-US" altLang="zh-CN" sz="4000" b="0" i="0" u="none" strike="noStrike" kern="1200" cap="none" spc="0" normalizeH="0" baseline="0" noProof="1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 </a:t>
            </a:r>
            <a:r>
              <a:rPr kumimoji="0" lang="en-US" altLang="zh-CN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   </a:t>
            </a: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三人为资料员，各负责一个备忘录，根据表格要求搜集相关资料。</a:t>
            </a:r>
            <a:endParaRPr kumimoji="0" lang="en-US" altLang="zh-CN" sz="4000" b="0" i="0" u="none" strike="noStrike" kern="1200" cap="none" spc="0" normalizeH="0" baseline="0" noProof="1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 </a:t>
            </a:r>
            <a:r>
              <a:rPr kumimoji="0" lang="en-US" altLang="zh-CN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   </a:t>
            </a: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一人为记录员，将其他三人搜集到的资料记录的表格当中。</a:t>
            </a:r>
            <a:endParaRPr kumimoji="0" lang="zh-CN" altLang="en-US" sz="40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5938" y="2682875"/>
            <a:ext cx="2413000" cy="40354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6"/>
          <p:cNvGrpSpPr/>
          <p:nvPr/>
        </p:nvGrpSpPr>
        <p:grpSpPr>
          <a:xfrm>
            <a:off x="352425" y="128588"/>
            <a:ext cx="4208463" cy="1782762"/>
            <a:chOff x="-210534" y="-185589"/>
            <a:chExt cx="4686999" cy="1991844"/>
          </a:xfrm>
        </p:grpSpPr>
        <p:pic>
          <p:nvPicPr>
            <p:cNvPr id="24581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210534" y="-185589"/>
              <a:ext cx="4686999" cy="19918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273709" y="333317"/>
              <a:ext cx="3336355" cy="928657"/>
            </a:xfrm>
            <a:prstGeom prst="rect">
              <a:avLst/>
            </a:prstGeom>
            <a:noFill/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学习提示</a:t>
              </a:r>
              <a:r>
                <a:rPr kumimoji="0" lang="en-US" altLang="zh-CN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3</a:t>
              </a:r>
              <a:endParaRPr kumimoji="0" lang="zh-CN" altLang="en-US" sz="4800" b="0" i="0" u="none" strike="noStrike" kern="1200" cap="none" spc="0" normalizeH="0" baseline="0" noProof="1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5602" name="组合 1"/>
          <p:cNvGrpSpPr/>
          <p:nvPr/>
        </p:nvGrpSpPr>
        <p:grpSpPr>
          <a:xfrm>
            <a:off x="260350" y="0"/>
            <a:ext cx="2228850" cy="844550"/>
            <a:chOff x="247310" y="0"/>
            <a:chExt cx="2227929" cy="845256"/>
          </a:xfrm>
        </p:grpSpPr>
        <p:sp>
          <p:nvSpPr>
            <p:cNvPr id="3" name="矩形 2"/>
            <p:cNvSpPr/>
            <p:nvPr/>
          </p:nvSpPr>
          <p:spPr>
            <a:xfrm>
              <a:off x="247310" y="130284"/>
              <a:ext cx="1420226" cy="584688"/>
            </a:xfrm>
            <a:prstGeom prst="rect">
              <a:avLst/>
            </a:prstGeom>
            <a:solidFill>
              <a:srgbClr val="DE6421"/>
            </a:solidFill>
            <a:ln w="57150">
              <a:solidFill>
                <a:srgbClr val="FFC000"/>
              </a:solidFill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1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填一填</a:t>
              </a:r>
              <a:endParaRPr kumimoji="0" lang="zh-CN" altLang="en-US" sz="3200" b="1" i="0" u="none" strike="noStrike" kern="1200" cap="none" spc="0" normalizeH="0" baseline="0" noProof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endParaRPr>
            </a:p>
          </p:txBody>
        </p:sp>
        <p:pic>
          <p:nvPicPr>
            <p:cNvPr id="25640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flipH="1">
              <a:off x="1581978" y="0"/>
              <a:ext cx="893261" cy="845256"/>
            </a:xfrm>
            <a:prstGeom prst="rect">
              <a:avLst/>
            </a:prstGeom>
            <a:noFill/>
            <a:ln w="9525">
              <a:noFill/>
            </a:ln>
          </p:spPr>
        </p:pic>
      </p:grp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87338" y="800100"/>
          <a:ext cx="11591925" cy="594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81505"/>
                <a:gridCol w="1900555"/>
                <a:gridCol w="7809230"/>
              </a:tblGrid>
              <a:tr h="5308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>
                          <a:solidFill>
                            <a:schemeClr val="tx1"/>
                          </a:solidFill>
                        </a:rPr>
                        <a:t>备忘昆虫</a:t>
                      </a:r>
                      <a:endParaRPr lang="zh-CN" altLang="en-US" sz="3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>
                          <a:solidFill>
                            <a:schemeClr val="tx1"/>
                          </a:solidFill>
                        </a:rPr>
                        <a:t>别名</a:t>
                      </a:r>
                      <a:endParaRPr lang="zh-CN" altLang="en-US" sz="3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>
                          <a:solidFill>
                            <a:schemeClr val="tx1"/>
                          </a:solidFill>
                        </a:rPr>
                        <a:t>特点</a:t>
                      </a:r>
                      <a:endParaRPr lang="zh-CN" altLang="en-US" sz="3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664335">
                <a:tc>
                  <a:txBody>
                    <a:bodyPr/>
                    <a:lstStyle/>
                    <a:p>
                      <a:pPr algn="ctr"/>
                      <a:endParaRPr lang="zh-CN" altLang="en-US" sz="3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82086">
                <a:tc>
                  <a:txBody>
                    <a:bodyPr/>
                    <a:lstStyle/>
                    <a:p>
                      <a:pPr algn="ctr"/>
                      <a:endParaRPr lang="zh-CN" altLang="en-US" sz="3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98245">
                <a:tc rowSpan="2">
                  <a:txBody>
                    <a:bodyPr/>
                    <a:lstStyle/>
                    <a:p>
                      <a:pPr algn="ctr"/>
                      <a:endParaRPr lang="zh-CN" altLang="en-US" sz="3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19505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715963" y="1690688"/>
            <a:ext cx="1111250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瓢虫</a:t>
            </a:r>
            <a:endParaRPr kumimoji="0" lang="zh-CN" altLang="en-US" sz="3600" b="1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5963" y="3413125"/>
            <a:ext cx="1111250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甲虫</a:t>
            </a:r>
            <a:endParaRPr kumimoji="0" lang="zh-CN" altLang="en-US" sz="3600" b="1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0875" y="5221288"/>
            <a:ext cx="1241425" cy="644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蚂蚱</a:t>
            </a:r>
            <a:endParaRPr kumimoji="0" lang="zh-CN" altLang="en-US" sz="3600" b="1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87588" y="1690688"/>
            <a:ext cx="1574800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花大姐</a:t>
            </a:r>
            <a:endParaRPr kumimoji="0" lang="zh-CN" altLang="en-US" sz="3600" b="1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87588" y="3446463"/>
            <a:ext cx="1574800" cy="6477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独角仙</a:t>
            </a:r>
            <a:endParaRPr kumimoji="0" lang="zh-CN" altLang="en-US" sz="3600" b="1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03438" y="4643438"/>
            <a:ext cx="2036763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挂大扁儿</a:t>
            </a:r>
            <a:endParaRPr kumimoji="0" lang="zh-CN" altLang="en-US" sz="3600" b="1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40200" y="1323975"/>
            <a:ext cx="7737475" cy="17526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朱红色硬翅，上有小圆点，点数不同，有的吃蚜虫为益虫</a:t>
            </a:r>
            <a:r>
              <a:rPr kumimoji="0" lang="zh-CN" altLang="en-US" sz="3600" b="1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</a:t>
            </a:r>
            <a:r>
              <a:rPr kumimoji="0" lang="zh-CN" altLang="en-US" sz="3600" b="1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有的吃</a:t>
            </a:r>
            <a:r>
              <a:rPr kumimoji="0" lang="zh-CN" altLang="en-US" sz="3600" b="1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马铃薯</a:t>
            </a:r>
            <a:r>
              <a:rPr kumimoji="0" lang="zh-CN" altLang="en-US" sz="3600" b="1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叶为害虫。</a:t>
            </a:r>
            <a:endParaRPr kumimoji="0" lang="zh-CN" altLang="en-US" sz="3600" b="1" i="0" u="none" strike="noStrike" kern="1200" cap="none" spc="0" normalizeH="0" baseline="0" noProof="1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140200" y="3081338"/>
            <a:ext cx="7737475" cy="13096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体型大、重，头部</a:t>
            </a:r>
            <a:r>
              <a:rPr kumimoji="0" lang="zh-CN" altLang="en-US" sz="3600" b="1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尖端有犀牛一样的</a:t>
            </a:r>
            <a:r>
              <a:rPr kumimoji="0" lang="zh-CN" altLang="en-US" sz="3600" b="1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角</a:t>
            </a:r>
            <a:r>
              <a:rPr kumimoji="0" lang="zh-CN" altLang="en-US" sz="3600" b="1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</a:t>
            </a:r>
            <a:r>
              <a:rPr kumimoji="0" lang="zh-CN" altLang="en-US" sz="3600" b="1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甲壳多为深色，较硬。</a:t>
            </a:r>
            <a:endParaRPr kumimoji="0" lang="zh-CN" altLang="en-US" sz="3600" b="1" i="0" u="none" strike="noStrike" kern="1200" cap="none" spc="0" normalizeH="0" baseline="0" noProof="1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335213" y="5865813"/>
            <a:ext cx="1574800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土</a:t>
            </a:r>
            <a:r>
              <a:rPr kumimoji="0" lang="zh-CN" altLang="en-US" sz="3600" b="1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蚂蚱</a:t>
            </a:r>
            <a:endParaRPr kumimoji="0" lang="zh-CN" altLang="en-US" sz="3600" b="1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141788" y="4441825"/>
            <a:ext cx="7735888" cy="11985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尖头绿蚂蚱</a:t>
            </a:r>
            <a:r>
              <a:rPr kumimoji="0" lang="en-US" altLang="zh-CN" sz="3600" b="1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—</a:t>
            </a:r>
            <a:r>
              <a:rPr kumimoji="0" lang="zh-CN" altLang="en-US" sz="3600" b="1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国画宠儿，飞起来咯咯作响，膜翅为淡淡桃红色。</a:t>
            </a:r>
            <a:endParaRPr kumimoji="0" lang="zh-CN" altLang="en-US" sz="3600" b="1" i="0" u="none" strike="noStrike" kern="1200" cap="none" spc="0" normalizeH="0" baseline="0" noProof="1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140200" y="5594350"/>
            <a:ext cx="7737475" cy="11985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身体粗短，方头，色黑如泥土，翅上有黑斑，吐褐色口水。</a:t>
            </a:r>
            <a:endParaRPr kumimoji="0" lang="zh-CN" altLang="en-US" sz="3600" b="1" i="0" u="none" strike="noStrike" kern="1200" cap="none" spc="0" normalizeH="0" baseline="0" noProof="1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6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6626" name="组合 1"/>
          <p:cNvGrpSpPr/>
          <p:nvPr/>
        </p:nvGrpSpPr>
        <p:grpSpPr>
          <a:xfrm>
            <a:off x="374650" y="150813"/>
            <a:ext cx="2641600" cy="844550"/>
            <a:chOff x="334047" y="-1"/>
            <a:chExt cx="1797545" cy="845256"/>
          </a:xfrm>
        </p:grpSpPr>
        <p:sp>
          <p:nvSpPr>
            <p:cNvPr id="3" name="矩形 2"/>
            <p:cNvSpPr/>
            <p:nvPr/>
          </p:nvSpPr>
          <p:spPr>
            <a:xfrm>
              <a:off x="334047" y="130283"/>
              <a:ext cx="1246615" cy="584688"/>
            </a:xfrm>
            <a:prstGeom prst="rect">
              <a:avLst/>
            </a:prstGeom>
            <a:solidFill>
              <a:srgbClr val="DE6421"/>
            </a:solidFill>
            <a:ln w="57150">
              <a:solidFill>
                <a:srgbClr val="FFC000"/>
              </a:solidFill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1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交流讨论</a:t>
              </a:r>
              <a:endParaRPr kumimoji="0" lang="zh-CN" altLang="en-US" sz="3200" b="1" i="0" u="none" strike="noStrike" kern="1200" cap="none" spc="0" normalizeH="0" baseline="0" noProof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endParaRPr>
            </a:p>
          </p:txBody>
        </p:sp>
        <p:pic>
          <p:nvPicPr>
            <p:cNvPr id="26633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flipH="1">
              <a:off x="1574329" y="-1"/>
              <a:ext cx="557263" cy="84525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" name="矩形 4"/>
          <p:cNvSpPr/>
          <p:nvPr/>
        </p:nvSpPr>
        <p:spPr>
          <a:xfrm>
            <a:off x="1290638" y="1874838"/>
            <a:ext cx="9777412" cy="7699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dirty="0">
                <a:latin typeface="华文新魏" panose="02010800040101010101" pitchFamily="2" charset="-122"/>
                <a:ea typeface="华文新魏" panose="02010800040101010101" pitchFamily="2" charset="-122"/>
              </a:rPr>
              <a:t>在这些昆虫中，你最喜欢谁？为什么？</a:t>
            </a:r>
            <a:endParaRPr lang="zh-CN" altLang="en-US" sz="4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6"/>
          <p:cNvGrpSpPr/>
          <p:nvPr/>
        </p:nvGrpSpPr>
        <p:grpSpPr>
          <a:xfrm>
            <a:off x="0" y="2971800"/>
            <a:ext cx="4654550" cy="1462088"/>
            <a:chOff x="1135023" y="5141386"/>
            <a:chExt cx="4107164" cy="1462208"/>
          </a:xfrm>
        </p:grpSpPr>
        <p:sp>
          <p:nvSpPr>
            <p:cNvPr id="8" name="矩形 7"/>
            <p:cNvSpPr/>
            <p:nvPr/>
          </p:nvSpPr>
          <p:spPr>
            <a:xfrm>
              <a:off x="2132397" y="5271572"/>
              <a:ext cx="3109790" cy="70808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000" b="1" i="0" u="none" strike="noStrike" kern="1200" cap="none" spc="0" normalizeH="0" baseline="0" noProof="1">
                  <a:ln w="0"/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+mn-lt"/>
                  <a:ea typeface="+mn-ea"/>
                  <a:cs typeface="+mn-cs"/>
                </a:rPr>
                <a:t>你可以这样答：</a:t>
              </a:r>
              <a:endParaRPr kumimoji="0" lang="zh-CN" altLang="en-US" sz="4000" b="1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2" cstate="print"/>
            <a:srcRect l="2234" t="4023" r="4855" b="12218"/>
            <a:stretch>
              <a:fillRect/>
            </a:stretch>
          </p:blipFill>
          <p:spPr>
            <a:xfrm>
              <a:off x="1135023" y="5141386"/>
              <a:ext cx="1169766" cy="1462208"/>
            </a:xfrm>
            <a:prstGeom prst="ellipse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325563" y="4464050"/>
            <a:ext cx="993775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dirty="0">
                <a:solidFill>
                  <a:srgbClr val="3333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我最喜欢</a:t>
            </a:r>
            <a:r>
              <a:rPr lang="en-US" altLang="zh-CN" sz="4400" dirty="0">
                <a:solidFill>
                  <a:srgbClr val="3333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_______,</a:t>
            </a:r>
            <a:r>
              <a:rPr lang="zh-CN" altLang="en-US" sz="4400" dirty="0">
                <a:solidFill>
                  <a:srgbClr val="3333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因为</a:t>
            </a:r>
            <a:r>
              <a:rPr lang="en-US" altLang="zh-CN" sz="4400" dirty="0">
                <a:solidFill>
                  <a:srgbClr val="3333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_____________</a:t>
            </a:r>
            <a:r>
              <a:rPr lang="zh-CN" altLang="en-US" sz="4400" dirty="0">
                <a:solidFill>
                  <a:srgbClr val="3333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zh-CN" altLang="en-US" sz="4400" dirty="0">
              <a:solidFill>
                <a:srgbClr val="3333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925" y="-306387"/>
            <a:ext cx="12366625" cy="71643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2390775" y="1801813"/>
            <a:ext cx="6981825" cy="3617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ts val="55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本课以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endParaRPr lang="zh-CN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5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为题为我们展示了四种昆虫的特点，表达了作者对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________________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，同时也激发了我们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________________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6268937">
            <a:off x="8977313" y="998538"/>
            <a:ext cx="1876425" cy="20605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7653" name="组合 7"/>
          <p:cNvGrpSpPr/>
          <p:nvPr/>
        </p:nvGrpSpPr>
        <p:grpSpPr>
          <a:xfrm>
            <a:off x="374650" y="150813"/>
            <a:ext cx="2641600" cy="844550"/>
            <a:chOff x="334046" y="-1"/>
            <a:chExt cx="1797546" cy="845256"/>
          </a:xfrm>
        </p:grpSpPr>
        <p:sp>
          <p:nvSpPr>
            <p:cNvPr id="9" name="矩形 8"/>
            <p:cNvSpPr/>
            <p:nvPr/>
          </p:nvSpPr>
          <p:spPr>
            <a:xfrm>
              <a:off x="334046" y="130283"/>
              <a:ext cx="1246615" cy="584688"/>
            </a:xfrm>
            <a:prstGeom prst="rect">
              <a:avLst/>
            </a:prstGeom>
            <a:solidFill>
              <a:srgbClr val="DE6421"/>
            </a:solidFill>
            <a:ln w="57150">
              <a:solidFill>
                <a:srgbClr val="FFC000"/>
              </a:solidFill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1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内容概要</a:t>
              </a:r>
              <a:endParaRPr kumimoji="0" lang="zh-CN" altLang="en-US" sz="3200" b="1" i="0" u="none" strike="noStrike" kern="1200" cap="none" spc="0" normalizeH="0" baseline="0" noProof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endParaRPr>
            </a:p>
          </p:txBody>
        </p:sp>
        <p:pic>
          <p:nvPicPr>
            <p:cNvPr id="27661" name="图片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1574329" y="-1"/>
              <a:ext cx="557263" cy="84525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1" name="矩形 10"/>
          <p:cNvSpPr/>
          <p:nvPr/>
        </p:nvSpPr>
        <p:spPr>
          <a:xfrm>
            <a:off x="4964113" y="1801813"/>
            <a:ext cx="110807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复眼</a:t>
            </a:r>
            <a:endParaRPr kumimoji="0" lang="zh-CN" altLang="en-US" sz="36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086600" y="1785938"/>
            <a:ext cx="1568450" cy="6477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花大姐</a:t>
            </a:r>
            <a:endParaRPr kumimoji="0" lang="zh-CN" altLang="en-US" sz="36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578100" y="2513013"/>
            <a:ext cx="1570038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独角仙</a:t>
            </a:r>
            <a:endParaRPr kumimoji="0" lang="zh-CN" altLang="en-US" sz="36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024438" y="2497138"/>
            <a:ext cx="1108075" cy="6477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蚂蚱</a:t>
            </a:r>
            <a:endParaRPr kumimoji="0" lang="zh-CN" altLang="en-US" sz="36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60813" y="3902075"/>
            <a:ext cx="3416300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昆虫浓厚的兴趣</a:t>
            </a:r>
            <a:endParaRPr kumimoji="0" lang="zh-CN" altLang="en-US" sz="36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064125" y="4583113"/>
            <a:ext cx="3878263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探索大自然的兴趣</a:t>
            </a:r>
            <a:endParaRPr kumimoji="0" lang="zh-CN" altLang="en-US" sz="36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3370263" y="2430463"/>
            <a:ext cx="7002463" cy="2122488"/>
          </a:xfrm>
          <a:prstGeom prst="rect">
            <a:avLst/>
          </a:prstGeom>
          <a:noFill/>
          <a:ln w="57150">
            <a:solidFill>
              <a:srgbClr val="DE6421"/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    用你喜欢的方式，做一份自己的昆虫备忘录吧！</a:t>
            </a:r>
            <a:endParaRPr kumimoji="0" lang="en-US" altLang="zh-CN" sz="4400" b="0" i="0" u="none" strike="noStrike" kern="1200" cap="none" spc="0" normalizeH="0" baseline="0" noProof="1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438" y="2535238"/>
            <a:ext cx="2413000" cy="40354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8676" name="组合 6"/>
          <p:cNvGrpSpPr/>
          <p:nvPr/>
        </p:nvGrpSpPr>
        <p:grpSpPr>
          <a:xfrm>
            <a:off x="787400" y="150813"/>
            <a:ext cx="1662113" cy="844550"/>
            <a:chOff x="614405" y="-1"/>
            <a:chExt cx="1131654" cy="845256"/>
          </a:xfrm>
        </p:grpSpPr>
        <p:sp>
          <p:nvSpPr>
            <p:cNvPr id="8" name="矩形 7"/>
            <p:cNvSpPr/>
            <p:nvPr/>
          </p:nvSpPr>
          <p:spPr>
            <a:xfrm>
              <a:off x="614405" y="130283"/>
              <a:ext cx="686342" cy="584688"/>
            </a:xfrm>
            <a:prstGeom prst="rect">
              <a:avLst/>
            </a:prstGeom>
            <a:solidFill>
              <a:srgbClr val="DE6421"/>
            </a:solidFill>
            <a:ln w="57150">
              <a:solidFill>
                <a:srgbClr val="FFC000"/>
              </a:solidFill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1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作业</a:t>
              </a:r>
              <a:endParaRPr kumimoji="0" lang="zh-CN" altLang="en-US" sz="3200" b="1" i="0" u="none" strike="noStrike" kern="1200" cap="none" spc="0" normalizeH="0" baseline="0" noProof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endParaRPr>
            </a:p>
          </p:txBody>
        </p:sp>
        <p:pic>
          <p:nvPicPr>
            <p:cNvPr id="28678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1188796" y="-1"/>
              <a:ext cx="557263" cy="845256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7121525" y="3206750"/>
            <a:ext cx="4195763" cy="1323975"/>
          </a:xfrm>
          <a:prstGeom prst="rect">
            <a:avLst/>
          </a:prstGeom>
          <a:noFill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探索昆虫世界记</a:t>
            </a:r>
            <a:endParaRPr kumimoji="0" lang="en-US" altLang="zh-CN" sz="4000" b="0" i="0" u="none" strike="noStrike" kern="1200" cap="none" spc="0" normalizeH="0" baseline="0" noProof="1" smtClean="0">
              <a:ln w="0"/>
              <a:solidFill>
                <a:srgbClr val="FF0000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录大自然奥秘</a:t>
            </a:r>
            <a:endParaRPr kumimoji="0" lang="zh-CN" altLang="en-US" sz="4000" b="0" i="0" u="none" strike="noStrike" kern="1200" cap="none" spc="0" normalizeH="0" baseline="0" noProof="1">
              <a:ln w="0"/>
              <a:solidFill>
                <a:srgbClr val="FF0000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32313" y="1752600"/>
            <a:ext cx="2471737" cy="3786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152400" algn="just">
              <a:lnSpc>
                <a:spcPct val="150000"/>
              </a:lnSpc>
            </a:pPr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复眼</a:t>
            </a:r>
            <a:endParaRPr lang="en-US" altLang="zh-CN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indent="152400" algn="just">
              <a:lnSpc>
                <a:spcPct val="150000"/>
              </a:lnSpc>
            </a:pPr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花大姐</a:t>
            </a:r>
            <a:endParaRPr lang="en-US" altLang="zh-CN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indent="152400" algn="just">
              <a:lnSpc>
                <a:spcPct val="150000"/>
              </a:lnSpc>
            </a:pPr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独角仙</a:t>
            </a:r>
            <a:endParaRPr lang="en-US" altLang="zh-CN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indent="152400" algn="just">
              <a:lnSpc>
                <a:spcPct val="150000"/>
              </a:lnSpc>
            </a:pPr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蚂蚱</a:t>
            </a:r>
            <a:endParaRPr lang="zh-CN" altLang="zh-CN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3835400" y="2374900"/>
            <a:ext cx="269875" cy="2989263"/>
          </a:xfrm>
          <a:prstGeom prst="leftBrac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左大括号 7"/>
          <p:cNvSpPr/>
          <p:nvPr/>
        </p:nvSpPr>
        <p:spPr>
          <a:xfrm flipH="1">
            <a:off x="6673850" y="2374900"/>
            <a:ext cx="576263" cy="2989263"/>
          </a:xfrm>
          <a:prstGeom prst="leftBrac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52513" y="2316163"/>
            <a:ext cx="3829050" cy="30480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4 </a:t>
            </a:r>
            <a:endParaRPr kumimoji="0" lang="en-US" altLang="zh-CN" sz="3200" b="0" i="0" u="none" strike="noStrike" kern="1200" cap="none" spc="0" normalizeH="0" baseline="0" noProof="1" smtClean="0">
              <a:ln w="0"/>
              <a:solidFill>
                <a:srgbClr val="3333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昆</a:t>
            </a:r>
            <a:endParaRPr kumimoji="0" lang="en-US" altLang="zh-CN" sz="3200" b="0" i="0" u="none" strike="noStrike" kern="1200" cap="none" spc="0" normalizeH="0" baseline="0" noProof="1" smtClean="0">
              <a:ln w="0"/>
              <a:solidFill>
                <a:srgbClr val="3333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虫</a:t>
            </a:r>
            <a:endParaRPr kumimoji="0" lang="en-US" altLang="zh-CN" sz="3200" b="0" i="0" u="none" strike="noStrike" kern="1200" cap="none" spc="0" normalizeH="0" baseline="0" noProof="1" smtClean="0">
              <a:ln w="0"/>
              <a:solidFill>
                <a:srgbClr val="3333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备</a:t>
            </a:r>
            <a:endParaRPr kumimoji="0" lang="en-US" altLang="zh-CN" sz="3200" b="0" i="0" u="none" strike="noStrike" kern="1200" cap="none" spc="0" normalizeH="0" baseline="0" noProof="1" smtClean="0">
              <a:ln w="0"/>
              <a:solidFill>
                <a:srgbClr val="3333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忘</a:t>
            </a:r>
            <a:endParaRPr kumimoji="0" lang="en-US" altLang="zh-CN" sz="3200" b="0" i="0" u="none" strike="noStrike" kern="1200" cap="none" spc="0" normalizeH="0" baseline="0" noProof="1" smtClean="0">
              <a:ln w="0"/>
              <a:solidFill>
                <a:srgbClr val="3333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录</a:t>
            </a:r>
            <a:endParaRPr kumimoji="0" lang="zh-CN" altLang="en-US" sz="3200" b="0" i="0" u="none" strike="noStrike" kern="1200" cap="none" spc="0" normalizeH="0" baseline="0" noProof="1">
              <a:ln w="0"/>
              <a:solidFill>
                <a:srgbClr val="3333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grpSp>
        <p:nvGrpSpPr>
          <p:cNvPr id="29703" name="组合 9"/>
          <p:cNvGrpSpPr/>
          <p:nvPr/>
        </p:nvGrpSpPr>
        <p:grpSpPr>
          <a:xfrm>
            <a:off x="374650" y="150813"/>
            <a:ext cx="2641600" cy="844550"/>
            <a:chOff x="334046" y="-1"/>
            <a:chExt cx="1797546" cy="845256"/>
          </a:xfrm>
        </p:grpSpPr>
        <p:sp>
          <p:nvSpPr>
            <p:cNvPr id="11" name="矩形 10"/>
            <p:cNvSpPr/>
            <p:nvPr/>
          </p:nvSpPr>
          <p:spPr>
            <a:xfrm>
              <a:off x="334046" y="130283"/>
              <a:ext cx="1246615" cy="584688"/>
            </a:xfrm>
            <a:prstGeom prst="rect">
              <a:avLst/>
            </a:prstGeom>
            <a:solidFill>
              <a:srgbClr val="DE6421"/>
            </a:solidFill>
            <a:ln w="57150">
              <a:solidFill>
                <a:srgbClr val="FFC000"/>
              </a:solidFill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1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结构梳理</a:t>
              </a:r>
              <a:endParaRPr kumimoji="0" lang="zh-CN" altLang="en-US" sz="3200" b="1" i="0" u="none" strike="noStrike" kern="1200" cap="none" spc="0" normalizeH="0" baseline="0" noProof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endParaRPr>
            </a:p>
          </p:txBody>
        </p:sp>
        <p:pic>
          <p:nvPicPr>
            <p:cNvPr id="29705" name="图片 1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flipH="1">
              <a:off x="1574329" y="-1"/>
              <a:ext cx="557263" cy="845256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3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charRg st="3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7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charRg st="7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11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charRg st="11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uild="p"/>
      <p:bldP spid="7" grpId="0" animBg="1"/>
      <p:bldP spid="8" grpId="0" animBg="1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print"/>
          <a:srcRect l="16621" r="9507"/>
          <a:stretch>
            <a:fillRect/>
          </a:stretch>
        </p:blipFill>
        <p:spPr>
          <a:xfrm>
            <a:off x="7300007" y="1581357"/>
            <a:ext cx="3445652" cy="270403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" name="矩形 2"/>
          <p:cNvSpPr/>
          <p:nvPr/>
        </p:nvSpPr>
        <p:spPr>
          <a:xfrm>
            <a:off x="8437563" y="4510088"/>
            <a:ext cx="1570038" cy="9223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蜻蜓</a:t>
            </a:r>
            <a:endParaRPr kumimoji="0" lang="zh-CN" altLang="en-US" sz="5400" b="1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25700" y="708025"/>
            <a:ext cx="4273550" cy="56308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小飞机</a:t>
            </a: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</a:t>
            </a:r>
            <a:endParaRPr kumimoji="0" lang="en-US" altLang="zh-CN" sz="4000" b="1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纱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翅膀</a:t>
            </a: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</a:t>
            </a:r>
            <a:endParaRPr kumimoji="0" lang="en-US" altLang="zh-CN" sz="4000" b="1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飞来飞去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灭虫忙</a:t>
            </a: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</a:t>
            </a:r>
            <a:endParaRPr kumimoji="0" lang="en-US" altLang="zh-CN" sz="4000" b="1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低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飞雨</a:t>
            </a: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</a:t>
            </a:r>
            <a:endParaRPr kumimoji="0" lang="en-US" altLang="zh-CN" sz="4000" b="1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高飞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睛</a:t>
            </a: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</a:t>
            </a:r>
            <a:endParaRPr kumimoji="0" lang="en-US" altLang="zh-CN" sz="4000" b="1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气象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预报它内行。</a:t>
            </a:r>
            <a:endParaRPr kumimoji="0" lang="zh-CN" altLang="en-US" sz="4000" b="1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2" name="组合 4"/>
          <p:cNvGrpSpPr/>
          <p:nvPr/>
        </p:nvGrpSpPr>
        <p:grpSpPr>
          <a:xfrm>
            <a:off x="0" y="0"/>
            <a:ext cx="2474913" cy="844550"/>
            <a:chOff x="0" y="0"/>
            <a:chExt cx="2475239" cy="845256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1729016" cy="708617"/>
            </a:xfrm>
            <a:prstGeom prst="rect">
              <a:avLst/>
            </a:prstGeom>
            <a:solidFill>
              <a:srgbClr val="DE6421"/>
            </a:solidFill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000" b="1" i="0" u="none" strike="noStrike" kern="1200" cap="none" spc="0" normalizeH="0" baseline="0" noProof="1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猜一猜</a:t>
              </a:r>
              <a:endParaRPr kumimoji="0" lang="zh-CN" altLang="en-US" sz="4000" b="1" i="0" u="none" strike="noStrike" kern="1200" cap="none" spc="0" normalizeH="0" baseline="0" noProof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endParaRPr>
            </a:p>
          </p:txBody>
        </p:sp>
        <p:pic>
          <p:nvPicPr>
            <p:cNvPr id="12295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1581978" y="0"/>
              <a:ext cx="893261" cy="845256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1677988" y="1727200"/>
            <a:ext cx="9226550" cy="4522788"/>
          </a:xfrm>
          <a:prstGeom prst="rect">
            <a:avLst/>
          </a:prstGeom>
          <a:noFill/>
          <a:ln w="57150">
            <a:solidFill>
              <a:srgbClr val="DE6421"/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复眼怎么看东西？</a:t>
            </a:r>
            <a:endParaRPr kumimoji="0" lang="en-US" altLang="zh-CN" sz="4000" b="0" i="0" u="none" strike="noStrike" kern="100" cap="none" spc="0" normalizeH="0" baseline="0" noProof="1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    复眼是</a:t>
            </a:r>
            <a:r>
              <a:rPr kumimoji="0" lang="zh-CN" altLang="en-US" sz="4000" b="0" i="0" u="none" strike="noStrike" kern="1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相对于单眼而言的，是昆虫的主要视觉器官</a:t>
            </a:r>
            <a:r>
              <a:rPr kumimoji="0" lang="zh-CN" altLang="en-US" sz="4000" b="0" i="0" u="none" strike="noStrike" kern="1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，它</a:t>
            </a:r>
            <a:r>
              <a:rPr kumimoji="0" lang="zh-CN" altLang="en-US" sz="4000" b="0" i="0" u="none" strike="noStrike" kern="1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由多数小眼组成。每个</a:t>
            </a:r>
            <a:r>
              <a:rPr kumimoji="0" lang="zh-CN" altLang="en-US" sz="4000" b="0" i="0" u="none" strike="noStrike" kern="1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小眼是</a:t>
            </a:r>
            <a:r>
              <a:rPr kumimoji="0" lang="zh-CN" altLang="en-US" sz="4000" b="0" i="0" u="none" strike="noStrike" kern="1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一个独立的感光单位。每个小眼只能形成一个像点，众多小眼形成的像</a:t>
            </a:r>
            <a:r>
              <a:rPr kumimoji="0" lang="zh-CN" altLang="en-US" sz="4000" b="0" i="0" u="none" strike="noStrike" kern="1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点会拼合</a:t>
            </a:r>
            <a:r>
              <a:rPr kumimoji="0" lang="zh-CN" altLang="en-US" sz="4000" b="0" i="0" u="none" strike="noStrike" kern="1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成一幅图像。</a:t>
            </a:r>
            <a:endParaRPr kumimoji="0" lang="en-US" altLang="zh-CN" sz="4000" b="0" i="0" u="none" strike="noStrike" kern="1200" cap="none" spc="0" normalizeH="0" baseline="0" noProof="1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428894" y="900751"/>
            <a:ext cx="1625790" cy="1625790"/>
          </a:xfrm>
          <a:prstGeom prst="ellipse">
            <a:avLst/>
          </a:prstGeom>
        </p:spPr>
      </p:pic>
      <p:grpSp>
        <p:nvGrpSpPr>
          <p:cNvPr id="30724" name="组合 11"/>
          <p:cNvGrpSpPr/>
          <p:nvPr/>
        </p:nvGrpSpPr>
        <p:grpSpPr>
          <a:xfrm>
            <a:off x="374650" y="150813"/>
            <a:ext cx="2641600" cy="844550"/>
            <a:chOff x="334046" y="-1"/>
            <a:chExt cx="1797546" cy="845256"/>
          </a:xfrm>
        </p:grpSpPr>
        <p:sp>
          <p:nvSpPr>
            <p:cNvPr id="13" name="矩形 12"/>
            <p:cNvSpPr/>
            <p:nvPr/>
          </p:nvSpPr>
          <p:spPr>
            <a:xfrm>
              <a:off x="334046" y="130283"/>
              <a:ext cx="1246615" cy="584688"/>
            </a:xfrm>
            <a:prstGeom prst="rect">
              <a:avLst/>
            </a:prstGeom>
            <a:solidFill>
              <a:srgbClr val="DE6421"/>
            </a:solidFill>
            <a:ln w="57150">
              <a:solidFill>
                <a:srgbClr val="FFC000"/>
              </a:solidFill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1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课外拓展</a:t>
              </a:r>
              <a:endParaRPr kumimoji="0" lang="zh-CN" altLang="en-US" sz="3200" b="1" i="0" u="none" strike="noStrike" kern="1200" cap="none" spc="0" normalizeH="0" baseline="0" noProof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endParaRPr>
            </a:p>
          </p:txBody>
        </p:sp>
        <p:pic>
          <p:nvPicPr>
            <p:cNvPr id="30726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1574329" y="-1"/>
              <a:ext cx="557263" cy="845256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1746" name="组合 1"/>
          <p:cNvGrpSpPr/>
          <p:nvPr/>
        </p:nvGrpSpPr>
        <p:grpSpPr>
          <a:xfrm>
            <a:off x="374650" y="150813"/>
            <a:ext cx="2641600" cy="844550"/>
            <a:chOff x="334045" y="-1"/>
            <a:chExt cx="1797547" cy="845256"/>
          </a:xfrm>
        </p:grpSpPr>
        <p:sp>
          <p:nvSpPr>
            <p:cNvPr id="3" name="矩形 2"/>
            <p:cNvSpPr/>
            <p:nvPr/>
          </p:nvSpPr>
          <p:spPr>
            <a:xfrm>
              <a:off x="334045" y="130283"/>
              <a:ext cx="1246616" cy="584688"/>
            </a:xfrm>
            <a:prstGeom prst="rect">
              <a:avLst/>
            </a:prstGeom>
            <a:solidFill>
              <a:srgbClr val="DE6421"/>
            </a:solidFill>
            <a:ln w="57150">
              <a:solidFill>
                <a:srgbClr val="FFC000"/>
              </a:solidFill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1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课后小练</a:t>
              </a:r>
              <a:endParaRPr kumimoji="0" lang="zh-CN" altLang="en-US" sz="3200" b="1" i="0" u="none" strike="noStrike" kern="1200" cap="none" spc="0" normalizeH="0" baseline="0" noProof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endParaRPr>
            </a:p>
          </p:txBody>
        </p:sp>
        <p:pic>
          <p:nvPicPr>
            <p:cNvPr id="31755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flipH="1">
              <a:off x="1574329" y="-1"/>
              <a:ext cx="557263" cy="84525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" name="矩形 4"/>
          <p:cNvSpPr/>
          <p:nvPr/>
        </p:nvSpPr>
        <p:spPr>
          <a:xfrm>
            <a:off x="1290638" y="995363"/>
            <a:ext cx="7351712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50000"/>
              </a:lnSpc>
            </a:pPr>
            <a:r>
              <a:rPr lang="en-US" altLang="zh-CN" sz="4400" dirty="0"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en-US" sz="4400" dirty="0">
                <a:latin typeface="华文新魏" panose="02010800040101010101" pitchFamily="2" charset="-122"/>
                <a:ea typeface="华文新魏" panose="02010800040101010101" pitchFamily="2" charset="-122"/>
              </a:rPr>
              <a:t>根据课文内容填空。</a:t>
            </a:r>
            <a:endParaRPr lang="zh-CN" altLang="zh-CN" sz="4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4650" y="2233613"/>
            <a:ext cx="1025525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50000"/>
              </a:lnSpc>
            </a:pPr>
            <a:r>
              <a:rPr lang="en-US" altLang="zh-CN" sz="4400" dirty="0">
                <a:latin typeface="楷体" panose="02010609060101010101" pitchFamily="49" charset="-122"/>
                <a:ea typeface="楷体" panose="02010609060101010101" pitchFamily="49" charset="-122"/>
              </a:rPr>
              <a:t>   1._______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4400" dirty="0">
                <a:latin typeface="楷体" panose="02010609060101010101" pitchFamily="49" charset="-122"/>
                <a:ea typeface="楷体" panose="02010609060101010101" pitchFamily="49" charset="-122"/>
              </a:rPr>
              <a:t>_______ 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是有复眼的昆虫。</a:t>
            </a:r>
            <a:endParaRPr lang="zh-CN" altLang="zh-CN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4650" y="3940175"/>
            <a:ext cx="10885488" cy="2122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50000"/>
              </a:lnSpc>
            </a:pPr>
            <a:r>
              <a:rPr lang="en-US" altLang="zh-CN" sz="4400" dirty="0">
                <a:latin typeface="楷体" panose="02010609060101010101" pitchFamily="49" charset="-122"/>
                <a:ea typeface="楷体" panose="02010609060101010101" pitchFamily="49" charset="-122"/>
              </a:rPr>
              <a:t>   2.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“挂大扁儿”指的是</a:t>
            </a:r>
            <a:r>
              <a:rPr lang="en-US" altLang="zh-CN" sz="4400" dirty="0">
                <a:latin typeface="楷体" panose="02010609060101010101" pitchFamily="49" charset="-122"/>
                <a:ea typeface="楷体" panose="02010609060101010101" pitchFamily="49" charset="-122"/>
              </a:rPr>
              <a:t>_____________,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身体粗短，方头，色黑如泥土的是</a:t>
            </a:r>
            <a:r>
              <a:rPr lang="en-US" altLang="zh-CN" sz="4400" dirty="0">
                <a:latin typeface="楷体" panose="02010609060101010101" pitchFamily="49" charset="-122"/>
                <a:ea typeface="楷体" panose="02010609060101010101" pitchFamily="49" charset="-122"/>
              </a:rPr>
              <a:t>________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06625" y="2463800"/>
            <a:ext cx="1108075" cy="6477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蜻蜓</a:t>
            </a:r>
            <a:endParaRPr kumimoji="0" lang="zh-CN" altLang="en-US" sz="36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08525" y="2463800"/>
            <a:ext cx="1108075" cy="6477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苍蝇</a:t>
            </a:r>
            <a:endParaRPr kumimoji="0" lang="zh-CN" altLang="en-US" sz="36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396163" y="4064000"/>
            <a:ext cx="249237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尖头绿蚂蚱</a:t>
            </a:r>
            <a:endParaRPr kumimoji="0" lang="zh-CN" altLang="en-US" sz="36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215438" y="5202238"/>
            <a:ext cx="1568450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土蚂蚱</a:t>
            </a:r>
            <a:endParaRPr kumimoji="0" lang="zh-CN" altLang="en-US" sz="36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827088" y="277813"/>
            <a:ext cx="7351712" cy="1011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50000"/>
              </a:lnSpc>
            </a:pPr>
            <a:r>
              <a:rPr lang="en-US" altLang="zh-CN" sz="4400" dirty="0"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lang="zh-CN" altLang="en-US" sz="4400" dirty="0">
                <a:latin typeface="华文新魏" panose="02010800040101010101" pitchFamily="2" charset="-122"/>
                <a:ea typeface="华文新魏" panose="02010800040101010101" pitchFamily="2" charset="-122"/>
              </a:rPr>
              <a:t>选一选。</a:t>
            </a:r>
            <a:endParaRPr lang="zh-CN" altLang="zh-CN" sz="4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7088" y="1881188"/>
            <a:ext cx="10255250" cy="4154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50000"/>
              </a:lnSpc>
            </a:pPr>
            <a:r>
              <a:rPr lang="en-US" altLang="zh-CN" sz="4400" dirty="0">
                <a:latin typeface="楷体" panose="02010609060101010101" pitchFamily="49" charset="-122"/>
                <a:ea typeface="楷体" panose="02010609060101010101" pitchFamily="49" charset="-122"/>
              </a:rPr>
              <a:t>   (1)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备受国画青睐的是（   ）。</a:t>
            </a:r>
            <a:endParaRPr lang="en-US" altLang="zh-CN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4400" dirty="0">
                <a:latin typeface="楷体" panose="02010609060101010101" pitchFamily="49" charset="-122"/>
                <a:ea typeface="楷体" panose="02010609060101010101" pitchFamily="49" charset="-122"/>
              </a:rPr>
              <a:t>   A.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绿蚂蚱</a:t>
            </a:r>
            <a:endParaRPr lang="en-US" altLang="zh-CN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4400" dirty="0">
                <a:latin typeface="楷体" panose="02010609060101010101" pitchFamily="49" charset="-122"/>
                <a:ea typeface="楷体" panose="02010609060101010101" pitchFamily="49" charset="-122"/>
              </a:rPr>
              <a:t>   B.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蜻蜓</a:t>
            </a:r>
            <a:r>
              <a:rPr lang="en-US" altLang="zh-CN" sz="44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4400" dirty="0">
                <a:latin typeface="楷体" panose="02010609060101010101" pitchFamily="49" charset="-122"/>
                <a:ea typeface="楷体" panose="02010609060101010101" pitchFamily="49" charset="-122"/>
              </a:rPr>
              <a:t>   C.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花大姐</a:t>
            </a:r>
            <a:endParaRPr lang="en-US" altLang="zh-CN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805738" y="1965325"/>
            <a:ext cx="541338" cy="8318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A</a:t>
            </a:r>
            <a:endParaRPr kumimoji="0" lang="zh-CN" altLang="en-US" sz="48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283081" y="3093131"/>
            <a:ext cx="4127500" cy="304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093788" y="1333500"/>
            <a:ext cx="10255250" cy="4154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50000"/>
              </a:lnSpc>
            </a:pPr>
            <a:r>
              <a:rPr lang="en-US" altLang="zh-CN" sz="4400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花大姐指的是（   ）。</a:t>
            </a:r>
            <a:endParaRPr lang="en-US" altLang="zh-CN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4400" dirty="0">
                <a:latin typeface="楷体" panose="02010609060101010101" pitchFamily="49" charset="-122"/>
                <a:ea typeface="楷体" panose="02010609060101010101" pitchFamily="49" charset="-122"/>
              </a:rPr>
              <a:t>   A.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瓢虫</a:t>
            </a:r>
            <a:r>
              <a:rPr lang="en-US" altLang="zh-CN" sz="44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4400" dirty="0">
                <a:latin typeface="楷体" panose="02010609060101010101" pitchFamily="49" charset="-122"/>
                <a:ea typeface="楷体" panose="02010609060101010101" pitchFamily="49" charset="-122"/>
              </a:rPr>
              <a:t>   B.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独角仙</a:t>
            </a:r>
            <a:r>
              <a:rPr lang="en-US" altLang="zh-CN" sz="44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4400" dirty="0">
                <a:latin typeface="楷体" panose="02010609060101010101" pitchFamily="49" charset="-122"/>
                <a:ea typeface="楷体" panose="02010609060101010101" pitchFamily="49" charset="-122"/>
              </a:rPr>
              <a:t>   C.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蚂蚱</a:t>
            </a:r>
            <a:endParaRPr lang="en-US" altLang="zh-CN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03938" y="1493838"/>
            <a:ext cx="541338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A</a:t>
            </a:r>
            <a:endParaRPr kumimoji="0" lang="zh-CN" altLang="en-US" sz="48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376201" y="2600762"/>
            <a:ext cx="4064000" cy="304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749425" y="1428750"/>
            <a:ext cx="10255250" cy="4154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50000"/>
              </a:lnSpc>
            </a:pPr>
            <a:r>
              <a:rPr lang="en-US" altLang="zh-CN" sz="4400" dirty="0"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下列没有复眼的昆虫是（   ）。</a:t>
            </a:r>
            <a:endParaRPr lang="en-US" altLang="zh-CN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4400" dirty="0">
                <a:latin typeface="楷体" panose="02010609060101010101" pitchFamily="49" charset="-122"/>
                <a:ea typeface="楷体" panose="02010609060101010101" pitchFamily="49" charset="-122"/>
              </a:rPr>
              <a:t>   A.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萤火虫</a:t>
            </a:r>
            <a:r>
              <a:rPr lang="en-US" altLang="zh-CN" sz="44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4400" dirty="0">
                <a:latin typeface="楷体" panose="02010609060101010101" pitchFamily="49" charset="-122"/>
                <a:ea typeface="楷体" panose="02010609060101010101" pitchFamily="49" charset="-122"/>
              </a:rPr>
              <a:t>   B.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蜻蜓</a:t>
            </a:r>
            <a:endParaRPr lang="en-US" altLang="zh-CN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4400" dirty="0">
                <a:latin typeface="楷体" panose="02010609060101010101" pitchFamily="49" charset="-122"/>
                <a:ea typeface="楷体" panose="02010609060101010101" pitchFamily="49" charset="-122"/>
              </a:rPr>
              <a:t>   C.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蜘蛛</a:t>
            </a:r>
            <a:endParaRPr lang="en-US" altLang="zh-CN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232474" y="3007787"/>
            <a:ext cx="3689445" cy="27670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矩形 3"/>
          <p:cNvSpPr/>
          <p:nvPr/>
        </p:nvSpPr>
        <p:spPr>
          <a:xfrm>
            <a:off x="8983663" y="1535113"/>
            <a:ext cx="512763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0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C</a:t>
            </a:r>
            <a:endParaRPr kumimoji="0" lang="zh-CN" altLang="en-US" sz="48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36"/>
          <p:cNvGrpSpPr/>
          <p:nvPr/>
        </p:nvGrpSpPr>
        <p:grpSpPr>
          <a:xfrm>
            <a:off x="4213225" y="-647700"/>
            <a:ext cx="3527425" cy="3375025"/>
            <a:chOff x="9119219" y="-677906"/>
            <a:chExt cx="2387752" cy="2283679"/>
          </a:xfrm>
        </p:grpSpPr>
        <p:grpSp>
          <p:nvGrpSpPr>
            <p:cNvPr id="35846" name="组合 137"/>
            <p:cNvGrpSpPr/>
            <p:nvPr/>
          </p:nvGrpSpPr>
          <p:grpSpPr>
            <a:xfrm>
              <a:off x="9119219" y="-677906"/>
              <a:ext cx="2387752" cy="2283679"/>
              <a:chOff x="9564105" y="-488203"/>
              <a:chExt cx="1942865" cy="1858182"/>
            </a:xfrm>
          </p:grpSpPr>
          <p:sp>
            <p:nvSpPr>
              <p:cNvPr id="140" name="圆角矩形 139"/>
              <p:cNvSpPr/>
              <p:nvPr/>
            </p:nvSpPr>
            <p:spPr>
              <a:xfrm>
                <a:off x="9564105" y="608702"/>
                <a:ext cx="1942865" cy="761277"/>
              </a:xfrm>
              <a:prstGeom prst="roundRect">
                <a:avLst>
                  <a:gd name="adj" fmla="val 9069"/>
                </a:avLst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35849" name="组合 140"/>
              <p:cNvGrpSpPr/>
              <p:nvPr/>
            </p:nvGrpSpPr>
            <p:grpSpPr>
              <a:xfrm>
                <a:off x="9932705" y="-488203"/>
                <a:ext cx="131459" cy="1142939"/>
                <a:chOff x="2258684" y="-496098"/>
                <a:chExt cx="303045" cy="2634752"/>
              </a:xfrm>
            </p:grpSpPr>
            <p:pic>
              <p:nvPicPr>
                <p:cNvPr id="145" name="图片 144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2259577" y="1780677"/>
                  <a:ext cx="302348" cy="35864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cxnSp>
              <p:nvCxnSpPr>
                <p:cNvPr id="146" name="直接连接符 145"/>
                <p:cNvCxnSpPr/>
                <p:nvPr/>
              </p:nvCxnSpPr>
              <p:spPr>
                <a:xfrm>
                  <a:off x="2398657" y="-496098"/>
                  <a:ext cx="0" cy="2304983"/>
                </a:xfrm>
                <a:prstGeom prst="line">
                  <a:avLst/>
                </a:prstGeom>
                <a:ln w="6350">
                  <a:solidFill>
                    <a:srgbClr val="3C3B37"/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850" name="组合 141"/>
              <p:cNvGrpSpPr/>
              <p:nvPr/>
            </p:nvGrpSpPr>
            <p:grpSpPr>
              <a:xfrm>
                <a:off x="11076315" y="-488203"/>
                <a:ext cx="131459" cy="1142939"/>
                <a:chOff x="2279650" y="-496098"/>
                <a:chExt cx="303045" cy="2634752"/>
              </a:xfrm>
            </p:grpSpPr>
            <p:pic>
              <p:nvPicPr>
                <p:cNvPr id="143" name="图片 142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2278699" y="1780677"/>
                  <a:ext cx="304363" cy="35864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cxnSp>
              <p:nvCxnSpPr>
                <p:cNvPr id="144" name="直接连接符 143"/>
                <p:cNvCxnSpPr/>
                <p:nvPr/>
              </p:nvCxnSpPr>
              <p:spPr>
                <a:xfrm>
                  <a:off x="2415763" y="-496098"/>
                  <a:ext cx="0" cy="2304983"/>
                </a:xfrm>
                <a:prstGeom prst="line">
                  <a:avLst/>
                </a:prstGeom>
                <a:ln w="6350">
                  <a:solidFill>
                    <a:srgbClr val="3C3B37"/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5847" name="TextBox 138"/>
            <p:cNvSpPr txBox="1"/>
            <p:nvPr/>
          </p:nvSpPr>
          <p:spPr>
            <a:xfrm>
              <a:off x="9250471" y="913897"/>
              <a:ext cx="2012852" cy="4790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dist"/>
              <a:r>
                <a:rPr lang="zh-CN" altLang="en-US" sz="4000" b="1" dirty="0">
                  <a:solidFill>
                    <a:srgbClr val="595959"/>
                  </a:solidFill>
                  <a:latin typeface="方正卡通简体" pitchFamily="65" charset="-122"/>
                  <a:ea typeface="方正卡通简体" pitchFamily="65" charset="-122"/>
                </a:rPr>
                <a:t>下课啦</a:t>
              </a:r>
              <a:endParaRPr lang="en-US" altLang="zh-CN" sz="4000" b="1" dirty="0">
                <a:solidFill>
                  <a:srgbClr val="595959"/>
                </a:solidFill>
                <a:latin typeface="方正卡通简体" pitchFamily="65" charset="-122"/>
                <a:ea typeface="方正卡通简体" pitchFamily="65" charset="-122"/>
              </a:endParaRPr>
            </a:p>
          </p:txBody>
        </p:sp>
      </p:grpSp>
      <p:pic>
        <p:nvPicPr>
          <p:cNvPr id="35843" name="图片 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0375" y="339725"/>
            <a:ext cx="1485900" cy="866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4" name="图片 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7325" y="419100"/>
            <a:ext cx="1485900" cy="866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5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00112" y="3621088"/>
            <a:ext cx="13092112" cy="3236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571500" y="463550"/>
            <a:ext cx="7800975" cy="6148388"/>
          </a:xfrm>
          <a:prstGeom prst="rect">
            <a:avLst/>
          </a:prstGeom>
          <a:noFill/>
          <a:ln w="76200"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汪曾祺</a:t>
            </a:r>
            <a:r>
              <a:rPr kumimoji="0" lang="zh-CN" altLang="en-US" sz="4800" b="1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：</a:t>
            </a:r>
            <a:r>
              <a:rPr kumimoji="0" lang="en-US" altLang="zh-CN" sz="4000" b="1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1920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年</a:t>
            </a:r>
            <a:r>
              <a:rPr kumimoji="0" lang="en-US" altLang="zh-CN" sz="4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月</a:t>
            </a:r>
            <a:r>
              <a:rPr kumimoji="0" lang="en-US" altLang="zh-CN" sz="4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日生于江苏省高邮市，中国当代作家、散文家、戏剧家，京派作家的代表人物。被誉为</a:t>
            </a:r>
            <a:r>
              <a:rPr kumimoji="0" lang="en-US" altLang="zh-CN" sz="4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抒情的人道主义者</a:t>
            </a:r>
            <a:r>
              <a:rPr kumimoji="0" lang="en-US" altLang="zh-CN" sz="4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”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r>
              <a:rPr kumimoji="0" lang="en-US" altLang="zh-CN" sz="4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“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中国最后一个纯粹的文人</a:t>
            </a:r>
            <a:r>
              <a:rPr kumimoji="0" lang="en-US" altLang="zh-CN" sz="4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”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r>
              <a:rPr kumimoji="0" lang="en-US" altLang="zh-CN" sz="4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“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中国最后一个士大夫</a:t>
            </a:r>
            <a:r>
              <a:rPr kumimoji="0" lang="en-US" altLang="zh-CN" sz="4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”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。汪曾祺在短篇小说创作上颇有成就，对戏剧与民间文艺也有深入钻研。</a:t>
            </a:r>
            <a:endParaRPr kumimoji="1" lang="zh-CN" altLang="en-US" sz="4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568055" y="1444977"/>
            <a:ext cx="3331632" cy="4997448"/>
          </a:xfrm>
          <a:prstGeom prst="roundRect">
            <a:avLst>
              <a:gd name="adj" fmla="val 11052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881313" y="1279525"/>
            <a:ext cx="8515350" cy="3476625"/>
          </a:xfrm>
          <a:prstGeom prst="rect">
            <a:avLst/>
          </a:prstGeom>
          <a:ln w="76200">
            <a:solidFill>
              <a:schemeClr val="tx1"/>
            </a:solidFill>
            <a:prstDash val="sysDot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自由朗读课文：</a:t>
            </a:r>
            <a:endParaRPr kumimoji="0" lang="en-US" altLang="zh-CN" sz="4000" b="0" i="0" u="none" strike="noStrike" kern="1200" cap="none" spc="0" normalizeH="0" baseline="0" noProof="1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    </a:t>
            </a:r>
            <a:r>
              <a:rPr kumimoji="0" lang="zh-CN" altLang="zh-CN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圈</a:t>
            </a:r>
            <a:r>
              <a:rPr kumimoji="0" lang="zh-CN" altLang="zh-CN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出文中的生字新词</a:t>
            </a:r>
            <a:r>
              <a:rPr kumimoji="0" lang="zh-CN" altLang="zh-CN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，努力</a:t>
            </a:r>
            <a:r>
              <a:rPr kumimoji="0" lang="zh-CN" altLang="zh-CN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读准字音，读通句子</a:t>
            </a:r>
            <a:r>
              <a:rPr kumimoji="0" lang="zh-CN" altLang="zh-CN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，遇到</a:t>
            </a:r>
            <a:r>
              <a:rPr kumimoji="0" lang="zh-CN" altLang="zh-CN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读不顺的地方可以多读几遍。</a:t>
            </a:r>
            <a:endParaRPr kumimoji="0" lang="zh-CN" altLang="zh-CN" sz="40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5938" y="2682875"/>
            <a:ext cx="2413000" cy="40354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6"/>
          <p:cNvGrpSpPr/>
          <p:nvPr/>
        </p:nvGrpSpPr>
        <p:grpSpPr>
          <a:xfrm>
            <a:off x="-211137" y="-185737"/>
            <a:ext cx="4210050" cy="1782762"/>
            <a:chOff x="-210534" y="-185589"/>
            <a:chExt cx="4686999" cy="1991844"/>
          </a:xfrm>
        </p:grpSpPr>
        <p:pic>
          <p:nvPicPr>
            <p:cNvPr id="14341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210534" y="-185589"/>
              <a:ext cx="4686999" cy="19918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331718" y="333317"/>
              <a:ext cx="3220335" cy="928657"/>
            </a:xfrm>
            <a:prstGeom prst="rect">
              <a:avLst/>
            </a:prstGeom>
            <a:noFill/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学习提示</a:t>
              </a:r>
              <a:r>
                <a:rPr kumimoji="0" lang="en-US" altLang="zh-CN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1</a:t>
              </a:r>
              <a:endParaRPr kumimoji="0" lang="zh-CN" altLang="en-US" sz="4800" b="0" i="0" u="none" strike="noStrike" kern="1200" cap="none" spc="0" normalizeH="0" baseline="0" noProof="1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流程图: 过程 2"/>
          <p:cNvSpPr/>
          <p:nvPr/>
        </p:nvSpPr>
        <p:spPr>
          <a:xfrm>
            <a:off x="260350" y="1630045"/>
            <a:ext cx="11657330" cy="4530090"/>
          </a:xfrm>
          <a:prstGeom prst="flowChartProcess">
            <a:avLst/>
          </a:prstGeom>
          <a:noFill/>
          <a:ln w="7620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9888" y="2555875"/>
            <a:ext cx="11437938" cy="34147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备忘</a:t>
            </a:r>
            <a:r>
              <a:rPr kumimoji="0" lang="zh-CN" altLang="en-US" sz="6000" b="1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录</a:t>
            </a:r>
            <a:r>
              <a:rPr kumimoji="0" lang="zh-CN" altLang="en-US" sz="6000" b="1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r>
              <a:rPr kumimoji="0" lang="zh-CN" altLang="en-US" sz="6000" b="1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凡</a:t>
            </a:r>
            <a:r>
              <a:rPr kumimoji="0" lang="zh-CN" altLang="en-US" sz="6000" b="1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是 </a:t>
            </a:r>
            <a:r>
              <a:rPr kumimoji="0" lang="zh-CN" altLang="en-US" sz="6000" b="1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距</a:t>
            </a:r>
            <a:r>
              <a:rPr kumimoji="0" lang="zh-CN" altLang="en-US" sz="6000" b="1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离 </a:t>
            </a:r>
            <a:r>
              <a:rPr kumimoji="0" lang="zh-CN" altLang="en-US" sz="6000" b="1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款</a:t>
            </a:r>
            <a:r>
              <a:rPr kumimoji="0" lang="zh-CN" altLang="en-US" sz="6000" b="1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款 黑</a:t>
            </a:r>
            <a:r>
              <a:rPr kumimoji="0" lang="zh-CN" altLang="en-US" sz="6000" b="1" i="0" u="none" strike="noStrike" kern="1200" cap="none" spc="0" normalizeH="0" baseline="0" noProof="1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绸</a:t>
            </a:r>
            <a:r>
              <a:rPr kumimoji="0" lang="zh-CN" altLang="en-US" sz="6000" b="1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</a:t>
            </a:r>
            <a:endParaRPr kumimoji="0" lang="en-US" altLang="zh-CN" sz="6000" b="1" i="0" u="none" strike="noStrike" kern="1200" cap="none" spc="0" normalizeH="0" baseline="0" noProof="1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6000" b="1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膜</a:t>
            </a:r>
            <a:r>
              <a:rPr kumimoji="0" lang="zh-CN" altLang="en-US" sz="6000" b="1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翅 </a:t>
            </a:r>
            <a:r>
              <a:rPr kumimoji="0" lang="zh-CN" altLang="en-US" sz="6000" b="1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瞎</a:t>
            </a:r>
            <a:r>
              <a:rPr kumimoji="0" lang="zh-CN" altLang="en-US" sz="6000" b="1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点 </a:t>
            </a:r>
            <a:r>
              <a:rPr kumimoji="0" lang="zh-CN" altLang="en-US" sz="6000" b="1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益</a:t>
            </a:r>
            <a:r>
              <a:rPr kumimoji="0" lang="zh-CN" altLang="en-US" sz="6000" b="1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虫 大</a:t>
            </a:r>
            <a:r>
              <a:rPr kumimoji="0" lang="zh-CN" altLang="en-US" sz="6000" b="1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约 蚂</a:t>
            </a:r>
            <a:r>
              <a:rPr kumimoji="0" lang="zh-CN" altLang="en-US" sz="6000" b="1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蚱 黑</a:t>
            </a:r>
            <a:r>
              <a:rPr kumimoji="0" lang="zh-CN" altLang="en-US" sz="6000" b="1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斑</a:t>
            </a:r>
            <a:endParaRPr kumimoji="0" lang="zh-CN" altLang="en-US" sz="6000" b="1" i="0" u="none" strike="noStrike" kern="1200" cap="none" spc="0" normalizeH="0" baseline="0" noProof="1" smtClean="0">
              <a:ln w="0"/>
              <a:solidFill>
                <a:srgbClr val="3333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46338" y="2081213"/>
            <a:ext cx="9104312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lù  fán    jù    kuǎn      chóu</a:t>
            </a:r>
            <a:endParaRPr lang="zh-CN" altLang="en-US" sz="4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4675" y="4241800"/>
            <a:ext cx="1123315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mó    xiā     yì      yuē  mà       bān</a:t>
            </a:r>
            <a:endParaRPr lang="zh-CN" altLang="en-US" sz="4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369888" y="334963"/>
            <a:ext cx="2228850" cy="844550"/>
            <a:chOff x="247310" y="0"/>
            <a:chExt cx="2227929" cy="845256"/>
          </a:xfrm>
        </p:grpSpPr>
        <p:sp>
          <p:nvSpPr>
            <p:cNvPr id="8" name="矩形 7"/>
            <p:cNvSpPr/>
            <p:nvPr/>
          </p:nvSpPr>
          <p:spPr>
            <a:xfrm>
              <a:off x="247310" y="130284"/>
              <a:ext cx="1420225" cy="584688"/>
            </a:xfrm>
            <a:prstGeom prst="rect">
              <a:avLst/>
            </a:prstGeom>
            <a:solidFill>
              <a:srgbClr val="DE6421"/>
            </a:solidFill>
            <a:ln w="57150">
              <a:solidFill>
                <a:srgbClr val="FFC000"/>
              </a:solidFill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1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我会认</a:t>
              </a:r>
              <a:endParaRPr kumimoji="0" lang="zh-CN" altLang="en-US" sz="3200" b="1" i="0" u="none" strike="noStrike" kern="1200" cap="none" spc="0" normalizeH="0" baseline="0" noProof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endParaRPr>
            </a:p>
          </p:txBody>
        </p:sp>
        <p:pic>
          <p:nvPicPr>
            <p:cNvPr id="15370" name="图片 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flipH="1">
              <a:off x="1581978" y="0"/>
              <a:ext cx="893261" cy="845256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流程图: 过程 2"/>
          <p:cNvSpPr/>
          <p:nvPr/>
        </p:nvSpPr>
        <p:spPr>
          <a:xfrm>
            <a:off x="1069145" y="1645920"/>
            <a:ext cx="10142806" cy="4529796"/>
          </a:xfrm>
          <a:prstGeom prst="flowChartProcess">
            <a:avLst/>
          </a:prstGeom>
          <a:noFill/>
          <a:ln w="7620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66850" y="3136900"/>
            <a:ext cx="8956675" cy="2528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记（    ） （      ）级     （    ）瞎子 </a:t>
            </a:r>
            <a:endParaRPr kumimoji="0" lang="en-US" altLang="zh-CN" sz="4400" b="1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（    ）色       黑（      ） </a:t>
            </a:r>
            <a:r>
              <a:rPr kumimoji="0" lang="zh-CN" altLang="en-US" sz="4400" b="1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4400" b="1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薄（    </a:t>
            </a:r>
            <a:r>
              <a:rPr kumimoji="0" lang="zh-CN" altLang="en-US" sz="4400" b="1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） </a:t>
            </a:r>
            <a:endParaRPr kumimoji="0" lang="zh-CN" altLang="en-US" sz="4400" b="1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63763" y="2095500"/>
            <a:ext cx="1714500" cy="8302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1" i="0" u="none" strike="noStrike" kern="1200" cap="none" spc="0" normalizeH="0" baseline="0" noProof="1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录</a:t>
            </a:r>
            <a:r>
              <a:rPr kumimoji="0" lang="en-US" altLang="zh-CN" sz="4800" b="1" i="0" u="none" strike="noStrike" kern="1200" cap="none" spc="0" normalizeH="0" baseline="0" noProof="1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r>
              <a:rPr kumimoji="0" lang="zh-CN" altLang="en-US" sz="4800" b="1" i="0" u="none" strike="noStrike" kern="1200" cap="none" spc="0" normalizeH="0" baseline="0" noProof="1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绿</a:t>
            </a:r>
            <a:endParaRPr kumimoji="0" lang="zh-CN" altLang="en-US" sz="4800" b="1" i="0" u="none" strike="noStrike" kern="1200" cap="none" spc="0" normalizeH="0" baseline="0" noProof="1" smtClean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68900" y="2095500"/>
            <a:ext cx="1714500" cy="8302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1" i="0" u="none" strike="noStrike" kern="1200" cap="none" spc="0" normalizeH="0" baseline="0" noProof="1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斑</a:t>
            </a:r>
            <a:r>
              <a:rPr kumimoji="0" lang="en-US" altLang="zh-CN" sz="4800" b="1" i="0" u="none" strike="noStrike" kern="1200" cap="none" spc="0" normalizeH="0" baseline="0" noProof="1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r>
              <a:rPr kumimoji="0" lang="zh-CN" altLang="en-US" sz="4800" b="1" i="0" u="none" strike="noStrike" kern="1200" cap="none" spc="0" normalizeH="0" baseline="0" noProof="1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班</a:t>
            </a:r>
            <a:endParaRPr kumimoji="0" lang="zh-CN" altLang="en-US" sz="4800" b="1" i="0" u="none" strike="noStrike" kern="1200" cap="none" spc="0" normalizeH="0" baseline="0" noProof="1" smtClean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72450" y="2095500"/>
            <a:ext cx="1714500" cy="8302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1" i="0" u="none" strike="noStrike" kern="1200" cap="none" spc="0" normalizeH="0" baseline="0" noProof="1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摸 膜</a:t>
            </a:r>
            <a:endParaRPr kumimoji="0" lang="zh-CN" altLang="en-US" sz="4800" b="1" i="0" u="none" strike="noStrike" kern="1200" cap="none" spc="0" normalizeH="0" baseline="0" noProof="1" smtClean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38338" y="4751388"/>
            <a:ext cx="741362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dirty="0">
                <a:solidFill>
                  <a:srgbClr val="FF0000"/>
                </a:solidFill>
                <a:latin typeface="Calibri" panose="020F0502020204030204" pitchFamily="34" charset="0"/>
              </a:rPr>
              <a:t>绿</a:t>
            </a:r>
            <a:endParaRPr lang="zh-CN" altLang="en-US" sz="4400" dirty="0">
              <a:latin typeface="Calibri" panose="020F050202020403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30538" y="3597275"/>
            <a:ext cx="749300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dirty="0">
                <a:solidFill>
                  <a:srgbClr val="FF0000"/>
                </a:solidFill>
                <a:latin typeface="Calibri" panose="020F0502020204030204" pitchFamily="34" charset="0"/>
              </a:rPr>
              <a:t>录</a:t>
            </a:r>
            <a:endParaRPr lang="zh-CN" altLang="en-US" sz="44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30775" y="3594100"/>
            <a:ext cx="74930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dirty="0">
                <a:solidFill>
                  <a:srgbClr val="FF0000"/>
                </a:solidFill>
                <a:latin typeface="Calibri" panose="020F0502020204030204" pitchFamily="34" charset="0"/>
              </a:rPr>
              <a:t>班</a:t>
            </a:r>
            <a:endParaRPr lang="zh-CN" altLang="en-US" sz="44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94375" y="4772025"/>
            <a:ext cx="747713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dirty="0">
                <a:solidFill>
                  <a:srgbClr val="FF0000"/>
                </a:solidFill>
                <a:latin typeface="Calibri" panose="020F0502020204030204" pitchFamily="34" charset="0"/>
              </a:rPr>
              <a:t>斑</a:t>
            </a:r>
            <a:endParaRPr lang="zh-CN" altLang="en-US" sz="44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867650" y="3594100"/>
            <a:ext cx="74930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dirty="0">
                <a:solidFill>
                  <a:srgbClr val="FF0000"/>
                </a:solidFill>
                <a:latin typeface="Calibri" panose="020F0502020204030204" pitchFamily="34" charset="0"/>
              </a:rPr>
              <a:t>摸</a:t>
            </a:r>
            <a:endParaRPr lang="zh-CN" altLang="en-US" sz="4400" dirty="0">
              <a:latin typeface="Calibri" panose="020F050202020403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728075" y="4789488"/>
            <a:ext cx="741363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dirty="0">
                <a:solidFill>
                  <a:srgbClr val="FF0000"/>
                </a:solidFill>
                <a:latin typeface="Calibri" panose="020F0502020204030204" pitchFamily="34" charset="0"/>
              </a:rPr>
              <a:t>膜</a:t>
            </a:r>
            <a:endParaRPr lang="zh-CN" altLang="en-US" sz="4400" dirty="0">
              <a:latin typeface="Calibri" panose="020F0502020204030204" pitchFamily="34" charset="0"/>
            </a:endParaRPr>
          </a:p>
        </p:txBody>
      </p:sp>
      <p:grpSp>
        <p:nvGrpSpPr>
          <p:cNvPr id="2" name="组合 15"/>
          <p:cNvGrpSpPr/>
          <p:nvPr/>
        </p:nvGrpSpPr>
        <p:grpSpPr>
          <a:xfrm>
            <a:off x="369888" y="334963"/>
            <a:ext cx="2228850" cy="844550"/>
            <a:chOff x="247310" y="0"/>
            <a:chExt cx="2227929" cy="845256"/>
          </a:xfrm>
        </p:grpSpPr>
        <p:sp>
          <p:nvSpPr>
            <p:cNvPr id="17" name="矩形 16"/>
            <p:cNvSpPr/>
            <p:nvPr/>
          </p:nvSpPr>
          <p:spPr>
            <a:xfrm>
              <a:off x="247310" y="130284"/>
              <a:ext cx="1420225" cy="584688"/>
            </a:xfrm>
            <a:prstGeom prst="rect">
              <a:avLst/>
            </a:prstGeom>
            <a:solidFill>
              <a:srgbClr val="DE6421"/>
            </a:solidFill>
            <a:ln w="57150">
              <a:solidFill>
                <a:srgbClr val="FFC000"/>
              </a:solidFill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1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我会用</a:t>
              </a:r>
              <a:endParaRPr kumimoji="0" lang="zh-CN" altLang="en-US" sz="3200" b="1" i="0" u="none" strike="noStrike" kern="1200" cap="none" spc="0" normalizeH="0" baseline="0" noProof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endParaRPr>
            </a:p>
          </p:txBody>
        </p:sp>
        <p:pic>
          <p:nvPicPr>
            <p:cNvPr id="16401" name="图片 1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flipH="1">
              <a:off x="1581978" y="0"/>
              <a:ext cx="893261" cy="845256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ldLvl="0" animBg="1"/>
      <p:bldP spid="7" grpId="0" bldLvl="0" animBg="1"/>
      <p:bldP spid="8" grpId="0" bldLvl="0" animBg="1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" name="组合 6"/>
          <p:cNvGrpSpPr/>
          <p:nvPr/>
        </p:nvGrpSpPr>
        <p:grpSpPr>
          <a:xfrm>
            <a:off x="352425" y="128588"/>
            <a:ext cx="4208463" cy="1782762"/>
            <a:chOff x="-210534" y="-185589"/>
            <a:chExt cx="4686999" cy="1991844"/>
          </a:xfrm>
        </p:grpSpPr>
        <p:pic>
          <p:nvPicPr>
            <p:cNvPr id="17422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210534" y="-185589"/>
              <a:ext cx="4686999" cy="19918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349692" y="346004"/>
              <a:ext cx="3336355" cy="928657"/>
            </a:xfrm>
            <a:prstGeom prst="rect">
              <a:avLst/>
            </a:prstGeom>
            <a:noFill/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学习提示</a:t>
              </a:r>
              <a:r>
                <a:rPr kumimoji="0" lang="en-US" altLang="zh-CN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2</a:t>
              </a:r>
              <a:endParaRPr kumimoji="0" lang="zh-CN" altLang="en-US" sz="4800" b="0" i="0" u="none" strike="noStrike" kern="1200" cap="none" spc="0" normalizeH="0" baseline="0" noProof="1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</p:txBody>
        </p:sp>
      </p:grpSp>
      <p:grpSp>
        <p:nvGrpSpPr>
          <p:cNvPr id="7" name="组合 14"/>
          <p:cNvGrpSpPr/>
          <p:nvPr/>
        </p:nvGrpSpPr>
        <p:grpSpPr>
          <a:xfrm>
            <a:off x="1111250" y="1435100"/>
            <a:ext cx="9996488" cy="2346325"/>
            <a:chOff x="1296538" y="1910823"/>
            <a:chExt cx="9797975" cy="2064224"/>
          </a:xfrm>
        </p:grpSpPr>
        <p:sp>
          <p:nvSpPr>
            <p:cNvPr id="2" name="矩形 1"/>
            <p:cNvSpPr/>
            <p:nvPr/>
          </p:nvSpPr>
          <p:spPr>
            <a:xfrm>
              <a:off x="2947428" y="2198529"/>
              <a:ext cx="8147085" cy="1488811"/>
            </a:xfrm>
            <a:prstGeom prst="rect">
              <a:avLst/>
            </a:prstGeom>
            <a:ln w="76200">
              <a:solidFill>
                <a:schemeClr val="tx1"/>
              </a:solidFill>
              <a:prstDash val="sysDot"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000" b="0" i="0" u="none" strike="noStrike" kern="1200" cap="none" spc="0" normalizeH="0" baseline="0" noProof="1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默读</a:t>
              </a:r>
              <a:r>
                <a:rPr kumimoji="0" lang="zh-CN" altLang="en-US" sz="4000" b="0" i="0" u="none" strike="noStrike" kern="1200" cap="none" spc="0" normalizeH="0" baseline="0" noProof="1" smtClean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课文，想一想：</a:t>
              </a:r>
              <a:r>
                <a:rPr kumimoji="0" lang="en-US" altLang="zh-CN" sz="4000" b="0" i="0" u="none" strike="noStrike" kern="1200" cap="none" spc="0" normalizeH="0" baseline="0" noProof="1" smtClean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《</a:t>
              </a:r>
              <a:r>
                <a:rPr kumimoji="0" lang="zh-CN" altLang="en-US" sz="4000" b="0" i="0" u="none" strike="noStrike" kern="1200" cap="none" spc="0" normalizeH="0" baseline="0" noProof="1" smtClean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昆虫备忘录</a:t>
              </a:r>
              <a:r>
                <a:rPr kumimoji="0" lang="en-US" altLang="zh-CN" sz="4000" b="0" i="0" u="none" strike="noStrike" kern="1200" cap="none" spc="0" normalizeH="0" baseline="0" noProof="1" smtClean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》</a:t>
              </a:r>
              <a:r>
                <a:rPr kumimoji="0" lang="zh-CN" altLang="en-US" sz="4000" b="0" i="0" u="none" strike="noStrike" kern="1200" cap="none" spc="0" normalizeH="0" baseline="0" noProof="1" smtClean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中记录了哪些内容？</a:t>
              </a:r>
              <a:endPara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 cstate="print"/>
            <a:srcRect l="2234" t="4023" r="4855" b="12218"/>
            <a:stretch>
              <a:fillRect/>
            </a:stretch>
          </p:blipFill>
          <p:spPr>
            <a:xfrm>
              <a:off x="1296538" y="1910823"/>
              <a:ext cx="1651378" cy="2064224"/>
            </a:xfrm>
            <a:prstGeom prst="ellipse">
              <a:avLst/>
            </a:prstGeom>
          </p:spPr>
        </p:pic>
      </p:grpSp>
      <p:sp>
        <p:nvSpPr>
          <p:cNvPr id="4" name="矩形 3"/>
          <p:cNvSpPr/>
          <p:nvPr/>
        </p:nvSpPr>
        <p:spPr>
          <a:xfrm>
            <a:off x="87313" y="5838825"/>
            <a:ext cx="3236913" cy="644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复眼</a:t>
            </a:r>
            <a:r>
              <a:rPr kumimoji="0" lang="en-US" altLang="zh-CN" sz="3600" b="1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-</a:t>
            </a:r>
            <a:r>
              <a:rPr kumimoji="0" lang="zh-CN" altLang="en-US" sz="3600" b="1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蜻蜓</a:t>
            </a:r>
            <a:r>
              <a:rPr kumimoji="0" lang="zh-CN" altLang="en-US" sz="3600" b="1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苍蝇</a:t>
            </a:r>
            <a:endParaRPr kumimoji="0" lang="zh-CN" altLang="en-US" sz="3600" b="1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75063" y="5838825"/>
            <a:ext cx="2965450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瓢虫</a:t>
            </a:r>
            <a:r>
              <a:rPr kumimoji="0" lang="en-US" altLang="zh-CN" sz="3600" b="1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—</a:t>
            </a:r>
            <a:r>
              <a:rPr kumimoji="0" lang="zh-CN" altLang="en-US" sz="3600" b="1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花大姐</a:t>
            </a:r>
            <a:endParaRPr kumimoji="0" lang="zh-CN" altLang="en-US" sz="3600" b="1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018338" y="5838825"/>
            <a:ext cx="2963863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甲虫</a:t>
            </a:r>
            <a:r>
              <a:rPr kumimoji="0" lang="en-US" altLang="zh-CN" sz="3600" b="1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—</a:t>
            </a:r>
            <a:r>
              <a:rPr kumimoji="0" lang="zh-CN" altLang="en-US" sz="3600" b="1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独角仙</a:t>
            </a:r>
            <a:endParaRPr kumimoji="0" lang="zh-CN" altLang="en-US" sz="3600" b="1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552113" y="5838825"/>
            <a:ext cx="1111250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蚂蚱</a:t>
            </a:r>
            <a:endParaRPr kumimoji="0" lang="zh-CN" altLang="en-US" sz="3600" b="1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/>
          <a:srcRect r="20050" b="13844"/>
          <a:stretch>
            <a:fillRect/>
          </a:stretch>
        </p:blipFill>
        <p:spPr>
          <a:xfrm>
            <a:off x="800531" y="4173285"/>
            <a:ext cx="1809483" cy="1299970"/>
          </a:xfrm>
          <a:prstGeom prst="ellipse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print"/>
          <a:srcRect l="14851" t="9142" r="17985" b="14739"/>
          <a:stretch>
            <a:fillRect/>
          </a:stretch>
        </p:blipFill>
        <p:spPr>
          <a:xfrm>
            <a:off x="4246994" y="4060776"/>
            <a:ext cx="1821174" cy="1547994"/>
          </a:xfrm>
          <a:prstGeom prst="ellipse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 cstate="print"/>
          <a:srcRect r="12497" b="11605"/>
          <a:stretch>
            <a:fillRect/>
          </a:stretch>
        </p:blipFill>
        <p:spPr>
          <a:xfrm>
            <a:off x="7612904" y="4095085"/>
            <a:ext cx="1773564" cy="1456627"/>
          </a:xfrm>
          <a:prstGeom prst="ellipse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232534" y="4195851"/>
            <a:ext cx="1750245" cy="1255179"/>
          </a:xfrm>
          <a:prstGeom prst="ellipse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404938" y="617538"/>
            <a:ext cx="11041063" cy="708025"/>
          </a:xfrm>
          <a:prstGeom prst="rect">
            <a:avLst/>
          </a:prstGeom>
          <a:ln w="76200">
            <a:noFill/>
            <a:prstDash val="sysDot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读课文第一个片段，并根据课文内容填一填。</a:t>
            </a:r>
            <a:endParaRPr kumimoji="0" lang="zh-CN" altLang="en-US" sz="40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520700"/>
            <a:ext cx="1173163" cy="196215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1582738" y="2000250"/>
          <a:ext cx="9663113" cy="3619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5654"/>
                <a:gridCol w="2415654"/>
                <a:gridCol w="2415654"/>
                <a:gridCol w="2415654"/>
              </a:tblGrid>
              <a:tr h="52693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4000" dirty="0" smtClean="0">
                          <a:solidFill>
                            <a:schemeClr val="tx1"/>
                          </a:solidFill>
                        </a:rPr>
                        <a:t>备忘内容</a:t>
                      </a:r>
                      <a:endParaRPr lang="zh-CN" altLang="en-US" sz="40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4000" dirty="0" smtClean="0">
                          <a:solidFill>
                            <a:schemeClr val="tx1"/>
                          </a:solidFill>
                        </a:rPr>
                        <a:t>概念</a:t>
                      </a:r>
                      <a:endParaRPr lang="zh-CN" altLang="en-US" sz="40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dirty="0" smtClean="0">
                          <a:solidFill>
                            <a:schemeClr val="tx1"/>
                          </a:solidFill>
                        </a:rPr>
                        <a:t>特点</a:t>
                      </a:r>
                      <a:endParaRPr lang="zh-CN" altLang="en-US" sz="40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dirty="0" smtClean="0">
                          <a:solidFill>
                            <a:schemeClr val="tx1"/>
                          </a:solidFill>
                        </a:rPr>
                        <a:t>代表昆虫</a:t>
                      </a:r>
                      <a:endParaRPr lang="zh-CN" altLang="en-US" sz="40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18216">
                <a:tc>
                  <a:txBody>
                    <a:bodyPr/>
                    <a:lstStyle/>
                    <a:p>
                      <a:pPr algn="ctr"/>
                      <a:endParaRPr lang="zh-CN" altLang="en-US" sz="40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4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4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4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2" name="矩形 11"/>
          <p:cNvSpPr/>
          <p:nvPr/>
        </p:nvSpPr>
        <p:spPr>
          <a:xfrm>
            <a:off x="1958975" y="3711575"/>
            <a:ext cx="1876425" cy="922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复眼</a:t>
            </a:r>
            <a:endParaRPr kumimoji="0" lang="zh-CN" altLang="en-US" sz="5400" b="1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94150" y="3187700"/>
            <a:ext cx="2398713" cy="17526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好多小眼睛合成一个大眼睛。</a:t>
            </a:r>
            <a:endParaRPr kumimoji="0" lang="zh-CN" altLang="en-US" sz="3600" b="1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648450" y="3570288"/>
            <a:ext cx="2036763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视觉灵敏</a:t>
            </a:r>
            <a:endParaRPr kumimoji="0" lang="zh-CN" altLang="en-US" sz="3600" b="1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475788" y="3179763"/>
            <a:ext cx="1203325" cy="7064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蜻蜓</a:t>
            </a:r>
            <a:endParaRPr kumimoji="0" lang="zh-CN" altLang="en-US" sz="4000" b="1" i="0" u="none" strike="noStrike" kern="1200" cap="none" spc="0" normalizeH="0" baseline="0" noProof="1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475788" y="4216400"/>
            <a:ext cx="1203325" cy="7064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苍蝇</a:t>
            </a:r>
            <a:endParaRPr kumimoji="0" lang="zh-CN" altLang="en-US" sz="4000" b="1" i="0" u="none" strike="noStrike" kern="1200" cap="none" spc="0" normalizeH="0" baseline="0" noProof="1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13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135063" y="1803400"/>
            <a:ext cx="10391775" cy="26304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我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从一本书上知道蜻蜓有复眼，从那以后，就一直琢磨复眼是怎么回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事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“复眼”，想必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是好多小眼睛合成一个大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眼睛。</a:t>
            </a:r>
            <a:endParaRPr kumimoji="0" lang="zh-CN" altLang="en-US" sz="36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60350" y="0"/>
            <a:ext cx="2228850" cy="844550"/>
            <a:chOff x="247310" y="0"/>
            <a:chExt cx="2227929" cy="845256"/>
          </a:xfrm>
        </p:grpSpPr>
        <p:sp>
          <p:nvSpPr>
            <p:cNvPr id="4" name="矩形 3"/>
            <p:cNvSpPr/>
            <p:nvPr/>
          </p:nvSpPr>
          <p:spPr>
            <a:xfrm>
              <a:off x="247310" y="130284"/>
              <a:ext cx="1420226" cy="584688"/>
            </a:xfrm>
            <a:prstGeom prst="rect">
              <a:avLst/>
            </a:prstGeom>
            <a:solidFill>
              <a:srgbClr val="DE6421"/>
            </a:solidFill>
            <a:ln w="57150">
              <a:solidFill>
                <a:srgbClr val="FFC000"/>
              </a:solidFill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1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品一品</a:t>
              </a:r>
              <a:endParaRPr kumimoji="0" lang="zh-CN" altLang="en-US" sz="3200" b="1" i="0" u="none" strike="noStrike" kern="1200" cap="none" spc="0" normalizeH="0" baseline="0" noProof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endParaRPr>
            </a:p>
          </p:txBody>
        </p:sp>
        <p:pic>
          <p:nvPicPr>
            <p:cNvPr id="19477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flipH="1">
              <a:off x="1581978" y="0"/>
              <a:ext cx="893261" cy="84525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" name="矩形 5"/>
          <p:cNvSpPr/>
          <p:nvPr/>
        </p:nvSpPr>
        <p:spPr>
          <a:xfrm>
            <a:off x="4699000" y="714375"/>
            <a:ext cx="3262313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什么是复眼？</a:t>
            </a:r>
            <a:endParaRPr kumimoji="0" lang="zh-CN" altLang="en-US" sz="40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7000875" y="3438525"/>
            <a:ext cx="424497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277938" y="4435475"/>
            <a:ext cx="424497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2105025" y="2879725"/>
            <a:ext cx="974725" cy="5588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5" name="组合 12"/>
          <p:cNvGrpSpPr/>
          <p:nvPr/>
        </p:nvGrpSpPr>
        <p:grpSpPr>
          <a:xfrm>
            <a:off x="115888" y="1616075"/>
            <a:ext cx="2373312" cy="642938"/>
            <a:chOff x="525359" y="1253266"/>
            <a:chExt cx="2372995" cy="643255"/>
          </a:xfrm>
        </p:grpSpPr>
        <p:sp>
          <p:nvSpPr>
            <p:cNvPr id="12" name="线形标注 2 11"/>
            <p:cNvSpPr/>
            <p:nvPr/>
          </p:nvSpPr>
          <p:spPr>
            <a:xfrm>
              <a:off x="525359" y="1253266"/>
              <a:ext cx="2076173" cy="643255"/>
            </a:xfrm>
            <a:prstGeom prst="borderCallout2">
              <a:avLst>
                <a:gd name="adj1" fmla="val 99316"/>
                <a:gd name="adj2" fmla="val 21592"/>
                <a:gd name="adj3" fmla="val 208962"/>
                <a:gd name="adj4" fmla="val 26659"/>
                <a:gd name="adj5" fmla="val 207975"/>
                <a:gd name="adj6" fmla="val 97228"/>
              </a:avLst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475" name="矩形 10"/>
            <p:cNvSpPr/>
            <p:nvPr/>
          </p:nvSpPr>
          <p:spPr>
            <a:xfrm>
              <a:off x="538694" y="1253266"/>
              <a:ext cx="2359660" cy="5835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200" b="1" dirty="0">
                  <a:solidFill>
                    <a:schemeClr val="bg1"/>
                  </a:solidFill>
                  <a:latin typeface="Arial" panose="020B0604020202020204" pitchFamily="34" charset="0"/>
                </a:rPr>
                <a:t>思考</a:t>
              </a:r>
              <a:r>
                <a:rPr lang="en-US" altLang="zh-CN" sz="3200" b="1" dirty="0">
                  <a:solidFill>
                    <a:schemeClr val="bg1"/>
                  </a:solidFill>
                  <a:latin typeface="Arial" panose="020B0604020202020204" pitchFamily="34" charset="0"/>
                </a:rPr>
                <a:t>;</a:t>
              </a:r>
              <a:r>
                <a:rPr lang="zh-CN" altLang="en-US" sz="3200" b="1" dirty="0">
                  <a:solidFill>
                    <a:schemeClr val="bg1"/>
                  </a:solidFill>
                  <a:latin typeface="Arial" panose="020B0604020202020204" pitchFamily="34" charset="0"/>
                </a:rPr>
                <a:t>研究。</a:t>
              </a:r>
              <a:endPara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8899525" y="2879725"/>
            <a:ext cx="1036638" cy="5588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7" name="组合 14"/>
          <p:cNvGrpSpPr/>
          <p:nvPr/>
        </p:nvGrpSpPr>
        <p:grpSpPr>
          <a:xfrm>
            <a:off x="6342063" y="3884613"/>
            <a:ext cx="5230812" cy="639762"/>
            <a:chOff x="279636" y="1566993"/>
            <a:chExt cx="4963921" cy="640705"/>
          </a:xfrm>
        </p:grpSpPr>
        <p:sp>
          <p:nvSpPr>
            <p:cNvPr id="16" name="线形标注 2 15"/>
            <p:cNvSpPr/>
            <p:nvPr/>
          </p:nvSpPr>
          <p:spPr>
            <a:xfrm>
              <a:off x="279636" y="1566993"/>
              <a:ext cx="4920233" cy="575522"/>
            </a:xfrm>
            <a:prstGeom prst="borderCallout2">
              <a:avLst>
                <a:gd name="adj1" fmla="val -14425"/>
                <a:gd name="adj2" fmla="val 24672"/>
                <a:gd name="adj3" fmla="val -47635"/>
                <a:gd name="adj4" fmla="val 37060"/>
                <a:gd name="adj5" fmla="val -68914"/>
                <a:gd name="adj6" fmla="val 44700"/>
              </a:avLst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473" name="矩形 16"/>
            <p:cNvSpPr/>
            <p:nvPr/>
          </p:nvSpPr>
          <p:spPr>
            <a:xfrm>
              <a:off x="318798" y="1624142"/>
              <a:ext cx="4924759" cy="58355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200" b="1" dirty="0">
                  <a:solidFill>
                    <a:schemeClr val="bg1"/>
                  </a:solidFill>
                  <a:latin typeface="Arial" panose="020B0604020202020204" pitchFamily="34" charset="0"/>
                </a:rPr>
                <a:t>表示比较肯定的判断、猜测</a:t>
              </a:r>
              <a:endPara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8" name="下箭头 17"/>
          <p:cNvSpPr/>
          <p:nvPr/>
        </p:nvSpPr>
        <p:spPr>
          <a:xfrm>
            <a:off x="8704263" y="4533900"/>
            <a:ext cx="484188" cy="371475"/>
          </a:xfrm>
          <a:prstGeom prst="downArrow">
            <a:avLst/>
          </a:prstGeom>
          <a:solidFill>
            <a:srgbClr val="33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638800" y="4913313"/>
            <a:ext cx="6461125" cy="1641475"/>
          </a:xfrm>
          <a:prstGeom prst="rect">
            <a:avLst/>
          </a:prstGeom>
          <a:solidFill>
            <a:srgbClr val="3333FF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Calibri" panose="020F0502020204030204" pitchFamily="34" charset="0"/>
              </a:rPr>
              <a:t>可见关于复眼的概念是我小时候反复思考研究后推断出来的。</a:t>
            </a:r>
            <a:endParaRPr lang="zh-CN" altLang="en-US" sz="36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11" name="组合 21"/>
          <p:cNvGrpSpPr/>
          <p:nvPr/>
        </p:nvGrpSpPr>
        <p:grpSpPr>
          <a:xfrm>
            <a:off x="1135063" y="4686300"/>
            <a:ext cx="3778250" cy="1917700"/>
            <a:chOff x="1135023" y="4686327"/>
            <a:chExt cx="3777960" cy="1917267"/>
          </a:xfrm>
        </p:grpSpPr>
        <p:sp>
          <p:nvSpPr>
            <p:cNvPr id="20" name="矩形 19"/>
            <p:cNvSpPr/>
            <p:nvPr/>
          </p:nvSpPr>
          <p:spPr>
            <a:xfrm>
              <a:off x="2098561" y="4686327"/>
              <a:ext cx="2814422" cy="169189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000" b="1" i="0" u="none" strike="noStrike" kern="1200" cap="none" spc="0" normalizeH="0" baseline="0" noProof="1" smtClean="0">
                  <a:ln w="0"/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+mn-lt"/>
                  <a:ea typeface="+mn-ea"/>
                  <a:cs typeface="+mn-cs"/>
                </a:rPr>
                <a:t>作者的推断对不对呢？</a:t>
              </a:r>
              <a:endParaRPr kumimoji="0" lang="zh-CN" altLang="en-US" sz="4000" b="1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2" cstate="print"/>
            <a:srcRect l="2234" t="4023" r="4855" b="12218"/>
            <a:stretch>
              <a:fillRect/>
            </a:stretch>
          </p:blipFill>
          <p:spPr>
            <a:xfrm>
              <a:off x="1135023" y="5141386"/>
              <a:ext cx="1169766" cy="1462208"/>
            </a:xfrm>
            <a:prstGeom prst="ellipse">
              <a:avLst/>
            </a:prstGeom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0" grpId="0" bldLvl="0" animBg="1"/>
      <p:bldP spid="14" grpId="0" bldLvl="0" animBg="1"/>
      <p:bldP spid="18" grpId="0" animBg="1"/>
      <p:bldP spid="19" grpId="0" bldLvl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www.youyi100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1856</Words>
  <Application>WPS 演示</Application>
  <PresentationFormat>自定义</PresentationFormat>
  <Paragraphs>262</Paragraphs>
  <Slides>26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6" baseType="lpstr">
      <vt:lpstr>Arial</vt:lpstr>
      <vt:lpstr>宋体</vt:lpstr>
      <vt:lpstr>Wingdings</vt:lpstr>
      <vt:lpstr>Calibri</vt:lpstr>
      <vt:lpstr>Calibri Light</vt:lpstr>
      <vt:lpstr>方正小标宋简体</vt:lpstr>
      <vt:lpstr>Arial Unicode MS</vt:lpstr>
      <vt:lpstr>楷体</vt:lpstr>
      <vt:lpstr>幼圆</vt:lpstr>
      <vt:lpstr>黑体</vt:lpstr>
      <vt:lpstr>隶书</vt:lpstr>
      <vt:lpstr>华文新魏</vt:lpstr>
      <vt:lpstr>微软雅黑</vt:lpstr>
      <vt:lpstr>Times New Roman</vt:lpstr>
      <vt:lpstr>方正卡通简体</vt:lpstr>
      <vt:lpstr>Cambria</vt:lpstr>
      <vt:lpstr>Arial</vt:lpstr>
      <vt:lpstr>等线</vt:lpstr>
      <vt:lpstr>www.youyi100.com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Users</dc:creator>
  <cp:lastModifiedBy>上帝掷骰子吗</cp:lastModifiedBy>
  <cp:revision>86</cp:revision>
  <dcterms:created xsi:type="dcterms:W3CDTF">2018-07-30T01:54:00Z</dcterms:created>
  <dcterms:modified xsi:type="dcterms:W3CDTF">2023-11-13T12:51:59Z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1FFB66C25EF547FCB1B8B42D84C39DD9_13</vt:lpwstr>
  </property>
</Properties>
</file>