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"/>
  </p:notesMasterIdLst>
  <p:handoutMasterIdLst>
    <p:handoutMasterId r:id="rId80"/>
  </p:handoutMasterIdLst>
  <p:sldIdLst>
    <p:sldId id="256" r:id="rId4"/>
    <p:sldId id="383" r:id="rId6"/>
    <p:sldId id="458" r:id="rId7"/>
    <p:sldId id="490" r:id="rId8"/>
    <p:sldId id="489" r:id="rId9"/>
    <p:sldId id="491" r:id="rId10"/>
    <p:sldId id="484" r:id="rId11"/>
    <p:sldId id="486" r:id="rId12"/>
    <p:sldId id="492" r:id="rId13"/>
    <p:sldId id="493" r:id="rId14"/>
    <p:sldId id="494" r:id="rId15"/>
    <p:sldId id="495" r:id="rId16"/>
    <p:sldId id="496" r:id="rId17"/>
    <p:sldId id="487" r:id="rId18"/>
    <p:sldId id="497" r:id="rId19"/>
    <p:sldId id="498" r:id="rId20"/>
    <p:sldId id="500" r:id="rId21"/>
    <p:sldId id="499" r:id="rId22"/>
    <p:sldId id="501" r:id="rId23"/>
    <p:sldId id="504" r:id="rId24"/>
    <p:sldId id="503" r:id="rId25"/>
    <p:sldId id="505" r:id="rId26"/>
    <p:sldId id="457" r:id="rId27"/>
    <p:sldId id="543" r:id="rId28"/>
    <p:sldId id="544" r:id="rId29"/>
    <p:sldId id="545" r:id="rId30"/>
    <p:sldId id="566" r:id="rId31"/>
    <p:sldId id="567" r:id="rId32"/>
    <p:sldId id="565" r:id="rId33"/>
    <p:sldId id="548" r:id="rId34"/>
    <p:sldId id="550" r:id="rId35"/>
    <p:sldId id="568" r:id="rId36"/>
    <p:sldId id="570" r:id="rId37"/>
    <p:sldId id="569" r:id="rId38"/>
    <p:sldId id="571" r:id="rId39"/>
    <p:sldId id="572" r:id="rId40"/>
    <p:sldId id="573" r:id="rId41"/>
    <p:sldId id="575" r:id="rId42"/>
    <p:sldId id="574" r:id="rId43"/>
    <p:sldId id="576" r:id="rId44"/>
    <p:sldId id="578" r:id="rId45"/>
    <p:sldId id="577" r:id="rId46"/>
    <p:sldId id="579" r:id="rId47"/>
    <p:sldId id="562" r:id="rId48"/>
    <p:sldId id="580" r:id="rId49"/>
    <p:sldId id="582" r:id="rId50"/>
    <p:sldId id="581" r:id="rId51"/>
    <p:sldId id="564" r:id="rId52"/>
    <p:sldId id="506" r:id="rId53"/>
    <p:sldId id="528" r:id="rId54"/>
    <p:sldId id="508" r:id="rId55"/>
    <p:sldId id="511" r:id="rId56"/>
    <p:sldId id="530" r:id="rId57"/>
    <p:sldId id="513" r:id="rId58"/>
    <p:sldId id="514" r:id="rId59"/>
    <p:sldId id="583" r:id="rId60"/>
    <p:sldId id="531" r:id="rId61"/>
    <p:sldId id="584" r:id="rId62"/>
    <p:sldId id="516" r:id="rId63"/>
    <p:sldId id="585" r:id="rId64"/>
    <p:sldId id="586" r:id="rId65"/>
    <p:sldId id="587" r:id="rId66"/>
    <p:sldId id="588" r:id="rId67"/>
    <p:sldId id="524" r:id="rId68"/>
    <p:sldId id="589" r:id="rId69"/>
    <p:sldId id="590" r:id="rId70"/>
    <p:sldId id="535" r:id="rId71"/>
    <p:sldId id="538" r:id="rId72"/>
    <p:sldId id="592" r:id="rId73"/>
    <p:sldId id="591" r:id="rId74"/>
    <p:sldId id="593" r:id="rId75"/>
    <p:sldId id="539" r:id="rId76"/>
    <p:sldId id="537" r:id="rId77"/>
    <p:sldId id="527" r:id="rId78"/>
    <p:sldId id="615" r:id="rId79"/>
  </p:sldIdLst>
  <p:sldSz cx="9144000" cy="5143500"/>
  <p:notesSz cx="6858000" cy="9144000"/>
  <p:custDataLst>
    <p:tags r:id="rId8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0070C0"/>
    <a:srgbClr val="CEC6C3"/>
    <a:srgbClr val="696A67"/>
    <a:srgbClr val="70706F"/>
    <a:srgbClr val="FF00FF"/>
    <a:srgbClr val="F7FF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2518"/>
    <p:restoredTop sz="96256"/>
  </p:normalViewPr>
  <p:slideViewPr>
    <p:cSldViewPr showGuides="1">
      <p:cViewPr varScale="1">
        <p:scale>
          <a:sx n="146" d="100"/>
          <a:sy n="146" d="100"/>
        </p:scale>
        <p:origin x="120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4" Type="http://schemas.openxmlformats.org/officeDocument/2006/relationships/tags" Target="tags/tag1.xml"/><Relationship Id="rId83" Type="http://schemas.openxmlformats.org/officeDocument/2006/relationships/tableStyles" Target="tableStyles.xml"/><Relationship Id="rId82" Type="http://schemas.openxmlformats.org/officeDocument/2006/relationships/viewProps" Target="viewProps.xml"/><Relationship Id="rId81" Type="http://schemas.openxmlformats.org/officeDocument/2006/relationships/presProps" Target="presProps.xml"/><Relationship Id="rId80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7B207DE-4EF9-4E95-A002-AB4AA7E24B9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76950A4-1B62-49A4-9291-FDB6663397F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E3231D8-8E23-4111-B740-26D0CD9BA61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A4FA54-5020-4525-88B9-B23E9E117DA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922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922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403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403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608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608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6861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6861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7066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7066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7270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7270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47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7475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7475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782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7782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7782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03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0035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0035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126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126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331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331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536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536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741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741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946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946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789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789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994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3994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198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198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同侧圆角矩形 3"/>
          <p:cNvSpPr/>
          <p:nvPr/>
        </p:nvSpPr>
        <p:spPr bwMode="auto">
          <a:xfrm flipV="1">
            <a:off x="3629025" y="1588"/>
            <a:ext cx="1885950" cy="501650"/>
          </a:xfrm>
          <a:prstGeom prst="round2SameRect">
            <a:avLst/>
          </a:prstGeom>
          <a:solidFill>
            <a:srgbClr val="696A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6"/>
          <p:cNvPicPr>
            <a:picLocks noChangeAspect="1"/>
          </p:cNvPicPr>
          <p:nvPr userDrawn="1"/>
        </p:nvPicPr>
        <p:blipFill>
          <a:blip r:embed="rId3"/>
          <a:srcRect t="45023"/>
          <a:stretch>
            <a:fillRect/>
          </a:stretch>
        </p:blipFill>
        <p:spPr>
          <a:xfrm>
            <a:off x="5148263" y="-20637"/>
            <a:ext cx="1871662" cy="227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23200" y="-34925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6"/>
          <p:cNvPicPr>
            <a:picLocks noChangeAspect="1"/>
          </p:cNvPicPr>
          <p:nvPr userDrawn="1"/>
        </p:nvPicPr>
        <p:blipFill>
          <a:blip r:embed="rId3"/>
          <a:srcRect t="45023"/>
          <a:stretch>
            <a:fillRect/>
          </a:stretch>
        </p:blipFill>
        <p:spPr>
          <a:xfrm>
            <a:off x="5148263" y="-20637"/>
            <a:ext cx="1871662" cy="227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40650" y="50800"/>
            <a:ext cx="1354138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5"/>
          <p:cNvPicPr>
            <a:picLocks noChangeAspect="1"/>
          </p:cNvPicPr>
          <p:nvPr userDrawn="1"/>
        </p:nvPicPr>
        <p:blipFill>
          <a:blip r:embed="rId4"/>
          <a:srcRect l="3592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5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slide" Target="slide49.xml"/><Relationship Id="rId2" Type="http://schemas.openxmlformats.org/officeDocument/2006/relationships/slide" Target="slide24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>
          <a:xfrm>
            <a:off x="522288" y="1277938"/>
            <a:ext cx="720725" cy="720725"/>
          </a:xfrm>
          <a:prstGeom prst="ellipse">
            <a:avLst/>
          </a:prstGeom>
          <a:solidFill>
            <a:srgbClr val="02A0E9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5" name="标题 1"/>
          <p:cNvSpPr txBox="1"/>
          <p:nvPr/>
        </p:nvSpPr>
        <p:spPr>
          <a:xfrm>
            <a:off x="-252412" y="1203325"/>
            <a:ext cx="4824412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古诗三首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6" name="图片 2"/>
          <p:cNvPicPr>
            <a:picLocks noChangeAspect="1"/>
          </p:cNvPicPr>
          <p:nvPr/>
        </p:nvPicPr>
        <p:blipFill>
          <a:blip r:embed="rId2"/>
          <a:srcRect l="36098"/>
          <a:stretch>
            <a:fillRect/>
          </a:stretch>
        </p:blipFill>
        <p:spPr>
          <a:xfrm>
            <a:off x="107950" y="79375"/>
            <a:ext cx="2293938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1"/>
          <p:cNvSpPr txBox="1"/>
          <p:nvPr/>
        </p:nvSpPr>
        <p:spPr>
          <a:xfrm>
            <a:off x="503238" y="700088"/>
            <a:ext cx="81375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说一说这首古诗字面上的意思。</a:t>
            </a:r>
            <a:endParaRPr lang="en-US" altLang="zh-CN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84325" y="1419225"/>
            <a:ext cx="698341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青海长云暗雪山，孤城遥望玉门关。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79500" y="2284413"/>
            <a:ext cx="7789863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青海湖上乌云密布，连绵的雪山一片黯淡。边塞古城，玉门雄关，远隔千里，遥遥相望。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403350" y="771525"/>
            <a:ext cx="69850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黄沙百战穿金甲，不破楼兰终不还。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4213" y="1717675"/>
            <a:ext cx="7789862" cy="219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守边将士，身经百战，铠甲都被磨穿。他们心怀壮志，不打败进犯之敌，誓不返回家乡。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11"/>
          <p:cNvSpPr txBox="1">
            <a:spLocks noChangeArrowheads="1"/>
          </p:cNvSpPr>
          <p:nvPr/>
        </p:nvSpPr>
        <p:spPr bwMode="auto">
          <a:xfrm>
            <a:off x="1212850" y="195263"/>
            <a:ext cx="3359150" cy="44084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从军行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[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唐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]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王昌龄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青海长云暗雪山，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孤城遥望玉门关。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黄沙百战穿金甲，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不破楼兰终不还。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左大括号 5"/>
          <p:cNvSpPr/>
          <p:nvPr/>
        </p:nvSpPr>
        <p:spPr>
          <a:xfrm rot="10800000">
            <a:off x="4452938" y="1978025"/>
            <a:ext cx="204788" cy="981075"/>
          </a:xfrm>
          <a:prstGeom prst="leftBrace">
            <a:avLst>
              <a:gd name="adj1" fmla="val 34355"/>
              <a:gd name="adj2" fmla="val 50000"/>
            </a:avLst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32338" y="2165350"/>
            <a:ext cx="310991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描写边塞风景。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62500" y="3355975"/>
            <a:ext cx="3789363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抒发将士们保家卫国的豪情壮志。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左大括号 18"/>
          <p:cNvSpPr/>
          <p:nvPr/>
        </p:nvSpPr>
        <p:spPr>
          <a:xfrm rot="10800000">
            <a:off x="4470400" y="3463925"/>
            <a:ext cx="204788" cy="981075"/>
          </a:xfrm>
          <a:prstGeom prst="leftBrace">
            <a:avLst>
              <a:gd name="adj1" fmla="val 34355"/>
              <a:gd name="adj2" fmla="val 50000"/>
            </a:avLst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/>
      <p:bldP spid="18" grpId="0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1"/>
          <p:cNvSpPr txBox="1"/>
          <p:nvPr/>
        </p:nvSpPr>
        <p:spPr>
          <a:xfrm>
            <a:off x="684213" y="700088"/>
            <a:ext cx="44640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体会诗的深层含义。</a:t>
            </a:r>
            <a:endParaRPr lang="en-US" altLang="zh-CN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1404938" y="1528763"/>
            <a:ext cx="69119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青海长云暗雪山，孤城遥望玉门关。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0875" y="2328863"/>
            <a:ext cx="77771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轻声读一读，你看到了边塞的哪些景物？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5913" y="3157538"/>
            <a:ext cx="8135938" cy="6826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青海湖、长云、雪山、孤城、玉门关。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0" name="矩形 6"/>
          <p:cNvSpPr/>
          <p:nvPr/>
        </p:nvSpPr>
        <p:spPr>
          <a:xfrm>
            <a:off x="3679825" y="0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品读古诗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1"/>
          <p:cNvSpPr txBox="1"/>
          <p:nvPr/>
        </p:nvSpPr>
        <p:spPr>
          <a:xfrm>
            <a:off x="1116013" y="1147763"/>
            <a:ext cx="69119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青海长云暗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雪山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，孤城遥望玉门关。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850" y="1882775"/>
            <a:ext cx="8388350" cy="145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仔细观察课本上的插图，说一说：这是一座什么样的雪山？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87824" y="411510"/>
            <a:ext cx="1420582" cy="604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highlight>
                  <a:srgbClr val="FFFF00"/>
                </a:highligh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祁连山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highlight>
                <a:srgbClr val="FFFF00"/>
              </a:highligh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824" y="3529180"/>
            <a:ext cx="7992888" cy="6047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highlight>
                  <a:srgbClr val="FFFF00"/>
                </a:highligh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祁连山，平均海拔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highlight>
                  <a:srgbClr val="FFFF00"/>
                </a:highligh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4000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highlight>
                  <a:srgbClr val="FFFF00"/>
                </a:highligh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米以上，终年积雪。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highlight>
                <a:srgbClr val="FFFF00"/>
              </a:highligh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539750" y="1058863"/>
            <a:ext cx="8388350" cy="145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祁连山雪光闪耀，异常壮丽，为什么暗了下来？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5038" y="2787650"/>
            <a:ext cx="799306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漫天的黄沙，四起的硝烟，让雪山变暗了。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585788" y="2481263"/>
            <a:ext cx="7993063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“暗”体现了戍边将士低落、孤独的心情，以及对故土和家乡亲人的思念。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4675" y="842963"/>
            <a:ext cx="799306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再读这两句诗，哪个字撞击着你的心扉？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700" name="文本框 11"/>
          <p:cNvSpPr txBox="1"/>
          <p:nvPr/>
        </p:nvSpPr>
        <p:spPr>
          <a:xfrm>
            <a:off x="1006475" y="1598613"/>
            <a:ext cx="69135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青海长云暗雪山，孤城遥望玉门关。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2662238" y="1857375"/>
            <a:ext cx="64928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611188" y="3105150"/>
            <a:ext cx="7993063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在黄沙满天的战场上，战士的金甲都被磨破了，他们表示不攻下楼兰就不回来。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93825" y="2209800"/>
            <a:ext cx="6013450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说说你对这两句诗的理解。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11"/>
          <p:cNvSpPr txBox="1">
            <a:spLocks noChangeArrowheads="1"/>
          </p:cNvSpPr>
          <p:nvPr/>
        </p:nvSpPr>
        <p:spPr bwMode="auto">
          <a:xfrm>
            <a:off x="1368425" y="1206500"/>
            <a:ext cx="6911975" cy="7143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黄沙百战穿金甲，不破楼兰终不还。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03575" y="1776413"/>
            <a:ext cx="1009650" cy="6365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Calibri" panose="020F0502020204030204" pitchFamily="34" charset="0"/>
              </a:rPr>
              <a:t>磨破</a:t>
            </a:r>
            <a:endParaRPr lang="zh-CN" altLang="en-US" sz="32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01963" y="1357313"/>
            <a:ext cx="596900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穿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088" y="700088"/>
            <a:ext cx="7600950" cy="6365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Calibri" panose="020F0502020204030204" pitchFamily="34" charset="0"/>
              </a:rPr>
              <a:t>征战时间之久，暗示战争的激烈、频繁。</a:t>
            </a:r>
            <a:endParaRPr lang="zh-CN" altLang="en-US" sz="32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4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2411413" y="1203325"/>
            <a:ext cx="504031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忠心报国的壮志雄心。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4213" y="411163"/>
            <a:ext cx="777557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磨破的是金甲，磨不破的是什么呢？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4213" y="1901825"/>
            <a:ext cx="7775575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从这豪壮的语言中，你感受到了将士们怎样的心？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87450" y="3192463"/>
            <a:ext cx="7272338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不把敌人消灭誓不还的决心，一颗热爱祖国的心。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660400" y="958850"/>
            <a:ext cx="8015288" cy="17859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“不破楼兰终不还”这铿锵有力的语言让我们感受到了将士们的万丈豪情，难道他们不思念家乡的亲人，不想回家吗？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1550" y="3292475"/>
            <a:ext cx="7735888" cy="1195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他们思念亲人，也想早日回家，但忠心报国比这些更重要。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2" name="矩形 4"/>
          <p:cNvSpPr/>
          <p:nvPr/>
        </p:nvSpPr>
        <p:spPr>
          <a:xfrm>
            <a:off x="3679825" y="0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感悟诗情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9">
            <a:hlinkClick r:id="rId1" action="ppaction://hlinksldjump"/>
          </p:cNvPr>
          <p:cNvSpPr/>
          <p:nvPr/>
        </p:nvSpPr>
        <p:spPr>
          <a:xfrm>
            <a:off x="1620838" y="1347788"/>
            <a:ext cx="16271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矩形 9">
            <a:hlinkClick r:id="rId2" action="ppaction://hlinksldjump"/>
          </p:cNvPr>
          <p:cNvSpPr/>
          <p:nvPr/>
        </p:nvSpPr>
        <p:spPr>
          <a:xfrm>
            <a:off x="3635375" y="2211388"/>
            <a:ext cx="16271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4" name="矩形 9">
            <a:hlinkClick r:id="rId3" action="ppaction://hlinksldjump"/>
          </p:cNvPr>
          <p:cNvSpPr/>
          <p:nvPr/>
        </p:nvSpPr>
        <p:spPr>
          <a:xfrm>
            <a:off x="5724525" y="2795588"/>
            <a:ext cx="16271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539750" y="1382713"/>
            <a:ext cx="8064500" cy="23780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家乡的亲人也无时无刻不牵挂着他们啊！会有谁在牵挂着他们呢？请你们代替边关的将士们给家乡的亲人写一封信，告诉他们你为什么“终不还”。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2051050" y="1203325"/>
            <a:ext cx="6049963" cy="2192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有感情地朗读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从军行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背诵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从军行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默写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从军行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19" name="矩形 3"/>
          <p:cNvSpPr/>
          <p:nvPr/>
        </p:nvSpPr>
        <p:spPr>
          <a:xfrm>
            <a:off x="3679825" y="0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课后作业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827088" y="603250"/>
            <a:ext cx="7848600" cy="36687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这首诗中，我们看到了边塞的恶劣环境，感受到了戍边战士的凄苦、孤独与悲凉，更感受到了将士们誓死报国的壮志豪情，这孤独、悲凉、充满壮志豪情的画卷就是唐朝的边塞诗。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43" name="矩形 3"/>
          <p:cNvSpPr/>
          <p:nvPr/>
        </p:nvSpPr>
        <p:spPr>
          <a:xfrm>
            <a:off x="3679825" y="0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课堂小结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10"/>
          <p:cNvSpPr/>
          <p:nvPr/>
        </p:nvSpPr>
        <p:spPr>
          <a:xfrm>
            <a:off x="3679825" y="0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板书设计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9" name="文本框 3"/>
          <p:cNvSpPr txBox="1">
            <a:spLocks noChangeArrowheads="1"/>
          </p:cNvSpPr>
          <p:nvPr/>
        </p:nvSpPr>
        <p:spPr bwMode="auto">
          <a:xfrm>
            <a:off x="473075" y="2149475"/>
            <a:ext cx="677863" cy="2035175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从军行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1585913" y="896938"/>
            <a:ext cx="3929062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青海  长云  雪山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孤城  遥望</a:t>
            </a:r>
            <a:endParaRPr lang="en-US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"/>
          <p:cNvSpPr txBox="1">
            <a:spLocks noChangeArrowheads="1"/>
          </p:cNvSpPr>
          <p:nvPr/>
        </p:nvSpPr>
        <p:spPr bwMode="auto">
          <a:xfrm>
            <a:off x="7473950" y="1938338"/>
            <a:ext cx="1169988" cy="1754188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许身报国</a:t>
            </a:r>
            <a:endParaRPr kumimoji="0" lang="zh-CN" altLang="zh-CN" sz="3200" b="1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建功立业</a:t>
            </a:r>
            <a:endParaRPr kumimoji="0" lang="zh-CN" altLang="zh-CN" sz="3200" b="1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文本框 3"/>
          <p:cNvSpPr txBox="1"/>
          <p:nvPr/>
        </p:nvSpPr>
        <p:spPr>
          <a:xfrm>
            <a:off x="5259388" y="1200150"/>
            <a:ext cx="2122487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环境恶劣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将士辛苦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新月形 15"/>
          <p:cNvSpPr/>
          <p:nvPr/>
        </p:nvSpPr>
        <p:spPr>
          <a:xfrm rot="10800000" flipH="1">
            <a:off x="1181100" y="1238250"/>
            <a:ext cx="206375" cy="2963863"/>
          </a:xfrm>
          <a:prstGeom prst="mo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新月形 18"/>
          <p:cNvSpPr/>
          <p:nvPr/>
        </p:nvSpPr>
        <p:spPr>
          <a:xfrm flipH="1">
            <a:off x="7175500" y="1062038"/>
            <a:ext cx="206375" cy="3295650"/>
          </a:xfrm>
          <a:prstGeom prst="mo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新月形 20"/>
          <p:cNvSpPr/>
          <p:nvPr/>
        </p:nvSpPr>
        <p:spPr>
          <a:xfrm flipH="1">
            <a:off x="5060950" y="1165225"/>
            <a:ext cx="198438" cy="1123950"/>
          </a:xfrm>
          <a:prstGeom prst="mo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文本框 3"/>
          <p:cNvSpPr txBox="1"/>
          <p:nvPr/>
        </p:nvSpPr>
        <p:spPr>
          <a:xfrm>
            <a:off x="1525588" y="2462213"/>
            <a:ext cx="3305175" cy="715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黄沙  百战  穿</a:t>
            </a:r>
            <a:endParaRPr lang="en-US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3"/>
          <p:cNvSpPr txBox="1"/>
          <p:nvPr/>
        </p:nvSpPr>
        <p:spPr>
          <a:xfrm>
            <a:off x="5259388" y="2351088"/>
            <a:ext cx="2122487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时间漫长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战争频繁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减号 23"/>
          <p:cNvSpPr/>
          <p:nvPr/>
        </p:nvSpPr>
        <p:spPr>
          <a:xfrm>
            <a:off x="4727575" y="2784475"/>
            <a:ext cx="603250" cy="252413"/>
          </a:xfrm>
          <a:prstGeom prst="mathMinus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文本框 3"/>
          <p:cNvSpPr txBox="1"/>
          <p:nvPr/>
        </p:nvSpPr>
        <p:spPr>
          <a:xfrm>
            <a:off x="1514475" y="3538538"/>
            <a:ext cx="3305175" cy="715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不破楼兰终不还</a:t>
            </a:r>
            <a:endParaRPr lang="en-US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3"/>
          <p:cNvSpPr txBox="1"/>
          <p:nvPr/>
        </p:nvSpPr>
        <p:spPr>
          <a:xfrm>
            <a:off x="5248275" y="3429000"/>
            <a:ext cx="2124075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豪言壮语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爱国热情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减号 26"/>
          <p:cNvSpPr/>
          <p:nvPr/>
        </p:nvSpPr>
        <p:spPr>
          <a:xfrm>
            <a:off x="4718050" y="3862388"/>
            <a:ext cx="601663" cy="252413"/>
          </a:xfrm>
          <a:prstGeom prst="mathMinus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 animBg="1"/>
      <p:bldP spid="19" grpId="0" animBg="1"/>
      <p:bldP spid="21" grpId="0" animBg="1"/>
      <p:bldP spid="22" grpId="0"/>
      <p:bldP spid="23" grpId="0"/>
      <p:bldP spid="25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9"/>
          <p:cNvSpPr/>
          <p:nvPr/>
        </p:nvSpPr>
        <p:spPr>
          <a:xfrm>
            <a:off x="3779838" y="2139950"/>
            <a:ext cx="16271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10"/>
          <p:cNvSpPr/>
          <p:nvPr/>
        </p:nvSpPr>
        <p:spPr>
          <a:xfrm>
            <a:off x="395288" y="1203325"/>
            <a:ext cx="83534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唐宋，是中华历史上文化最为繁荣的两个朝代，无数的诗人就像夏夜的繁星，各自闪耀着璀璨的光芒。今天，让我们撷取其中耀眼的一颗，走进南宋这个战火纷飞的朝代，一起走进诗人陆游那颗忧国忧民的心灵。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0963" name="矩形 3"/>
          <p:cNvSpPr/>
          <p:nvPr/>
        </p:nvSpPr>
        <p:spPr>
          <a:xfrm>
            <a:off x="3635375" y="0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新课导入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Picture 2" descr="https://timgsa.baidu.com/timg?image&amp;quality=80&amp;size=b9999_10000&amp;sec=1493821161342&amp;di=b269a1b69bb17ca433885ee0cb011415&amp;imgtype=0&amp;src=http%3A%2F%2Fimgmall.artxun.com%2Fimages%2F201412%2Fsource_img%2F392756_G_141896059898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0" y="1708150"/>
            <a:ext cx="9144000" cy="1655763"/>
          </a:xfrm>
          <a:prstGeom prst="rect">
            <a:avLst/>
          </a:prstGeom>
          <a:solidFill>
            <a:srgbClr val="FFFFFF">
              <a:alpha val="60000"/>
            </a:srgbClr>
          </a:solidFill>
          <a:ln w="19050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1003">
            <a:schemeClr val="lt1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3600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3012" name="矩形 9">
            <a:hlinkClick r:id="" action="ppaction://noaction"/>
          </p:cNvPr>
          <p:cNvSpPr/>
          <p:nvPr/>
        </p:nvSpPr>
        <p:spPr>
          <a:xfrm>
            <a:off x="1476375" y="2066925"/>
            <a:ext cx="6516688" cy="1201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秋夜将晓出篱门迎凉有感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陆游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11"/>
          <p:cNvSpPr txBox="1"/>
          <p:nvPr/>
        </p:nvSpPr>
        <p:spPr>
          <a:xfrm>
            <a:off x="733425" y="627063"/>
            <a:ext cx="7848600" cy="367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陆游，“南宋四大家”之一，中国历史上对后世影响深远的爱国诗人。他年少的时候就立下“上马击狂胡，下马草军书”的志愿，他写了无数的诗歌来表达自己对国家那份至死不渝的爱。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5059" name="矩形 3"/>
          <p:cNvSpPr/>
          <p:nvPr/>
        </p:nvSpPr>
        <p:spPr>
          <a:xfrm>
            <a:off x="3635375" y="0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走近作者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框 11"/>
          <p:cNvSpPr txBox="1"/>
          <p:nvPr/>
        </p:nvSpPr>
        <p:spPr>
          <a:xfrm>
            <a:off x="1079500" y="808038"/>
            <a:ext cx="712787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示儿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［宋］陆游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死去元知万事空，但悲不见九州同。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王师北定中原日，家祭无忘告乃翁。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2998788" y="195263"/>
            <a:ext cx="3146425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rPr>
              <a:t>强烈的爱国之情</a:t>
            </a:r>
            <a:endParaRPr lang="zh-CN" altLang="en-US" sz="32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468313" y="3292475"/>
            <a:ext cx="8351837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《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秋夜将晓出篱门迎凉有感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，又体现了陆游什么样的心情呢？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5" name="文本框 11"/>
          <p:cNvSpPr txBox="1">
            <a:spLocks noChangeArrowheads="1"/>
          </p:cNvSpPr>
          <p:nvPr/>
        </p:nvSpPr>
        <p:spPr bwMode="auto">
          <a:xfrm>
            <a:off x="1516063" y="1081088"/>
            <a:ext cx="7127875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秋夜将晓出篱门迎凉有感</a:t>
            </a:r>
            <a:endParaRPr kumimoji="0" lang="zh-CN" altLang="en-US" sz="3200" b="1" i="0" u="none" strike="noStrike" kern="1200" cap="none" spc="100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365125" y="1754188"/>
            <a:ext cx="8351838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秋天的后半夜，将要天亮的时候，陆游走出篱笆做成的门，迎着习习的凉风深有感慨。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95675" y="1125538"/>
            <a:ext cx="5207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10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/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0" y="1136650"/>
            <a:ext cx="5207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100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/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27375" y="1100138"/>
            <a:ext cx="725488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晓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8038" y="555625"/>
            <a:ext cx="100806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天亮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28725" y="3529013"/>
            <a:ext cx="662463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读了这个题目，你想问什么？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8" grpId="0"/>
      <p:bldP spid="11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9"/>
          <p:cNvSpPr/>
          <p:nvPr/>
        </p:nvSpPr>
        <p:spPr>
          <a:xfrm>
            <a:off x="3779838" y="2139950"/>
            <a:ext cx="16271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文本框 11"/>
          <p:cNvSpPr txBox="1"/>
          <p:nvPr/>
        </p:nvSpPr>
        <p:spPr>
          <a:xfrm>
            <a:off x="971550" y="771525"/>
            <a:ext cx="598963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读一读，给这首诗划分节奏。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9155" name="文本框 11"/>
          <p:cNvSpPr txBox="1"/>
          <p:nvPr/>
        </p:nvSpPr>
        <p:spPr>
          <a:xfrm>
            <a:off x="1187450" y="1625600"/>
            <a:ext cx="7416800" cy="274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4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秋夜将晓出篱门迎凉有感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[</a:t>
            </a:r>
            <a:r>
              <a:rPr lang="zh-CN" altLang="en-US" sz="3200" b="1" dirty="0">
                <a:latin typeface="宋体" panose="02010600030101010101" pitchFamily="2" charset="-122"/>
              </a:rPr>
              <a:t>宋</a:t>
            </a:r>
            <a:r>
              <a:rPr lang="en-US" altLang="zh-CN" sz="3200" b="1" dirty="0">
                <a:latin typeface="宋体" panose="02010600030101010101" pitchFamily="2" charset="-122"/>
              </a:rPr>
              <a:t>]</a:t>
            </a:r>
            <a:r>
              <a:rPr lang="zh-CN" altLang="en-US" sz="3200" b="1" dirty="0">
                <a:latin typeface="宋体" panose="02010600030101010101" pitchFamily="2" charset="-122"/>
              </a:rPr>
              <a:t>陆游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三万里河东入海，五千仞岳上摩天。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遗民泪尽胡尘里，南望王师又一年。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853" name="矩形 2"/>
          <p:cNvSpPr/>
          <p:nvPr/>
        </p:nvSpPr>
        <p:spPr>
          <a:xfrm>
            <a:off x="3065463" y="3081338"/>
            <a:ext cx="2746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78854" name="矩形 9"/>
          <p:cNvSpPr/>
          <p:nvPr/>
        </p:nvSpPr>
        <p:spPr>
          <a:xfrm>
            <a:off x="6369050" y="3081338"/>
            <a:ext cx="2746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78855" name="矩形 11"/>
          <p:cNvSpPr/>
          <p:nvPr/>
        </p:nvSpPr>
        <p:spPr>
          <a:xfrm>
            <a:off x="2293938" y="3784600"/>
            <a:ext cx="2746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78856" name="矩形 12"/>
          <p:cNvSpPr/>
          <p:nvPr/>
        </p:nvSpPr>
        <p:spPr>
          <a:xfrm>
            <a:off x="3076575" y="3760788"/>
            <a:ext cx="2746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78857" name="矩形 13"/>
          <p:cNvSpPr/>
          <p:nvPr/>
        </p:nvSpPr>
        <p:spPr>
          <a:xfrm>
            <a:off x="5554663" y="3760788"/>
            <a:ext cx="2746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78858" name="矩形 14"/>
          <p:cNvSpPr/>
          <p:nvPr/>
        </p:nvSpPr>
        <p:spPr>
          <a:xfrm>
            <a:off x="6340475" y="3767138"/>
            <a:ext cx="274638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49162" name="矩形 10"/>
          <p:cNvSpPr/>
          <p:nvPr/>
        </p:nvSpPr>
        <p:spPr>
          <a:xfrm>
            <a:off x="3635375" y="0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初读古诗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3" grpId="0"/>
      <p:bldP spid="78854" grpId="0"/>
      <p:bldP spid="78855" grpId="0"/>
      <p:bldP spid="78856" grpId="0"/>
      <p:bldP spid="78857" grpId="0"/>
      <p:bldP spid="7885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框 11"/>
          <p:cNvSpPr txBox="1"/>
          <p:nvPr/>
        </p:nvSpPr>
        <p:spPr>
          <a:xfrm>
            <a:off x="468313" y="484188"/>
            <a:ext cx="81375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作者写了哪些景物呢？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62025" y="1246188"/>
            <a:ext cx="475138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三万里河    五千仞岳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00113" y="2640013"/>
            <a:ext cx="7561262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黄河。黄河是我国第二长河，也是我们中华民族的母亲河，它发源于我国青海省，由西往东，最后在山东注入渤海。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452438" y="2008188"/>
            <a:ext cx="81375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“三万里河”指的是什么？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矩形 16"/>
          <p:cNvSpPr/>
          <p:nvPr/>
        </p:nvSpPr>
        <p:spPr>
          <a:xfrm>
            <a:off x="879475" y="1492250"/>
            <a:ext cx="75612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不是，是为了突出黄河的长。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323850" y="555625"/>
            <a:ext cx="81375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“三万里”是真实的数字吗？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385763" y="2551113"/>
            <a:ext cx="81375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还可以用哪些词语来形容黄河呢？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79475" y="3487738"/>
            <a:ext cx="81375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气势磅礴、一泻千里、惊涛骇浪、波涛汹涌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5" grpId="0"/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矩形 16"/>
          <p:cNvSpPr/>
          <p:nvPr/>
        </p:nvSpPr>
        <p:spPr>
          <a:xfrm>
            <a:off x="773113" y="2355850"/>
            <a:ext cx="775970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岳：西岳华山。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仞：长度单位，古时以八尺或七尺为一仞。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323850" y="700088"/>
            <a:ext cx="8837613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“五千仞岳”中的“岳”指的是什么？“仞”是什么意思？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charRg st="8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矩形 16"/>
          <p:cNvSpPr/>
          <p:nvPr/>
        </p:nvSpPr>
        <p:spPr>
          <a:xfrm>
            <a:off x="1277938" y="1200150"/>
            <a:ext cx="8636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高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53251" name="文本框 11"/>
          <p:cNvSpPr txBox="1"/>
          <p:nvPr/>
        </p:nvSpPr>
        <p:spPr>
          <a:xfrm>
            <a:off x="684213" y="555625"/>
            <a:ext cx="808196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“五千仞岳”表现了华山的什么特点？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738188" y="1836738"/>
            <a:ext cx="62896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“上摩天”是什么意思？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77938" y="2506663"/>
            <a:ext cx="195738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碰到天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11"/>
          <p:cNvSpPr txBox="1"/>
          <p:nvPr/>
        </p:nvSpPr>
        <p:spPr>
          <a:xfrm>
            <a:off x="769938" y="3143250"/>
            <a:ext cx="62896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能用哪些词语来形容华山？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77938" y="3854450"/>
            <a:ext cx="655161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直插云霄、耸入云天、高耸入云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矩形 16"/>
          <p:cNvSpPr/>
          <p:nvPr/>
        </p:nvSpPr>
        <p:spPr>
          <a:xfrm>
            <a:off x="1122363" y="1344613"/>
            <a:ext cx="17113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壮丽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54275" name="文本框 11"/>
          <p:cNvSpPr txBox="1"/>
          <p:nvPr/>
        </p:nvSpPr>
        <p:spPr>
          <a:xfrm>
            <a:off x="531813" y="700088"/>
            <a:ext cx="80803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你感受到诗人笔下的祖国河山是怎样的？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544513" y="2286000"/>
            <a:ext cx="8156575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面对如此壮丽的祖国河山，你的心里涌起一股怎样的情怀？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5363" y="3551238"/>
            <a:ext cx="65532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高兴、激动、自豪、兴奋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文本框 11"/>
          <p:cNvSpPr txBox="1"/>
          <p:nvPr/>
        </p:nvSpPr>
        <p:spPr>
          <a:xfrm>
            <a:off x="611188" y="123825"/>
            <a:ext cx="598963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读古诗：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5299" name="文本框 11"/>
          <p:cNvSpPr txBox="1"/>
          <p:nvPr/>
        </p:nvSpPr>
        <p:spPr>
          <a:xfrm>
            <a:off x="935038" y="688975"/>
            <a:ext cx="7416800" cy="274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4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秋夜将晓出篱门迎凉有感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[</a:t>
            </a:r>
            <a:r>
              <a:rPr lang="zh-CN" altLang="en-US" sz="3200" b="1" dirty="0">
                <a:latin typeface="宋体" panose="02010600030101010101" pitchFamily="2" charset="-122"/>
              </a:rPr>
              <a:t>宋</a:t>
            </a:r>
            <a:r>
              <a:rPr lang="en-US" altLang="zh-CN" sz="3200" b="1" dirty="0">
                <a:latin typeface="宋体" panose="02010600030101010101" pitchFamily="2" charset="-122"/>
              </a:rPr>
              <a:t>]</a:t>
            </a:r>
            <a:r>
              <a:rPr lang="zh-CN" altLang="en-US" sz="3200" b="1" dirty="0">
                <a:latin typeface="宋体" panose="02010600030101010101" pitchFamily="2" charset="-122"/>
              </a:rPr>
              <a:t>陆游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三万里河东入海，五千仞岳上摩天。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遗民泪尽胡尘里，南望王师又一年。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300" name="矩形 1"/>
          <p:cNvSpPr/>
          <p:nvPr/>
        </p:nvSpPr>
        <p:spPr>
          <a:xfrm>
            <a:off x="863600" y="3497263"/>
            <a:ext cx="76327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你感受到诗人怎样的心情？你是从哪个字眼中体会到的？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159000" y="2849563"/>
            <a:ext cx="504825" cy="503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83188" y="4081463"/>
            <a:ext cx="266541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悲凉、悲伤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文本框 11"/>
          <p:cNvSpPr txBox="1"/>
          <p:nvPr/>
        </p:nvSpPr>
        <p:spPr>
          <a:xfrm>
            <a:off x="755650" y="771525"/>
            <a:ext cx="7632700" cy="219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祖国河山如此壮丽美好，诗人心中应该是无比的自豪、兴奋，可是诗人却为何如此的悲伤呢？是什么让他如此心痛呢？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43150" y="3508375"/>
            <a:ext cx="445611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美好的河山被敌人占领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文本框 11"/>
          <p:cNvSpPr txBox="1"/>
          <p:nvPr/>
        </p:nvSpPr>
        <p:spPr>
          <a:xfrm>
            <a:off x="971550" y="1058863"/>
            <a:ext cx="7416800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北宋末年，金兵入侵中原，攻入北宋都城开封，北宋灭亡，中原大好河山落入敌手。金兵在中原大地上烧杀抢掠，无恶不作，无数的百姓生活在水深火热之中。而宋钦宗的弟弟赵构在临安称帝，统治着江南一小块江山，根本不思进取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7" name="文本框 11"/>
          <p:cNvSpPr txBox="1"/>
          <p:nvPr/>
        </p:nvSpPr>
        <p:spPr>
          <a:xfrm>
            <a:off x="863600" y="454025"/>
            <a:ext cx="74168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背景材料：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8" name="矩形 4"/>
          <p:cNvSpPr/>
          <p:nvPr/>
        </p:nvSpPr>
        <p:spPr>
          <a:xfrm>
            <a:off x="3635375" y="0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品读古诗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文本框 11"/>
          <p:cNvSpPr txBox="1"/>
          <p:nvPr/>
        </p:nvSpPr>
        <p:spPr>
          <a:xfrm>
            <a:off x="1042988" y="915988"/>
            <a:ext cx="7416800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无心收复失地，继续过着花天酒地的日子。此时年过六旬的诗人陆游面对山河破碎、生灵涂炭的景象，怎能不痛哭流泪、痛断肝肠呢？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矩形 15"/>
          <p:cNvSpPr/>
          <p:nvPr/>
        </p:nvSpPr>
        <p:spPr>
          <a:xfrm>
            <a:off x="6794500" y="2017713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Calibri" panose="020F0502020204030204" pitchFamily="34" charset="0"/>
              </a:rPr>
              <a:t>参加军队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14339" name="矩形 10"/>
          <p:cNvSpPr/>
          <p:nvPr/>
        </p:nvSpPr>
        <p:spPr>
          <a:xfrm>
            <a:off x="5292725" y="2643188"/>
            <a:ext cx="306705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</a:rPr>
              <a:t>花木兰代父从军</a:t>
            </a:r>
            <a:endParaRPr lang="zh-CN" altLang="en-US" sz="32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27900" y="2635250"/>
            <a:ext cx="10080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B050"/>
                </a:solidFill>
                <a:latin typeface="Calibri" panose="020F0502020204030204" pitchFamily="34" charset="0"/>
              </a:rPr>
              <a:t>从军</a:t>
            </a:r>
            <a:endParaRPr lang="zh-CN" altLang="en-US" dirty="0">
              <a:solidFill>
                <a:srgbClr val="00B050"/>
              </a:solidFill>
              <a:latin typeface="Calibri" panose="020F0502020204030204" pitchFamily="34" charset="0"/>
            </a:endParaRPr>
          </a:p>
        </p:txBody>
      </p:sp>
      <p:pic>
        <p:nvPicPr>
          <p:cNvPr id="14341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825" y="1131888"/>
            <a:ext cx="3305175" cy="3290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矩形 6"/>
          <p:cNvSpPr/>
          <p:nvPr/>
        </p:nvSpPr>
        <p:spPr>
          <a:xfrm>
            <a:off x="3679825" y="0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新课导入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文本框 11"/>
          <p:cNvSpPr txBox="1"/>
          <p:nvPr/>
        </p:nvSpPr>
        <p:spPr>
          <a:xfrm>
            <a:off x="1476375" y="971550"/>
            <a:ext cx="69119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遗民泪尽胡尘里，南望王师又一年。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76375" y="2100263"/>
            <a:ext cx="50006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他们是被谁遗弃的呢？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9925" y="2701925"/>
            <a:ext cx="5113338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南宋的昏君和贪官。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76375" y="1022350"/>
            <a:ext cx="10080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遗民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9763" y="1530350"/>
            <a:ext cx="6364287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指在金统治地区的原宋朝老百姓。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76375" y="3376613"/>
            <a:ext cx="50006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这些遗民中有哪些人？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36750" y="3983038"/>
            <a:ext cx="500062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老人、妇女、儿童等。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16263" y="1022350"/>
            <a:ext cx="10096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胡尘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5800" y="387350"/>
            <a:ext cx="75882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指金统治地区的风沙，这里借指金政权。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矩形 1"/>
          <p:cNvSpPr/>
          <p:nvPr/>
        </p:nvSpPr>
        <p:spPr>
          <a:xfrm>
            <a:off x="1187450" y="700088"/>
            <a:ext cx="500221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他们“望”的是什么？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52588" y="1441450"/>
            <a:ext cx="630396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期望王师赶走金兵，收复失地。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7450" y="2117725"/>
            <a:ext cx="500221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“又一年”是多少年？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63713" y="2719388"/>
            <a:ext cx="500062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一年又一年。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16050" y="3443288"/>
            <a:ext cx="6777038" cy="6048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遗民泪尽胡尘里，南望王师又一年。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矩形 1"/>
          <p:cNvSpPr/>
          <p:nvPr/>
        </p:nvSpPr>
        <p:spPr>
          <a:xfrm>
            <a:off x="900113" y="1117600"/>
            <a:ext cx="784860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此时此刻，你深切地感受到诗人怎样的情怀？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3350" y="2959100"/>
            <a:ext cx="630396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忧国忧民。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矩形 1"/>
          <p:cNvSpPr/>
          <p:nvPr/>
        </p:nvSpPr>
        <p:spPr>
          <a:xfrm>
            <a:off x="395288" y="188913"/>
            <a:ext cx="7634287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这一刻，你想说些什么呢？选择一题，把你最想说的话写下来。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2467" name="矩形 3"/>
          <p:cNvSpPr/>
          <p:nvPr/>
        </p:nvSpPr>
        <p:spPr>
          <a:xfrm>
            <a:off x="971550" y="1339850"/>
            <a:ext cx="7704138" cy="3560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面对终日寻欢作乐、醉生梦死的南宋权贵们，你想说什么呢？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面对在金统治地区里苦苦挣扎、度日如年的百姓，你想说些什么呢？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面对壮志难酬、忧国忧民的诗人陆游，你又想说些什么呢？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1258888" y="1973263"/>
            <a:ext cx="6626225" cy="1196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背诵并默写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秋夜将晓出篱门迎凉有感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491" name="矩形 3"/>
          <p:cNvSpPr/>
          <p:nvPr/>
        </p:nvSpPr>
        <p:spPr>
          <a:xfrm>
            <a:off x="3635375" y="0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课后作业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909638" y="1149350"/>
            <a:ext cx="7632700" cy="145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思考：为什么把这三首诗放在同一篇课文中，这三首诗有什么共同点？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4938" y="2932113"/>
            <a:ext cx="6256338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这三首诗都是描写家国情怀的。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16" name="矩形 5"/>
          <p:cNvSpPr/>
          <p:nvPr/>
        </p:nvSpPr>
        <p:spPr>
          <a:xfrm>
            <a:off x="3635375" y="0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总结提升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446088" y="857250"/>
            <a:ext cx="7632700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这三首诗在写法上有什么共同点？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6463" y="1525588"/>
            <a:ext cx="7632700" cy="2192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每首诗的前两句都是写景，借景抒情后两句都是写人，通过对人物的动作、语言、神态描写来体现人物的内心。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576263" y="915988"/>
            <a:ext cx="7991475" cy="29305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这三首古诗告诉我们：苟利国家生死以，岂因祸福避趋之。只要对国家有利，即使牺牲自己的生命也心甘情愿，绝不会因为自己可能遭受祸害而躲开。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矩形 10"/>
          <p:cNvSpPr/>
          <p:nvPr/>
        </p:nvSpPr>
        <p:spPr>
          <a:xfrm>
            <a:off x="3635375" y="0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板书设计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9" name="文本框 3"/>
          <p:cNvSpPr txBox="1">
            <a:spLocks noChangeArrowheads="1"/>
          </p:cNvSpPr>
          <p:nvPr/>
        </p:nvSpPr>
        <p:spPr bwMode="auto">
          <a:xfrm>
            <a:off x="419100" y="1857375"/>
            <a:ext cx="1581150" cy="20605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秋夜将晓出篱门迎凉有感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2152650" y="955675"/>
            <a:ext cx="3640138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三万里河东入海</a:t>
            </a:r>
            <a:endParaRPr lang="en-US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五千仞岳上摩天</a:t>
            </a:r>
            <a:endParaRPr lang="en-US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"/>
          <p:cNvSpPr txBox="1">
            <a:spLocks noChangeArrowheads="1"/>
          </p:cNvSpPr>
          <p:nvPr/>
        </p:nvSpPr>
        <p:spPr bwMode="auto">
          <a:xfrm>
            <a:off x="7688263" y="2011363"/>
            <a:ext cx="1169988" cy="1754188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天下兴亡匹夫有责</a:t>
            </a:r>
            <a:endParaRPr kumimoji="0" lang="zh-CN" altLang="zh-CN" sz="3200" b="1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文本框 3"/>
          <p:cNvSpPr txBox="1"/>
          <p:nvPr/>
        </p:nvSpPr>
        <p:spPr>
          <a:xfrm>
            <a:off x="5657850" y="1530350"/>
            <a:ext cx="21224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山河壮丽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新月形 15"/>
          <p:cNvSpPr/>
          <p:nvPr/>
        </p:nvSpPr>
        <p:spPr>
          <a:xfrm rot="10800000" flipH="1">
            <a:off x="1897063" y="1258888"/>
            <a:ext cx="204788" cy="2963863"/>
          </a:xfrm>
          <a:prstGeom prst="mo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新月形 18"/>
          <p:cNvSpPr/>
          <p:nvPr/>
        </p:nvSpPr>
        <p:spPr>
          <a:xfrm flipH="1">
            <a:off x="7388225" y="1135063"/>
            <a:ext cx="207963" cy="3294063"/>
          </a:xfrm>
          <a:prstGeom prst="mo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新月形 20"/>
          <p:cNvSpPr/>
          <p:nvPr/>
        </p:nvSpPr>
        <p:spPr>
          <a:xfrm flipH="1">
            <a:off x="5365750" y="1217613"/>
            <a:ext cx="198438" cy="1123950"/>
          </a:xfrm>
          <a:prstGeom prst="mo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文本框 3"/>
          <p:cNvSpPr txBox="1"/>
          <p:nvPr/>
        </p:nvSpPr>
        <p:spPr>
          <a:xfrm>
            <a:off x="2063750" y="2741613"/>
            <a:ext cx="3640138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遗民泪尽胡尘里</a:t>
            </a:r>
            <a:endParaRPr lang="en-US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南望王师又一年</a:t>
            </a:r>
            <a:endParaRPr lang="en-US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3"/>
          <p:cNvSpPr txBox="1"/>
          <p:nvPr/>
        </p:nvSpPr>
        <p:spPr>
          <a:xfrm>
            <a:off x="5568950" y="3316288"/>
            <a:ext cx="21224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忧国忧民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新月形 23"/>
          <p:cNvSpPr/>
          <p:nvPr/>
        </p:nvSpPr>
        <p:spPr>
          <a:xfrm flipH="1">
            <a:off x="5276850" y="3003550"/>
            <a:ext cx="198438" cy="1122363"/>
          </a:xfrm>
          <a:prstGeom prst="mo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 animBg="1"/>
      <p:bldP spid="19" grpId="0" animBg="1"/>
      <p:bldP spid="21" grpId="0" animBg="1"/>
      <p:bldP spid="22" grpId="0"/>
      <p:bldP spid="23" grpId="0"/>
      <p:bldP spid="2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矩形 9"/>
          <p:cNvSpPr/>
          <p:nvPr/>
        </p:nvSpPr>
        <p:spPr>
          <a:xfrm>
            <a:off x="3779838" y="2139950"/>
            <a:ext cx="16271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8988" y="296863"/>
            <a:ext cx="2870200" cy="4549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矩形 9">
            <a:hlinkClick r:id="" action="ppaction://noaction"/>
          </p:cNvPr>
          <p:cNvSpPr/>
          <p:nvPr/>
        </p:nvSpPr>
        <p:spPr>
          <a:xfrm>
            <a:off x="1450975" y="2136775"/>
            <a:ext cx="22320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从军行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王昌龄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3563" y="296863"/>
            <a:ext cx="3984625" cy="18176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乐府曲名，内容多写边塞情况和战士的生活。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52563" y="2136775"/>
            <a:ext cx="1728788" cy="706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从军行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750" y="3629025"/>
            <a:ext cx="8308975" cy="1227138"/>
          </a:xfrm>
          <a:prstGeom prst="rect">
            <a:avLst/>
          </a:prstGeom>
          <a:ln>
            <a:solidFill>
              <a:srgbClr val="CEC6C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  题目中加上“歌”“引”“吟”“歌行”等的诗大多属于乐府诗。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矩形 6"/>
          <p:cNvSpPr/>
          <p:nvPr/>
        </p:nvSpPr>
        <p:spPr>
          <a:xfrm>
            <a:off x="3679825" y="0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新课导入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2160" y="843558"/>
            <a:ext cx="2232248" cy="32452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1684" name="矩形 3"/>
          <p:cNvSpPr/>
          <p:nvPr/>
        </p:nvSpPr>
        <p:spPr>
          <a:xfrm>
            <a:off x="1527175" y="2066925"/>
            <a:ext cx="4305300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关于杜甫你了解多少？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矩形 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2484438" y="344488"/>
            <a:ext cx="4608513" cy="1200150"/>
          </a:xfrm>
          <a:prstGeom prst="rect">
            <a:avLst/>
          </a:prstGeom>
          <a:noFill/>
          <a:ln w="9525">
            <a:noFill/>
            <a:miter lim="800000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闻官军收河南河北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杜甫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73731" name="Picture 6" descr="https://timgsa.baidu.com/timg?image&amp;quality=80&amp;size=b9999_10000&amp;sec=1574853436622&amp;di=890f7282113062bf337db3714c5dedbe&amp;imgtype=0&amp;src=http%3A%2F%2F5b0988e595225.cdn.sohucs.com%2Fimages%2F20170829%2F95b1c47ca68043a69e6c8c431ac7f60a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0188" y="1635125"/>
            <a:ext cx="3603625" cy="2517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782638" y="4152900"/>
            <a:ext cx="8012112" cy="6048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齐读诗题，用自己的话说一说题目的意思。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708025" y="700088"/>
            <a:ext cx="7988300" cy="40735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闻官军收河南河北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[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唐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]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杜甫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剑外忽传收蓟北，初闻涕泪满衣裳。</a:t>
            </a:r>
            <a:endParaRPr kumimoji="0" lang="en-US" altLang="zh-CN" sz="3200" b="1" i="0" u="none" strike="noStrike" kern="0" cap="none" spc="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却看妻子愁何在，漫卷诗书喜欲狂。</a:t>
            </a:r>
            <a:endParaRPr kumimoji="0" lang="en-US" altLang="zh-CN" sz="3200" b="1" i="0" u="none" strike="noStrike" kern="0" cap="none" spc="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白日放歌须纵酒，青春作伴好还乡。</a:t>
            </a:r>
            <a:endParaRPr kumimoji="0" lang="en-US" altLang="zh-CN" sz="3200" b="1" i="0" u="none" strike="noStrike" kern="0" cap="none" spc="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即从巴峡穿巫峡，便下襄阳向洛阳。</a:t>
            </a:r>
            <a:endParaRPr kumimoji="0" lang="zh-CN" altLang="en-US" sz="3200" b="1" i="0" u="none" strike="noStrike" kern="0" cap="none" spc="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5060" name="矩形 2"/>
          <p:cNvSpPr/>
          <p:nvPr/>
        </p:nvSpPr>
        <p:spPr>
          <a:xfrm>
            <a:off x="2768600" y="2138363"/>
            <a:ext cx="4699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45061" name="矩形 8"/>
          <p:cNvSpPr/>
          <p:nvPr/>
        </p:nvSpPr>
        <p:spPr>
          <a:xfrm>
            <a:off x="6211888" y="2136775"/>
            <a:ext cx="2746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45062" name="矩形 9"/>
          <p:cNvSpPr/>
          <p:nvPr/>
        </p:nvSpPr>
        <p:spPr>
          <a:xfrm>
            <a:off x="2768600" y="2768600"/>
            <a:ext cx="2746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45063" name="矩形 10"/>
          <p:cNvSpPr/>
          <p:nvPr/>
        </p:nvSpPr>
        <p:spPr>
          <a:xfrm>
            <a:off x="3221038" y="2770188"/>
            <a:ext cx="2746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75783" name="矩形 12"/>
          <p:cNvSpPr/>
          <p:nvPr/>
        </p:nvSpPr>
        <p:spPr>
          <a:xfrm>
            <a:off x="3679825" y="0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初读古诗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矩形 9"/>
          <p:cNvSpPr/>
          <p:nvPr/>
        </p:nvSpPr>
        <p:spPr>
          <a:xfrm>
            <a:off x="6232525" y="2786063"/>
            <a:ext cx="2746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矩形 10"/>
          <p:cNvSpPr/>
          <p:nvPr/>
        </p:nvSpPr>
        <p:spPr>
          <a:xfrm>
            <a:off x="6664325" y="2774950"/>
            <a:ext cx="2746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矩形 9"/>
          <p:cNvSpPr/>
          <p:nvPr/>
        </p:nvSpPr>
        <p:spPr>
          <a:xfrm>
            <a:off x="2789238" y="3419475"/>
            <a:ext cx="2746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矩形 10"/>
          <p:cNvSpPr/>
          <p:nvPr/>
        </p:nvSpPr>
        <p:spPr>
          <a:xfrm>
            <a:off x="3224213" y="3392488"/>
            <a:ext cx="2746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矩形 9"/>
          <p:cNvSpPr/>
          <p:nvPr/>
        </p:nvSpPr>
        <p:spPr>
          <a:xfrm>
            <a:off x="6229350" y="3419475"/>
            <a:ext cx="2746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0"/>
          <p:cNvSpPr/>
          <p:nvPr/>
        </p:nvSpPr>
        <p:spPr>
          <a:xfrm>
            <a:off x="6664325" y="3422650"/>
            <a:ext cx="2746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矩形 9"/>
          <p:cNvSpPr/>
          <p:nvPr/>
        </p:nvSpPr>
        <p:spPr>
          <a:xfrm>
            <a:off x="2770188" y="4022725"/>
            <a:ext cx="2746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矩形 10"/>
          <p:cNvSpPr/>
          <p:nvPr/>
        </p:nvSpPr>
        <p:spPr>
          <a:xfrm>
            <a:off x="3219450" y="4022725"/>
            <a:ext cx="2746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矩形 9"/>
          <p:cNvSpPr/>
          <p:nvPr/>
        </p:nvSpPr>
        <p:spPr>
          <a:xfrm>
            <a:off x="6211888" y="4068763"/>
            <a:ext cx="2746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矩形 10"/>
          <p:cNvSpPr/>
          <p:nvPr/>
        </p:nvSpPr>
        <p:spPr>
          <a:xfrm>
            <a:off x="6640513" y="4051300"/>
            <a:ext cx="2746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1" grpId="0"/>
      <p:bldP spid="45062" grpId="0"/>
      <p:bldP spid="4506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文本框 11"/>
          <p:cNvSpPr txBox="1"/>
          <p:nvPr/>
        </p:nvSpPr>
        <p:spPr>
          <a:xfrm>
            <a:off x="971550" y="1087438"/>
            <a:ext cx="7200900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当杜甫听到唐军收复失地，激动无比，挥泪写下了这首脍炙人口的七言律诗。请同学们读读这首古诗，读准字音，读出诗歌的韵味，看看从诗中你能体会到怎样的情感？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矩形 1"/>
          <p:cNvSpPr/>
          <p:nvPr/>
        </p:nvSpPr>
        <p:spPr>
          <a:xfrm>
            <a:off x="2051050" y="1181100"/>
            <a:ext cx="5875338" cy="2781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</a:pP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蓟北      涕泪</a:t>
            </a:r>
            <a:endParaRPr lang="en-US" altLang="zh-CN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4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衣裳      襄阳</a:t>
            </a:r>
            <a:endParaRPr lang="en-US" altLang="zh-CN" sz="4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851" name="矩形 12"/>
          <p:cNvSpPr/>
          <p:nvPr/>
        </p:nvSpPr>
        <p:spPr>
          <a:xfrm>
            <a:off x="3616325" y="-17462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字词学习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9874" name="组合 3"/>
          <p:cNvGrpSpPr/>
          <p:nvPr/>
        </p:nvGrpSpPr>
        <p:grpSpPr>
          <a:xfrm>
            <a:off x="611188" y="1131888"/>
            <a:ext cx="7705725" cy="2879725"/>
            <a:chOff x="274408" y="1059582"/>
            <a:chExt cx="7704856" cy="2880320"/>
          </a:xfrm>
        </p:grpSpPr>
        <p:pic>
          <p:nvPicPr>
            <p:cNvPr id="79875" name="图片 2"/>
            <p:cNvPicPr>
              <a:picLocks noChangeAspect="1"/>
            </p:cNvPicPr>
            <p:nvPr/>
          </p:nvPicPr>
          <p:blipFill>
            <a:blip r:embed="rId1"/>
            <a:srcRect t="15401" b="28600"/>
            <a:stretch>
              <a:fillRect/>
            </a:stretch>
          </p:blipFill>
          <p:spPr>
            <a:xfrm>
              <a:off x="274408" y="1059582"/>
              <a:ext cx="7704856" cy="28803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9876" name="矩形 5"/>
            <p:cNvSpPr/>
            <p:nvPr/>
          </p:nvSpPr>
          <p:spPr>
            <a:xfrm>
              <a:off x="1187723" y="1973894"/>
              <a:ext cx="5976565" cy="11957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    交流“安史之乱”的相关信息，了解古诗背景。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16013" y="1924050"/>
            <a:ext cx="7416800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默读古诗，你可以圈一圈、画一画、写一写，看看从诗中哪些地方可以看出诗人的喜悦呢？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0899" name="矩形 6"/>
          <p:cNvSpPr/>
          <p:nvPr/>
        </p:nvSpPr>
        <p:spPr>
          <a:xfrm>
            <a:off x="3679825" y="0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细读古诗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0900" name="矩形 3"/>
          <p:cNvSpPr/>
          <p:nvPr/>
        </p:nvSpPr>
        <p:spPr>
          <a:xfrm>
            <a:off x="1116013" y="1203325"/>
            <a:ext cx="324008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细读品味：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矩形 1"/>
          <p:cNvSpPr/>
          <p:nvPr/>
        </p:nvSpPr>
        <p:spPr>
          <a:xfrm>
            <a:off x="611188" y="627063"/>
            <a:ext cx="8174037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汇报交流读书情况，深入感受杜甫内心的喜悦之情。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5650" y="1793875"/>
            <a:ext cx="7885113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（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）先在四人小组中汇报交流：从诗中哪些地方可以看出诗人的喜悦之情？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（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）全班汇报交流：说一说自己从哪些诗句中感受到了什么？其他的同学认真听，然后作补充。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39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charRg st="39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700338" y="3435350"/>
            <a:ext cx="4067175" cy="60483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感悟“悲喜交集”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2988" y="1203325"/>
            <a:ext cx="748982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你从诗句中感受到了什么？其他的同学认真听，然后作补充，并带着自己的感受读一读诗句。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文本框 11"/>
          <p:cNvSpPr txBox="1"/>
          <p:nvPr/>
        </p:nvSpPr>
        <p:spPr>
          <a:xfrm>
            <a:off x="2016125" y="123825"/>
            <a:ext cx="5110163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春望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国破山河在，城春草木深。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感时花溅泪，恨别鸟惊心。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烽火连三月，家书抵万金。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白头搔更短，浑欲不胜簪。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96975" y="3660775"/>
            <a:ext cx="72009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这首诗中，诗人流的是怎样的泪？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带着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无比悲痛的心情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齐读这首诗。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3972" name="矩形 15"/>
          <p:cNvSpPr/>
          <p:nvPr/>
        </p:nvSpPr>
        <p:spPr>
          <a:xfrm>
            <a:off x="1419225" y="3956050"/>
            <a:ext cx="72009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16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1"/>
          <p:cNvSpPr txBox="1"/>
          <p:nvPr/>
        </p:nvSpPr>
        <p:spPr>
          <a:xfrm>
            <a:off x="539750" y="771525"/>
            <a:ext cx="7848600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王昌龄（？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—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约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756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年）唐代诗人。字少伯，京兆长安（今陕西西安）人。开元、天宝间诗名甚盛，有“诗家夫子王江宁”之称。尤擅长七绝，多写当时边塞军旅生活，气势雄浑，格调高昂。原有集，已散佚，后人辑在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王昌龄集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8435" name="矩形 3"/>
          <p:cNvSpPr/>
          <p:nvPr/>
        </p:nvSpPr>
        <p:spPr>
          <a:xfrm>
            <a:off x="3679825" y="0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走近作者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1403350" y="615950"/>
            <a:ext cx="6745288" cy="6429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剑外忽传收蓟北，初闻涕泪满衣裳。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4213" y="1376363"/>
            <a:ext cx="777557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有感情地朗读这两句诗，思考：诗人在这里流的是怎样的泪？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348038" y="2703513"/>
            <a:ext cx="2616200" cy="2035175"/>
            <a:chOff x="3563888" y="2544563"/>
            <a:chExt cx="2616745" cy="2035931"/>
          </a:xfrm>
        </p:grpSpPr>
        <p:pic>
          <p:nvPicPr>
            <p:cNvPr id="8499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63888" y="2544563"/>
              <a:ext cx="2016224" cy="203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4998" name="矩形 26"/>
            <p:cNvSpPr/>
            <p:nvPr/>
          </p:nvSpPr>
          <p:spPr>
            <a:xfrm>
              <a:off x="3635896" y="3260139"/>
              <a:ext cx="2544737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悲喜交集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矩形 6"/>
          <p:cNvSpPr/>
          <p:nvPr/>
        </p:nvSpPr>
        <p:spPr>
          <a:xfrm>
            <a:off x="881063" y="1058863"/>
            <a:ext cx="7488237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你从哪些诗句中感受到了什么？其他的同学认真听，然后作补充，并带着自己的感受读一读诗句。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555875" y="3148013"/>
            <a:ext cx="4067175" cy="60483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感悟“欣喜若狂”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1476375" y="555625"/>
            <a:ext cx="7031038" cy="6413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2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却看妻子愁何在，漫卷诗书喜欲狂。</a:t>
            </a:r>
            <a:endParaRPr kumimoji="0" lang="en-US" altLang="zh-CN" sz="3200" b="1" i="0" u="none" strike="noStrike" kern="0" cap="none" spc="2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4213" y="1276350"/>
            <a:ext cx="7991475" cy="237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设身处地想一想：诗人的亲人们都不再愁眉苦脸，原来，他们都愁些什么呢？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闭上眼睛想象诗人的苦难的八年生活。并说说这是怎样的八年？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11863" y="2992438"/>
            <a:ext cx="2617787" cy="2036762"/>
            <a:chOff x="3563888" y="2544563"/>
            <a:chExt cx="2616745" cy="2035931"/>
          </a:xfrm>
        </p:grpSpPr>
        <p:pic>
          <p:nvPicPr>
            <p:cNvPr id="87046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563888" y="2544563"/>
              <a:ext cx="2016224" cy="2035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7047" name="矩形 8"/>
            <p:cNvSpPr/>
            <p:nvPr/>
          </p:nvSpPr>
          <p:spPr>
            <a:xfrm>
              <a:off x="3635896" y="3260139"/>
              <a:ext cx="2544737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欣喜若狂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470025" y="3708400"/>
            <a:ext cx="454183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分角色朗读这两句诗。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39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charRg st="39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矩形 6"/>
          <p:cNvSpPr/>
          <p:nvPr/>
        </p:nvSpPr>
        <p:spPr>
          <a:xfrm>
            <a:off x="971550" y="1419225"/>
            <a:ext cx="7488238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你从诗句中感受到了什么？其他的同学认真听，然后作补充，并带着自己的感受读一读诗句。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538413" y="3508375"/>
            <a:ext cx="4067175" cy="60483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感悟“放歌纵酒”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矩形 4"/>
          <p:cNvSpPr/>
          <p:nvPr/>
        </p:nvSpPr>
        <p:spPr>
          <a:xfrm>
            <a:off x="611188" y="915988"/>
            <a:ext cx="8137525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阳春三月，诗人想到可以回到故乡，内心无比的激动，请同学们想一下，诗人可能想些什么呢？他的心情怎样呢？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913" y="3148013"/>
            <a:ext cx="7127875" cy="6413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2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白日放歌须纵酒，青春作伴好还乡。</a:t>
            </a:r>
            <a:endParaRPr kumimoji="0" lang="en-US" altLang="zh-CN" sz="3200" b="1" i="0" u="none" strike="noStrike" kern="0" cap="none" spc="2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1116013" y="1276350"/>
            <a:ext cx="734377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你从尾联两句中体会到了什么？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看诗人的回家路线图，感受诗人回家的迫切。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对比朗读李白诗句“两岸猿声啼不住，轻舟已过万重山”，感受诗人愉快的心情。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54313" y="484188"/>
            <a:ext cx="4067175" cy="60483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感悟“归心似箭”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5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charRg st="15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36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charRg st="36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矩形 6"/>
          <p:cNvSpPr/>
          <p:nvPr/>
        </p:nvSpPr>
        <p:spPr>
          <a:xfrm>
            <a:off x="611188" y="1270000"/>
            <a:ext cx="7345362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用轻快、愉悦的心情齐读尾联两句。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91139" name="组合 15"/>
          <p:cNvGrpSpPr/>
          <p:nvPr/>
        </p:nvGrpSpPr>
        <p:grpSpPr>
          <a:xfrm>
            <a:off x="323850" y="2139950"/>
            <a:ext cx="8424863" cy="1457325"/>
            <a:chOff x="611560" y="2227829"/>
            <a:chExt cx="8343292" cy="1456976"/>
          </a:xfrm>
        </p:grpSpPr>
        <p:pic>
          <p:nvPicPr>
            <p:cNvPr id="91140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11560" y="2227829"/>
              <a:ext cx="8343292" cy="14569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矩形 2"/>
            <p:cNvSpPr/>
            <p:nvPr/>
          </p:nvSpPr>
          <p:spPr>
            <a:xfrm>
              <a:off x="1259277" y="2613500"/>
              <a:ext cx="6823042" cy="64278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20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即从巴峡穿巫峡，便下襄阳向洛阳。</a:t>
              </a:r>
              <a:endParaRPr kumimoji="0" lang="zh-CN" altLang="en-US" sz="3200" b="1" i="0" u="none" strike="noStrike" kern="0" cap="none" spc="20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187450" y="1131888"/>
            <a:ext cx="7272338" cy="32242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整体朗读古诗。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交流：学习了这首古诗后，你看到了一个怎样的杜甫？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多形式朗读古诗，做到熟读成诵，背诵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闻官军收河南河北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163" name="矩形 5"/>
          <p:cNvSpPr/>
          <p:nvPr/>
        </p:nvSpPr>
        <p:spPr>
          <a:xfrm>
            <a:off x="3635375" y="0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诵读感悟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611188" y="1131888"/>
            <a:ext cx="8210550" cy="29686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回乡后的杜甫是否过上了幸福安宁的生活呢？读一读下面几首安史之乱平息以后杜甫的诗作，体会诗人在收复失地后的生活和情感。想想杜甫为什么被称为苦难诗人，人民的诗人。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3187" name="矩形 5"/>
          <p:cNvSpPr/>
          <p:nvPr/>
        </p:nvSpPr>
        <p:spPr>
          <a:xfrm>
            <a:off x="3635375" y="0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拓展阅读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0" name="矩形 3"/>
          <p:cNvSpPr/>
          <p:nvPr/>
        </p:nvSpPr>
        <p:spPr>
          <a:xfrm>
            <a:off x="1116013" y="915988"/>
            <a:ext cx="691197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登楼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花近高楼伤客心，万方多难此登临。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锦江春色来天地，玉垒浮云变古今。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北极朝廷终不改，西山寇盗莫相侵。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可怜后主还祠庙，日暮聊为梁甫吟。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1"/>
          <p:cNvSpPr txBox="1"/>
          <p:nvPr/>
        </p:nvSpPr>
        <p:spPr>
          <a:xfrm>
            <a:off x="755650" y="771525"/>
            <a:ext cx="367188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与边塞有关的诗句：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0483" name="文本框 11"/>
          <p:cNvSpPr txBox="1"/>
          <p:nvPr/>
        </p:nvSpPr>
        <p:spPr>
          <a:xfrm>
            <a:off x="1116013" y="1563688"/>
            <a:ext cx="712787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秦时明月汉时关，万里长征人未还。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醉卧沙场君莫笑，古来征战几人回。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827088" y="3148013"/>
            <a:ext cx="74168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在你的印象中，边塞是个怎样的地方？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矩形 3"/>
          <p:cNvSpPr/>
          <p:nvPr/>
        </p:nvSpPr>
        <p:spPr>
          <a:xfrm>
            <a:off x="1116013" y="1087438"/>
            <a:ext cx="691197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宿府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清秋幕府井梧寒，独宿江城蜡炬残。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永夜角声悲自语，中天月色好谁看。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风尘荏苒音书绝，关塞萧条行路难。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已忍伶俜十年事，强移栖息一枝安。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矩形 3"/>
          <p:cNvSpPr/>
          <p:nvPr/>
        </p:nvSpPr>
        <p:spPr>
          <a:xfrm>
            <a:off x="1116013" y="915988"/>
            <a:ext cx="691197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登高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风急天高猿啸哀，渚清沙白鸟飞回。无边落木萧萧下，不尽长江滚滚来。万里悲秋常作客，百年多病独登台。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艰难苦恨繁霜鬓，潦倒新停浊酒杯。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矩形 3"/>
          <p:cNvSpPr/>
          <p:nvPr/>
        </p:nvSpPr>
        <p:spPr>
          <a:xfrm>
            <a:off x="1116013" y="1087438"/>
            <a:ext cx="691197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阁夜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岁暮阴阳催短景，天涯霜雪霁寒宵。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五更鼓角声悲壮，三峡星河影动摇。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野哭几家闻战伐，夷歌数处起渔樵。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卧龙跃马终黄土，人事音书漫寂寥。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1042988" y="1492250"/>
            <a:ext cx="7561263" cy="23764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四人小组讨论交流：这四首诗分别表达了杜甫怎样的思想感情？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全班交流汇报：杜甫为什么被称为苦难诗人，人民的诗人？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矩形 10"/>
          <p:cNvSpPr/>
          <p:nvPr/>
        </p:nvSpPr>
        <p:spPr>
          <a:xfrm>
            <a:off x="3635375" y="0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板书设计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3"/>
          <p:cNvSpPr txBox="1">
            <a:spLocks noChangeArrowheads="1"/>
          </p:cNvSpPr>
          <p:nvPr/>
        </p:nvSpPr>
        <p:spPr bwMode="auto">
          <a:xfrm>
            <a:off x="1466850" y="1258888"/>
            <a:ext cx="676275" cy="3390900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闻官军收河南河北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文本框 3"/>
          <p:cNvSpPr txBox="1"/>
          <p:nvPr/>
        </p:nvSpPr>
        <p:spPr>
          <a:xfrm>
            <a:off x="2484438" y="1203325"/>
            <a:ext cx="27987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悲喜交加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"/>
          <p:cNvSpPr txBox="1"/>
          <p:nvPr/>
        </p:nvSpPr>
        <p:spPr>
          <a:xfrm>
            <a:off x="4787900" y="1087438"/>
            <a:ext cx="3305175" cy="715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喜讯传来</a:t>
            </a:r>
            <a:endParaRPr lang="en-US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3"/>
          <p:cNvSpPr txBox="1">
            <a:spLocks noChangeArrowheads="1"/>
          </p:cNvSpPr>
          <p:nvPr/>
        </p:nvSpPr>
        <p:spPr bwMode="auto">
          <a:xfrm>
            <a:off x="7016750" y="1933575"/>
            <a:ext cx="1168400" cy="1754188"/>
          </a:xfrm>
          <a:prstGeom prst="rect">
            <a:avLst/>
          </a:prstGeom>
          <a:noFill/>
          <a:ln>
            <a:noFill/>
          </a:ln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热爱祖国</a:t>
            </a: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情感世人</a:t>
            </a:r>
            <a:endParaRPr kumimoji="0" lang="zh-CN" altLang="zh-CN" sz="3200" b="1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0" name="新月形 29"/>
          <p:cNvSpPr/>
          <p:nvPr/>
        </p:nvSpPr>
        <p:spPr>
          <a:xfrm rot="10800000" flipH="1">
            <a:off x="2265363" y="1417638"/>
            <a:ext cx="204788" cy="2963863"/>
          </a:xfrm>
          <a:prstGeom prst="mo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新月形 30"/>
          <p:cNvSpPr/>
          <p:nvPr/>
        </p:nvSpPr>
        <p:spPr>
          <a:xfrm flipH="1">
            <a:off x="6772275" y="1389063"/>
            <a:ext cx="150813" cy="2963863"/>
          </a:xfrm>
          <a:prstGeom prst="mo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减号 31"/>
          <p:cNvSpPr/>
          <p:nvPr/>
        </p:nvSpPr>
        <p:spPr>
          <a:xfrm>
            <a:off x="4268788" y="1384300"/>
            <a:ext cx="603250" cy="252413"/>
          </a:xfrm>
          <a:prstGeom prst="mathMinus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文本框 3"/>
          <p:cNvSpPr txBox="1"/>
          <p:nvPr/>
        </p:nvSpPr>
        <p:spPr>
          <a:xfrm>
            <a:off x="2470150" y="2154238"/>
            <a:ext cx="20462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喜极而泣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减号 33"/>
          <p:cNvSpPr/>
          <p:nvPr/>
        </p:nvSpPr>
        <p:spPr>
          <a:xfrm>
            <a:off x="4252913" y="2333625"/>
            <a:ext cx="603250" cy="252413"/>
          </a:xfrm>
          <a:prstGeom prst="mathMinus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文本框 3"/>
          <p:cNvSpPr txBox="1"/>
          <p:nvPr/>
        </p:nvSpPr>
        <p:spPr>
          <a:xfrm>
            <a:off x="4778375" y="1989138"/>
            <a:ext cx="3305175" cy="715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沉浸其中</a:t>
            </a:r>
            <a:endParaRPr lang="en-US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"/>
          <p:cNvSpPr txBox="1"/>
          <p:nvPr/>
        </p:nvSpPr>
        <p:spPr>
          <a:xfrm>
            <a:off x="2486025" y="3089275"/>
            <a:ext cx="20478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乐不可支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减号 36"/>
          <p:cNvSpPr/>
          <p:nvPr/>
        </p:nvSpPr>
        <p:spPr>
          <a:xfrm>
            <a:off x="4270375" y="3270250"/>
            <a:ext cx="603250" cy="252413"/>
          </a:xfrm>
          <a:prstGeom prst="mathMinus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文本框 3"/>
          <p:cNvSpPr txBox="1"/>
          <p:nvPr/>
        </p:nvSpPr>
        <p:spPr>
          <a:xfrm>
            <a:off x="4795838" y="2925763"/>
            <a:ext cx="3305175" cy="715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引发遐想</a:t>
            </a:r>
            <a:endParaRPr lang="en-US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"/>
          <p:cNvSpPr txBox="1"/>
          <p:nvPr/>
        </p:nvSpPr>
        <p:spPr>
          <a:xfrm>
            <a:off x="2522538" y="3873500"/>
            <a:ext cx="20478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归心似箭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减号 39"/>
          <p:cNvSpPr/>
          <p:nvPr/>
        </p:nvSpPr>
        <p:spPr>
          <a:xfrm>
            <a:off x="4306888" y="4052888"/>
            <a:ext cx="603250" cy="252413"/>
          </a:xfrm>
          <a:prstGeom prst="mathMinus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文本框 3"/>
          <p:cNvSpPr txBox="1"/>
          <p:nvPr/>
        </p:nvSpPr>
        <p:spPr>
          <a:xfrm>
            <a:off x="4830763" y="3709988"/>
            <a:ext cx="3305175" cy="71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展望回程</a:t>
            </a:r>
            <a:endParaRPr lang="en-US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9" grpId="0"/>
      <p:bldP spid="30" grpId="0" animBg="1"/>
      <p:bldP spid="31" grpId="0" animBg="1"/>
      <p:bldP spid="33" grpId="0"/>
      <p:bldP spid="35" grpId="0"/>
      <p:bldP spid="36" grpId="0"/>
      <p:bldP spid="38" grpId="0"/>
      <p:bldP spid="39" grpId="0"/>
      <p:bldP spid="41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1"/>
          <p:cNvSpPr txBox="1"/>
          <p:nvPr/>
        </p:nvSpPr>
        <p:spPr>
          <a:xfrm>
            <a:off x="503238" y="498475"/>
            <a:ext cx="81375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认认真真地读古诗，读准字音，读得字正腔圆，读出节奏。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11"/>
          <p:cNvSpPr txBox="1">
            <a:spLocks noChangeArrowheads="1"/>
          </p:cNvSpPr>
          <p:nvPr/>
        </p:nvSpPr>
        <p:spPr bwMode="auto">
          <a:xfrm>
            <a:off x="827088" y="2066925"/>
            <a:ext cx="7345363" cy="23764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从军行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[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唐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]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王昌龄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600" cap="none" spc="5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青海长云暗雪山，孤城遥望玉门关。</a:t>
            </a:r>
            <a:endParaRPr kumimoji="0" lang="zh-CN" altLang="en-US" sz="3200" b="1" i="0" u="none" strike="noStrike" kern="600" cap="none" spc="5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600" cap="none" spc="5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黄沙百战穿金甲，不破楼兰终不还。</a:t>
            </a:r>
            <a:endParaRPr kumimoji="0" lang="zh-CN" altLang="en-US" sz="3200" b="1" i="0" u="none" strike="noStrike" kern="600" cap="none" spc="5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1508" name="矩形 2"/>
          <p:cNvSpPr/>
          <p:nvPr/>
        </p:nvSpPr>
        <p:spPr>
          <a:xfrm>
            <a:off x="1673225" y="3270250"/>
            <a:ext cx="27463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1509" name="矩形 8"/>
          <p:cNvSpPr/>
          <p:nvPr/>
        </p:nvSpPr>
        <p:spPr>
          <a:xfrm>
            <a:off x="2582863" y="3268663"/>
            <a:ext cx="2746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1510" name="矩形 9"/>
          <p:cNvSpPr/>
          <p:nvPr/>
        </p:nvSpPr>
        <p:spPr>
          <a:xfrm>
            <a:off x="5434013" y="3268663"/>
            <a:ext cx="2730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1511" name="矩形 10"/>
          <p:cNvSpPr/>
          <p:nvPr/>
        </p:nvSpPr>
        <p:spPr>
          <a:xfrm>
            <a:off x="6342063" y="3267075"/>
            <a:ext cx="2746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1512" name="矩形 11"/>
          <p:cNvSpPr/>
          <p:nvPr/>
        </p:nvSpPr>
        <p:spPr>
          <a:xfrm>
            <a:off x="1646238" y="3859213"/>
            <a:ext cx="2730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1513" name="矩形 12"/>
          <p:cNvSpPr/>
          <p:nvPr/>
        </p:nvSpPr>
        <p:spPr>
          <a:xfrm>
            <a:off x="2608263" y="3857625"/>
            <a:ext cx="2746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1514" name="矩形 13"/>
          <p:cNvSpPr/>
          <p:nvPr/>
        </p:nvSpPr>
        <p:spPr>
          <a:xfrm>
            <a:off x="5438775" y="3857625"/>
            <a:ext cx="2746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1515" name="矩形 14"/>
          <p:cNvSpPr/>
          <p:nvPr/>
        </p:nvSpPr>
        <p:spPr>
          <a:xfrm>
            <a:off x="6348413" y="3854450"/>
            <a:ext cx="274637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/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1516" name="矩形 12"/>
          <p:cNvSpPr/>
          <p:nvPr/>
        </p:nvSpPr>
        <p:spPr>
          <a:xfrm>
            <a:off x="3679825" y="0"/>
            <a:ext cx="204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初读古诗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1"/>
          <p:cNvSpPr txBox="1"/>
          <p:nvPr/>
        </p:nvSpPr>
        <p:spPr>
          <a:xfrm>
            <a:off x="1258888" y="555625"/>
            <a:ext cx="38163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学习古诗的方法：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11"/>
          <p:cNvSpPr txBox="1"/>
          <p:nvPr/>
        </p:nvSpPr>
        <p:spPr>
          <a:xfrm>
            <a:off x="2627313" y="1419225"/>
            <a:ext cx="3240087" cy="2932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有感情地朗读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看注释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看插图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想象画面</a:t>
            </a:r>
            <a:endParaRPr lang="en-US" altLang="zh-CN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7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1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11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5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15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4517</Words>
  <Application>WPS 演示</Application>
  <PresentationFormat>全屏显示(16:9)</PresentationFormat>
  <Paragraphs>554</Paragraphs>
  <Slides>75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75</vt:i4>
      </vt:variant>
    </vt:vector>
  </HeadingPairs>
  <TitlesOfParts>
    <vt:vector size="89" baseType="lpstr">
      <vt:lpstr>Arial</vt:lpstr>
      <vt:lpstr>宋体</vt:lpstr>
      <vt:lpstr>Wingdings</vt:lpstr>
      <vt:lpstr>Calibri</vt:lpstr>
      <vt:lpstr>Cambria</vt:lpstr>
      <vt:lpstr>黑体</vt:lpstr>
      <vt:lpstr>等线 Light</vt:lpstr>
      <vt:lpstr>楷体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484</cp:revision>
  <dcterms:created xsi:type="dcterms:W3CDTF">2016-10-29T08:56:00Z</dcterms:created>
  <dcterms:modified xsi:type="dcterms:W3CDTF">2023-11-13T12:19:26Z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C860E5045C554AD0BCED5DAFD7D76BFE_13</vt:lpwstr>
  </property>
  <property fmtid="{D5CDD505-2E9C-101B-9397-08002B2CF9AE}" pid="4" name="KSOProductBuildVer">
    <vt:lpwstr>2052-12.1.0.15374</vt:lpwstr>
  </property>
</Properties>
</file>