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7"/>
  </p:notesMasterIdLst>
  <p:handoutMasterIdLst>
    <p:handoutMasterId r:id="rId18"/>
  </p:handoutMasterIdLst>
  <p:sldIdLst>
    <p:sldId id="366" r:id="rId4"/>
    <p:sldId id="497" r:id="rId5"/>
    <p:sldId id="546" r:id="rId6"/>
    <p:sldId id="547" r:id="rId7"/>
    <p:sldId id="548" r:id="rId8"/>
    <p:sldId id="549" r:id="rId9"/>
    <p:sldId id="550" r:id="rId10"/>
    <p:sldId id="551" r:id="rId11"/>
    <p:sldId id="552" r:id="rId12"/>
    <p:sldId id="553" r:id="rId13"/>
    <p:sldId id="491" r:id="rId14"/>
    <p:sldId id="554" r:id="rId15"/>
    <p:sldId id="556" r:id="rId16"/>
  </p:sldIdLst>
  <p:sldSz cx="9144000" cy="5143500"/>
  <p:notesSz cx="6858000" cy="9144000"/>
  <p:custDataLst>
    <p:tags r:id="rId22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10" autoAdjust="0"/>
    <p:restoredTop sz="94660" autoAdjust="0"/>
  </p:normalViewPr>
  <p:slideViewPr>
    <p:cSldViewPr>
      <p:cViewPr varScale="1">
        <p:scale>
          <a:sx n="151" d="100"/>
          <a:sy n="151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92F9C734-C8CF-4378-8DF3-9AFE2766A68D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/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F9916F67-3E93-405B-B670-31D227F7C87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6BA9E0B-F1BF-41BA-9224-17FC23BDF567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B9DDF34-2789-4C0F-9F76-54AADC982726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3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6" name="组合 3"/>
          <p:cNvGrpSpPr/>
          <p:nvPr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3079" name="椭圆 4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3080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307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10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剪去对角的矩形 4"/>
          <p:cNvSpPr/>
          <p:nvPr/>
        </p:nvSpPr>
        <p:spPr>
          <a:xfrm>
            <a:off x="7704138" y="241300"/>
            <a:ext cx="1363662" cy="611188"/>
          </a:xfrm>
          <a:prstGeom prst="snip2DiagRect">
            <a:avLst/>
          </a:prstGeom>
          <a:solidFill>
            <a:srgbClr val="FFDB9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4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5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image" Target="../media/image8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027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2735263" y="1195388"/>
            <a:ext cx="3673475" cy="172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defTabSz="850900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口语交际：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defTabSz="850900" eaLnBrk="1" hangingPunct="1">
              <a:lnSpc>
                <a:spcPct val="13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制定班级公约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763" y="3363913"/>
            <a:ext cx="3906837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323850" y="842963"/>
            <a:ext cx="8569325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5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积极参加集体劳动，认真、负责地做好值日工作。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5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课间做操时，动作到位；集会时遵守会场纪律。眼保健操动作要正确。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5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课间和午休时间不追逐、打闹，在教室不大声喧哗，不影响他人。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1"/>
          <p:cNvSpPr/>
          <p:nvPr/>
        </p:nvSpPr>
        <p:spPr>
          <a:xfrm>
            <a:off x="468313" y="915988"/>
            <a:ext cx="8567737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8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放学后要跟好路队，不在校外逗留、玩耍，平安回家。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8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见到老师主动打招呼，同学之间团结互助，不说脏话、粗话，不打架，不骂人。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8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有节约意识，及时关灯，节约用水。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"/>
          <p:cNvSpPr/>
          <p:nvPr/>
        </p:nvSpPr>
        <p:spPr>
          <a:xfrm>
            <a:off x="541338" y="1203325"/>
            <a:ext cx="7985125" cy="3343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</a:rPr>
              <a:t>同学们，班级是我家，荣誉靠大家。今天我们已经走好了关键的一步，我们的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班级公约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已见雏形，这是集体智慧的结晶。请班干部把同学们的意见集中起来形成</a:t>
            </a:r>
            <a:r>
              <a:rPr lang="zh-CN" altLang="en-US" sz="3000" b="1">
                <a:latin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</a:rPr>
              <a:t>班级公约</a:t>
            </a:r>
            <a:r>
              <a:rPr lang="zh-CN" altLang="en-US" sz="3000" b="1">
                <a:latin typeface="宋体" panose="02010600030101010101" pitchFamily="2" charset="-122"/>
              </a:rPr>
              <a:t>”</a:t>
            </a:r>
            <a:r>
              <a:rPr lang="zh-CN" altLang="en-US" sz="3000" b="1">
                <a:latin typeface="宋体" panose="02010600030101010101" pitchFamily="2" charset="-122"/>
              </a:rPr>
              <a:t>，并张贴在教室里。我相信全班同学一定会遵守公约，使我们班成为一个优秀班集体。</a:t>
            </a:r>
            <a:endParaRPr lang="en-US" altLang="zh-CN" sz="3000" b="1">
              <a:latin typeface="宋体" panose="02010600030101010101" pitchFamily="2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3719513" y="595313"/>
            <a:ext cx="1743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5525" y="122238"/>
            <a:ext cx="1201738" cy="12065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2"/>
          <p:cNvSpPr/>
          <p:nvPr/>
        </p:nvSpPr>
        <p:spPr>
          <a:xfrm>
            <a:off x="539750" y="915988"/>
            <a:ext cx="8208963" cy="3884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同学们，班级是我们温暖的家，生活在这个大家庭中是多么快乐！我们都是集体的一员，集体的目标靠我们共同来实现，集体的荣誉靠我们共同来维护。这段时间，我们班级在流动红旗的评比中落后于其他班级，我们该怎样来解决这个问题，争创优秀班集体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矩形 4"/>
          <p:cNvSpPr/>
          <p:nvPr/>
        </p:nvSpPr>
        <p:spPr>
          <a:xfrm>
            <a:off x="395288" y="915988"/>
            <a:ext cx="7056437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小组合作，自由交流。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矩形 5"/>
          <p:cNvSpPr/>
          <p:nvPr/>
        </p:nvSpPr>
        <p:spPr>
          <a:xfrm>
            <a:off x="900113" y="1579563"/>
            <a:ext cx="1439862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要求：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1268" name="矩形 6"/>
          <p:cNvSpPr/>
          <p:nvPr/>
        </p:nvSpPr>
        <p:spPr>
          <a:xfrm>
            <a:off x="906463" y="2184400"/>
            <a:ext cx="7886700" cy="1785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</a:rPr>
              <a:t>）有序地交流自己发现的问题，其他同学仔细倾听。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）组长进行记录，并整理归类。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"/>
          <p:cNvSpPr/>
          <p:nvPr/>
        </p:nvSpPr>
        <p:spPr>
          <a:xfrm>
            <a:off x="396875" y="919163"/>
            <a:ext cx="38163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班内集体交流。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900113" y="1747838"/>
            <a:ext cx="748982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我们小组发现，我们班近期有一些同学不爱护公共财物，用修正液在桌椅板凳和墙壁上乱涂乱画，严重影响了环境卫生。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468313" y="915988"/>
            <a:ext cx="7993062" cy="3636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我们小组发现，在班级值日生打扫完卫生后，有的学生保持得不够好，时有乱扔废纸和塑料袋的现象发生。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宋体" panose="02010600030101010101" pitchFamily="2" charset="-122"/>
              </a:rPr>
              <a:t>我们小组发现，有一些同学不注意安全，上下楼梯横冲直撞，有的随便拿班里的劳动工具当武器与别人打斗。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1"/>
          <p:cNvSpPr/>
          <p:nvPr/>
        </p:nvSpPr>
        <p:spPr>
          <a:xfrm>
            <a:off x="684213" y="268288"/>
            <a:ext cx="46799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说说怎样制定班级公约。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矩形 2"/>
          <p:cNvSpPr/>
          <p:nvPr/>
        </p:nvSpPr>
        <p:spPr>
          <a:xfrm>
            <a:off x="539750" y="950913"/>
            <a:ext cx="8340725" cy="3817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既然是公约，当然要由大家制定，这样大家才心服口服。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我认为公约不可能满足所有人的意愿，应该少数服从多数。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公约是帮我们约束自己的，大家已经做到了的事情，甚至做得很好的方面，没有必要再列进去。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611188" y="1276350"/>
            <a:ext cx="8101012" cy="363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公约应该有针对性，针对我们的一些弱点，显示我们努力的方向，让我们每一位同学取长补短，让我们这个班集体健康发展。从这个角度来说班级公约像是一位无声的老师，又是一剂苦口的良药，对待它大家要有一定的思想准备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3709988" y="666750"/>
            <a:ext cx="17430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4413" y="195263"/>
            <a:ext cx="1200150" cy="12001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2"/>
          <p:cNvSpPr txBox="1"/>
          <p:nvPr/>
        </p:nvSpPr>
        <p:spPr>
          <a:xfrm>
            <a:off x="395288" y="700088"/>
            <a:ext cx="4175125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小组合作，讨论内容。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395288" y="1492250"/>
            <a:ext cx="8497887" cy="2562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各小组合作讨论，组长记录并整理。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小组代表发言，相互补充。班长记录并整理。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小结整理：根据各小组的发言整理成学习、纪律、卫生等几个方面的内容。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rcRect t="24488" b="33536"/>
          <a:stretch>
            <a:fillRect/>
          </a:stretch>
        </p:blipFill>
        <p:spPr>
          <a:xfrm>
            <a:off x="2814638" y="330200"/>
            <a:ext cx="3513137" cy="8429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2"/>
          <p:cNvSpPr txBox="1"/>
          <p:nvPr/>
        </p:nvSpPr>
        <p:spPr>
          <a:xfrm>
            <a:off x="2482850" y="458788"/>
            <a:ext cx="41767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班级公约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矩形 2"/>
          <p:cNvSpPr/>
          <p:nvPr/>
        </p:nvSpPr>
        <p:spPr>
          <a:xfrm>
            <a:off x="323850" y="1203325"/>
            <a:ext cx="8569325" cy="355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准时到校，佩带红领巾、校牌，衣着整洁，课桌整理好，做到课桌内无脏乱现象。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珍惜晨读时间，到校即进教室朗读课文。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认真完成各项作业，不拖拉，字迹清楚端正。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lvl="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认真上好每一节课，自觉遵守课堂纪律，学会管好自己。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WPS 演示</Application>
  <PresentationFormat>全屏显示(16:9)</PresentationFormat>
  <Paragraphs>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楷体</vt:lpstr>
      <vt:lpstr>Times New Roman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440</cp:revision>
  <dcterms:created xsi:type="dcterms:W3CDTF">2016-10-29T08:56:00Z</dcterms:created>
  <dcterms:modified xsi:type="dcterms:W3CDTF">2023-09-25T17:15:52Z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KSOProductBuildVer">
    <vt:lpwstr>2052-12.1.0.15374</vt:lpwstr>
  </property>
  <property fmtid="{D5CDD505-2E9C-101B-9397-08002B2CF9AE}" pid="4" name="ICV">
    <vt:lpwstr>80D5E9C02DE24648847172EC0BE935C5_12</vt:lpwstr>
  </property>
</Properties>
</file>