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4"/>
  </p:notesMasterIdLst>
  <p:handoutMasterIdLst>
    <p:handoutMasterId r:id="rId15"/>
  </p:handoutMasterIdLst>
  <p:sldIdLst>
    <p:sldId id="1089" r:id="rId4"/>
    <p:sldId id="1144" r:id="rId5"/>
    <p:sldId id="1146" r:id="rId6"/>
    <p:sldId id="1157" r:id="rId7"/>
    <p:sldId id="1158" r:id="rId8"/>
    <p:sldId id="1159" r:id="rId9"/>
    <p:sldId id="1160" r:id="rId10"/>
    <p:sldId id="1161" r:id="rId11"/>
    <p:sldId id="1162" r:id="rId12"/>
    <p:sldId id="1163" r:id="rId13"/>
  </p:sldIdLst>
  <p:sldSz cx="9144000" cy="5143500" type="screen16x9"/>
  <p:notesSz cx="6858000" cy="9144000"/>
  <p:embeddedFontLst>
    <p:embeddedFont>
      <p:font typeface="黑体" panose="02010609060101010101" charset="-122"/>
      <p:regular r:id="rId20"/>
    </p:embeddedFont>
    <p:embeddedFont>
      <p:font typeface="华文新魏" panose="02010800040101010101" pitchFamily="2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汉语拼音" panose="020B0604020202020204" pitchFamily="34" charset="0"/>
      <p:regular r:id="rId23"/>
    </p:embeddedFont>
    <p:embeddedFont>
      <p:font typeface="方正姚体" panose="02010601030101010101" pitchFamily="2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473" autoAdjust="0"/>
    <p:restoredTop sz="94727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10.fntdata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8051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 </a:t>
            </a:r>
            <a:r>
              <a:rPr lang="zh-CN" altLang="en-US" sz="14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陀螺</a:t>
            </a:r>
            <a:endParaRPr lang="zh-CN" altLang="zh-CN" sz="1400" kern="12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555526"/>
            <a:ext cx="302433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20.</a:t>
            </a:r>
            <a:r>
              <a:rPr lang="zh-CN" altLang="en-US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陀螺</a:t>
            </a:r>
            <a:endParaRPr lang="zh-CN" altLang="zh-CN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63638"/>
            <a:ext cx="4383360" cy="34014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80312" y="45034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2915816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2771800" y="1228158"/>
            <a:ext cx="1070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dīng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6" name="TextBox 23"/>
          <p:cNvSpPr txBox="1"/>
          <p:nvPr/>
        </p:nvSpPr>
        <p:spPr>
          <a:xfrm>
            <a:off x="3857733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24"/>
          <p:cNvSpPr txBox="1"/>
          <p:nvPr/>
        </p:nvSpPr>
        <p:spPr>
          <a:xfrm>
            <a:off x="3701896" y="1229512"/>
            <a:ext cx="1400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xuán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5057711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24"/>
          <p:cNvSpPr txBox="1"/>
          <p:nvPr/>
        </p:nvSpPr>
        <p:spPr>
          <a:xfrm>
            <a:off x="5033100" y="1228158"/>
            <a:ext cx="1021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bīng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2" name="TextBox 23"/>
          <p:cNvSpPr txBox="1"/>
          <p:nvPr/>
        </p:nvSpPr>
        <p:spPr>
          <a:xfrm>
            <a:off x="6194192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24"/>
          <p:cNvSpPr txBox="1"/>
          <p:nvPr/>
        </p:nvSpPr>
        <p:spPr>
          <a:xfrm>
            <a:off x="6230306" y="1228158"/>
            <a:ext cx="933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hèn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539552" y="3180913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323528" y="2643758"/>
            <a:ext cx="1249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shuài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3" name="TextBox 23"/>
          <p:cNvSpPr txBox="1"/>
          <p:nvPr/>
        </p:nvSpPr>
        <p:spPr>
          <a:xfrm>
            <a:off x="1755246" y="316304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彻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24"/>
          <p:cNvSpPr txBox="1"/>
          <p:nvPr/>
        </p:nvSpPr>
        <p:spPr>
          <a:xfrm>
            <a:off x="1782733" y="2658399"/>
            <a:ext cx="1061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chè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5" name="TextBox 23"/>
          <p:cNvSpPr txBox="1"/>
          <p:nvPr/>
        </p:nvSpPr>
        <p:spPr>
          <a:xfrm>
            <a:off x="2955224" y="316304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24"/>
          <p:cNvSpPr txBox="1"/>
          <p:nvPr/>
        </p:nvSpPr>
        <p:spPr>
          <a:xfrm>
            <a:off x="2953437" y="2658399"/>
            <a:ext cx="909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kuì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7" name="TextBox 23"/>
          <p:cNvSpPr txBox="1"/>
          <p:nvPr/>
        </p:nvSpPr>
        <p:spPr>
          <a:xfrm>
            <a:off x="4091705" y="316304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誉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Box 24"/>
          <p:cNvSpPr txBox="1"/>
          <p:nvPr/>
        </p:nvSpPr>
        <p:spPr>
          <a:xfrm>
            <a:off x="4127143" y="2645961"/>
            <a:ext cx="687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yù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5293502" y="316304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5150316" y="2658399"/>
            <a:ext cx="1221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chǒu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6491693" y="316304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6449946" y="2658399"/>
            <a:ext cx="1074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háo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7874810" y="843438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9632" y="466948"/>
            <a:ext cx="5943745" cy="2392834"/>
            <a:chOff x="1259632" y="466948"/>
            <a:chExt cx="5943745" cy="2392834"/>
          </a:xfrm>
        </p:grpSpPr>
        <p:sp>
          <p:nvSpPr>
            <p:cNvPr id="5" name="文本框 4"/>
            <p:cNvSpPr txBox="1"/>
            <p:nvPr/>
          </p:nvSpPr>
          <p:spPr>
            <a:xfrm>
              <a:off x="2980824" y="466948"/>
              <a:ext cx="4222553" cy="52322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“帅、丑”</a:t>
              </a:r>
              <a:r>
                <a: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是</a:t>
              </a:r>
              <a:r>
                <a:rPr lang="zh-CN" altLang="en-US" sz="28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翘舌音。</a:t>
              </a:r>
              <a:endPara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1259632" y="990168"/>
              <a:ext cx="3471858" cy="186961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753623" y="1013819"/>
              <a:ext cx="826489" cy="177395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24"/>
          <p:cNvSpPr txBox="1"/>
          <p:nvPr/>
        </p:nvSpPr>
        <p:spPr>
          <a:xfrm>
            <a:off x="539552" y="1203598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wǔ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81162" y="1203598"/>
            <a:ext cx="974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mèi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515440" y="170765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妩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1667568" y="170765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媚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2242910" y="388312"/>
            <a:ext cx="2134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会写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63" name="Group 12"/>
          <p:cNvGraphicFramePr>
            <a:graphicFrameLocks noGrp="1"/>
          </p:cNvGraphicFramePr>
          <p:nvPr/>
        </p:nvGraphicFramePr>
        <p:xfrm>
          <a:off x="254169" y="1347614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" name="TextBox 23"/>
          <p:cNvSpPr txBox="1"/>
          <p:nvPr/>
        </p:nvSpPr>
        <p:spPr>
          <a:xfrm>
            <a:off x="335349" y="1347614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5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同侧圆角矩形 95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graphicFrame>
        <p:nvGraphicFramePr>
          <p:cNvPr id="34" name="Group 12"/>
          <p:cNvGraphicFramePr>
            <a:graphicFrameLocks noGrp="1"/>
          </p:cNvGraphicFramePr>
          <p:nvPr/>
        </p:nvGraphicFramePr>
        <p:xfrm>
          <a:off x="1444311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5" name="TextBox 23"/>
          <p:cNvSpPr txBox="1"/>
          <p:nvPr/>
        </p:nvSpPr>
        <p:spPr>
          <a:xfrm>
            <a:off x="1525491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2609364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7" name="TextBox 23"/>
          <p:cNvSpPr txBox="1"/>
          <p:nvPr/>
        </p:nvSpPr>
        <p:spPr>
          <a:xfrm>
            <a:off x="2690544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3815007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TextBox 23"/>
          <p:cNvSpPr txBox="1"/>
          <p:nvPr/>
        </p:nvSpPr>
        <p:spPr>
          <a:xfrm>
            <a:off x="3896187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0" name="Group 12"/>
          <p:cNvGraphicFramePr>
            <a:graphicFrameLocks noGrp="1"/>
          </p:cNvGraphicFramePr>
          <p:nvPr/>
        </p:nvGraphicFramePr>
        <p:xfrm>
          <a:off x="5036232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TextBox 23"/>
          <p:cNvSpPr txBox="1"/>
          <p:nvPr/>
        </p:nvSpPr>
        <p:spPr>
          <a:xfrm>
            <a:off x="5117412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6219107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6300287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7380312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7461492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6" name="Group 12"/>
          <p:cNvGraphicFramePr>
            <a:graphicFrameLocks noGrp="1"/>
          </p:cNvGraphicFramePr>
          <p:nvPr/>
        </p:nvGraphicFramePr>
        <p:xfrm>
          <a:off x="247319" y="3436808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" name="TextBox 23"/>
          <p:cNvSpPr txBox="1"/>
          <p:nvPr/>
        </p:nvSpPr>
        <p:spPr>
          <a:xfrm>
            <a:off x="328499" y="3436808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8" name="Group 12"/>
          <p:cNvGraphicFramePr>
            <a:graphicFrameLocks noGrp="1"/>
          </p:cNvGraphicFramePr>
          <p:nvPr/>
        </p:nvGraphicFramePr>
        <p:xfrm>
          <a:off x="1437461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" name="TextBox 23"/>
          <p:cNvSpPr txBox="1"/>
          <p:nvPr/>
        </p:nvSpPr>
        <p:spPr>
          <a:xfrm>
            <a:off x="1518641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0" name="Group 12"/>
          <p:cNvGraphicFramePr>
            <a:graphicFrameLocks noGrp="1"/>
          </p:cNvGraphicFramePr>
          <p:nvPr/>
        </p:nvGraphicFramePr>
        <p:xfrm>
          <a:off x="2602514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TextBox 23"/>
          <p:cNvSpPr txBox="1"/>
          <p:nvPr/>
        </p:nvSpPr>
        <p:spPr>
          <a:xfrm>
            <a:off x="2683694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2" name="Group 12"/>
          <p:cNvGraphicFramePr>
            <a:graphicFrameLocks noGrp="1"/>
          </p:cNvGraphicFramePr>
          <p:nvPr/>
        </p:nvGraphicFramePr>
        <p:xfrm>
          <a:off x="3808157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3" name="TextBox 23"/>
          <p:cNvSpPr txBox="1"/>
          <p:nvPr/>
        </p:nvSpPr>
        <p:spPr>
          <a:xfrm>
            <a:off x="3889337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</a:t>
            </a:r>
            <a:endParaRPr lang="en-US" altLang="zh-CN" sz="6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4" name="Group 12"/>
          <p:cNvGraphicFramePr>
            <a:graphicFrameLocks noGrp="1"/>
          </p:cNvGraphicFramePr>
          <p:nvPr/>
        </p:nvGraphicFramePr>
        <p:xfrm>
          <a:off x="5029382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5" name="TextBox 23"/>
          <p:cNvSpPr txBox="1"/>
          <p:nvPr/>
        </p:nvSpPr>
        <p:spPr>
          <a:xfrm>
            <a:off x="5110562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6" name="Group 12"/>
          <p:cNvGraphicFramePr>
            <a:graphicFrameLocks noGrp="1"/>
          </p:cNvGraphicFramePr>
          <p:nvPr/>
        </p:nvGraphicFramePr>
        <p:xfrm>
          <a:off x="6212257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7" name="TextBox 23"/>
          <p:cNvSpPr txBox="1"/>
          <p:nvPr/>
        </p:nvSpPr>
        <p:spPr>
          <a:xfrm>
            <a:off x="6293437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718" y="2642506"/>
            <a:ext cx="4783413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“旋、况、败、仍、恨、帅、预、溃”都是左右结构的字，书写时要左窄右宽；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 flipV="1">
            <a:off x="1953005" y="2417049"/>
            <a:ext cx="534589" cy="2294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31697" y="508911"/>
            <a:ext cx="3676661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“否”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是上下结构的字，上面的“口”要小一些；“丑”下面的一横要长一些。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939714" y="1101055"/>
            <a:ext cx="4352366" cy="2258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2193088" y="3232429"/>
            <a:ext cx="1727733" cy="2082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Group 12"/>
          <p:cNvGraphicFramePr>
            <a:graphicFrameLocks noGrp="1"/>
          </p:cNvGraphicFramePr>
          <p:nvPr/>
        </p:nvGraphicFramePr>
        <p:xfrm>
          <a:off x="7380312" y="3436808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9" name="TextBox 23"/>
          <p:cNvSpPr txBox="1"/>
          <p:nvPr/>
        </p:nvSpPr>
        <p:spPr>
          <a:xfrm>
            <a:off x="7461492" y="3436808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H="1" flipV="1">
            <a:off x="5285884" y="1112686"/>
            <a:ext cx="1231571" cy="23175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2465611" y="2426236"/>
            <a:ext cx="571353" cy="2202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2447493" y="2439548"/>
            <a:ext cx="2694638" cy="1978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2465611" y="2450858"/>
            <a:ext cx="3822453" cy="1860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1115616" y="3222001"/>
            <a:ext cx="1088136" cy="2148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 flipV="1">
            <a:off x="2189141" y="3246661"/>
            <a:ext cx="475972" cy="2149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48" idx="0"/>
          </p:cNvCxnSpPr>
          <p:nvPr/>
        </p:nvCxnSpPr>
        <p:spPr>
          <a:xfrm flipV="1">
            <a:off x="1976197" y="3246661"/>
            <a:ext cx="191987" cy="1891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4" grpId="0"/>
      <p:bldP spid="35" grpId="0"/>
      <p:bldP spid="37" grpId="0"/>
      <p:bldP spid="39" grpId="0"/>
      <p:bldP spid="41" grpId="0"/>
      <p:bldP spid="43" grpId="0"/>
      <p:bldP spid="45" grpId="0"/>
      <p:bldP spid="47" grpId="0"/>
      <p:bldP spid="49" grpId="0"/>
      <p:bldP spid="51" grpId="0"/>
      <p:bldP spid="53" grpId="0"/>
      <p:bldP spid="55" grpId="0"/>
      <p:bldP spid="57" grpId="0"/>
      <p:bldP spid="3" grpId="0" animBg="1"/>
      <p:bldP spid="6" grpId="0" animBg="1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555526"/>
            <a:ext cx="302433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20.</a:t>
            </a:r>
            <a:r>
              <a:rPr lang="zh-CN" altLang="en-US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陀螺</a:t>
            </a:r>
            <a:endParaRPr lang="zh-CN" altLang="zh-CN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63638"/>
            <a:ext cx="4383360" cy="34014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80312" y="45034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211710"/>
            <a:ext cx="3933529" cy="2677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7584" y="771550"/>
            <a:ext cx="754565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否则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旋转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况且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金兵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一战即败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仍然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尤其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恨不得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帅气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预料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品道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溃败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丑小鸭  自豪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699542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陀螺又叫什么？陀螺的构造是怎样的？请你默读第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自然段。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851670"/>
            <a:ext cx="4174692" cy="2814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47664" y="310502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冰尜儿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771550"/>
            <a:ext cx="8392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小伙伴们是怎样玩陀螺的？在课文中画出来。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2427734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抽冰尜儿、赛陀螺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962" y="1995686"/>
            <a:ext cx="3561928" cy="2707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214" y="1491630"/>
            <a:ext cx="2291748" cy="3435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555526"/>
            <a:ext cx="74625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“尤其当我看到这枚“鸭蛋”的下端已嵌上一粒大滚珠时，更是手舞足蹈，恨不得马上在马路上一显身手！” 这时“我”的心情是怎样的？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06" y="2355726"/>
            <a:ext cx="3070671" cy="2456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91680" y="3291830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兴奋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67693"/>
            <a:ext cx="3960440" cy="2645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1520" y="483518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自由朗读，讨论，合作学习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0" y="1203598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是怎样理解“人不可貌相，海水不可斗量”的？ 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2787774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只根据外貌评估一个人的才能，品质和行为。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469</Words>
  <Application>WPS 演示</Application>
  <PresentationFormat>全屏显示(16:9)</PresentationFormat>
  <Paragraphs>126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华文新魏</vt:lpstr>
      <vt:lpstr>楷体</vt:lpstr>
      <vt:lpstr>汉语拼音</vt:lpstr>
      <vt:lpstr>方正姚体</vt:lpstr>
      <vt:lpstr>华文楷体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100</cp:revision>
  <dcterms:created xsi:type="dcterms:W3CDTF">2017-03-17T02:28:00Z</dcterms:created>
  <dcterms:modified xsi:type="dcterms:W3CDTF">2023-09-25T17:06:30Z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F8DF11EC724C4AC08C248B603742AE4B_12</vt:lpwstr>
  </property>
</Properties>
</file>