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  <p:sldMasterId id="2147483661" r:id="rId4"/>
  </p:sldMasterIdLst>
  <p:notesMasterIdLst>
    <p:notesMasterId r:id="rId46"/>
  </p:notesMasterIdLst>
  <p:handoutMasterIdLst>
    <p:handoutMasterId r:id="rId47"/>
  </p:handoutMasterIdLst>
  <p:sldIdLst>
    <p:sldId id="449" r:id="rId5"/>
    <p:sldId id="473" r:id="rId6"/>
    <p:sldId id="611" r:id="rId7"/>
    <p:sldId id="450" r:id="rId8"/>
    <p:sldId id="573" r:id="rId9"/>
    <p:sldId id="574" r:id="rId10"/>
    <p:sldId id="576" r:id="rId11"/>
    <p:sldId id="577" r:id="rId12"/>
    <p:sldId id="608" r:id="rId13"/>
    <p:sldId id="581" r:id="rId14"/>
    <p:sldId id="583" r:id="rId15"/>
    <p:sldId id="580" r:id="rId16"/>
    <p:sldId id="578" r:id="rId17"/>
    <p:sldId id="584" r:id="rId18"/>
    <p:sldId id="585" r:id="rId19"/>
    <p:sldId id="586" r:id="rId20"/>
    <p:sldId id="587" r:id="rId21"/>
    <p:sldId id="592" r:id="rId22"/>
    <p:sldId id="593" r:id="rId23"/>
    <p:sldId id="594" r:id="rId24"/>
    <p:sldId id="595" r:id="rId25"/>
    <p:sldId id="609" r:id="rId26"/>
    <p:sldId id="596" r:id="rId27"/>
    <p:sldId id="612" r:id="rId28"/>
    <p:sldId id="556" r:id="rId29"/>
    <p:sldId id="597" r:id="rId30"/>
    <p:sldId id="598" r:id="rId31"/>
    <p:sldId id="599" r:id="rId32"/>
    <p:sldId id="601" r:id="rId33"/>
    <p:sldId id="610" r:id="rId34"/>
    <p:sldId id="602" r:id="rId35"/>
    <p:sldId id="603" r:id="rId36"/>
    <p:sldId id="558" r:id="rId37"/>
    <p:sldId id="560" r:id="rId38"/>
    <p:sldId id="563" r:id="rId39"/>
    <p:sldId id="606" r:id="rId40"/>
    <p:sldId id="566" r:id="rId41"/>
    <p:sldId id="561" r:id="rId42"/>
    <p:sldId id="570" r:id="rId43"/>
    <p:sldId id="607" r:id="rId44"/>
    <p:sldId id="649" r:id="rId45"/>
  </p:sldIdLst>
  <p:sldSz cx="9144000" cy="5143500"/>
  <p:notesSz cx="6858000" cy="9144000"/>
  <p:custDataLst>
    <p:tags r:id="rId51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158" autoAdjust="0"/>
    <p:restoredTop sz="96391" autoAdjust="0"/>
  </p:normalViewPr>
  <p:slideViewPr>
    <p:cSldViewPr>
      <p:cViewPr varScale="1">
        <p:scale>
          <a:sx n="151" d="100"/>
          <a:sy n="151" d="100"/>
        </p:scale>
        <p:origin x="0" y="0"/>
      </p:cViewPr>
      <p:guideLst/>
    </p:cSldViewPr>
  </p:slideViewPr>
  <p:notesViewPr>
    <p:cSldViewPr>
      <p:cViewPr varScale="1">
        <p:scale>
          <a:sx n="84" d="100"/>
          <a:sy n="84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1" Type="http://schemas.openxmlformats.org/officeDocument/2006/relationships/tags" Target="tags/tag1.xml"/><Relationship Id="rId50" Type="http://schemas.openxmlformats.org/officeDocument/2006/relationships/tableStyles" Target="tableStyles.xml"/><Relationship Id="rId5" Type="http://schemas.openxmlformats.org/officeDocument/2006/relationships/slide" Target="slides/slide1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handoutMaster" Target="handoutMasters/handoutMaster1.xml"/><Relationship Id="rId46" Type="http://schemas.openxmlformats.org/officeDocument/2006/relationships/notesMaster" Target="notesMasters/notesMaster1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3314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13315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33B5C931-D04A-48AA-8815-03D9CA1E738A}" type="datetime">
              <a:rPr lang="zh-CN" altLang="en-US" sz="1200"/>
            </a:fld>
            <a:endParaRPr lang="zh-CN" altLang="en-US" sz="1200"/>
          </a:p>
        </p:txBody>
      </p:sp>
      <p:sp>
        <p:nvSpPr>
          <p:cNvPr id="13316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13317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F59F125D-54B4-4B29-8074-D7520610E711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29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1229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3829C89-0855-4F21-A229-73FDCD351792}" type="datetime">
              <a:rPr lang="zh-CN" altLang="en-US" sz="1200"/>
            </a:fld>
            <a:endParaRPr lang="zh-CN" altLang="en-US" sz="1200"/>
          </a:p>
        </p:txBody>
      </p:sp>
      <p:sp>
        <p:nvSpPr>
          <p:cNvPr id="12292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12293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229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1229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C7435985-F47C-429A-B32F-7C071F4919E9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42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1266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1267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09575"/>
            <a:ext cx="8459788" cy="43243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5" name="五边形 6"/>
          <p:cNvSpPr/>
          <p:nvPr/>
        </p:nvSpPr>
        <p:spPr>
          <a:xfrm>
            <a:off x="0" y="77788"/>
            <a:ext cx="2268538" cy="647700"/>
          </a:xfrm>
          <a:prstGeom prst="homePlate">
            <a:avLst>
              <a:gd name="adj" fmla="val 50007"/>
            </a:avLst>
          </a:prstGeom>
          <a:solidFill>
            <a:srgbClr val="EB576C"/>
          </a:solidFill>
          <a:ln w="25400">
            <a:noFill/>
            <a:miter lim="800000"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2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146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170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7171" name="矩形 2"/>
          <p:cNvSpPr/>
          <p:nvPr/>
        </p:nvSpPr>
        <p:spPr>
          <a:xfrm>
            <a:off x="358775" y="423863"/>
            <a:ext cx="8426450" cy="4295775"/>
          </a:xfrm>
          <a:prstGeom prst="rect">
            <a:avLst/>
          </a:prstGeom>
          <a:solidFill>
            <a:schemeClr val="bg1">
              <a:alpha val="77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194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9218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9219" name="矩形 2"/>
          <p:cNvSpPr/>
          <p:nvPr/>
        </p:nvSpPr>
        <p:spPr>
          <a:xfrm>
            <a:off x="215900" y="447675"/>
            <a:ext cx="8712200" cy="4248150"/>
          </a:xfrm>
          <a:prstGeom prst="rect">
            <a:avLst/>
          </a:prstGeom>
          <a:solidFill>
            <a:srgbClr val="FD8586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5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Calibri" panose="020F05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32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Cambria" panose="02040503050406030204" pitchFamily="18" charset="0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8.png"/><Relationship Id="rId2" Type="http://schemas.openxmlformats.org/officeDocument/2006/relationships/image" Target="../media/image24.jpe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" Target="slide25.xml"/><Relationship Id="rId1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slide" Target="slide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3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7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8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矩形 2"/>
          <p:cNvSpPr/>
          <p:nvPr/>
        </p:nvSpPr>
        <p:spPr>
          <a:xfrm>
            <a:off x="0" y="1563688"/>
            <a:ext cx="9144000" cy="1728787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2800">
              <a:solidFill>
                <a:srgbClr val="FFFFFF"/>
              </a:solidFill>
            </a:endParaRPr>
          </a:p>
        </p:txBody>
      </p:sp>
      <p:pic>
        <p:nvPicPr>
          <p:cNvPr id="14339" name="图片 2"/>
          <p:cNvPicPr>
            <a:picLocks noChangeAspect="1"/>
          </p:cNvPicPr>
          <p:nvPr/>
        </p:nvPicPr>
        <p:blipFill>
          <a:blip r:embed="rId1"/>
          <a:srcRect l="53771" r="5756"/>
          <a:stretch>
            <a:fillRect/>
          </a:stretch>
        </p:blipFill>
        <p:spPr>
          <a:xfrm>
            <a:off x="133350" y="123825"/>
            <a:ext cx="2332038" cy="463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4340" name="文本框 1"/>
          <p:cNvSpPr txBox="1"/>
          <p:nvPr/>
        </p:nvSpPr>
        <p:spPr>
          <a:xfrm>
            <a:off x="1898650" y="1635125"/>
            <a:ext cx="5346700" cy="13700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5000"/>
              </a:lnSpc>
            </a:pPr>
            <a:r>
              <a:rPr lang="zh-CN" altLang="en-US" sz="7200" b="1">
                <a:latin typeface="楷体" panose="02010609060101010101" pitchFamily="49" charset="-122"/>
                <a:ea typeface="楷体" panose="02010609060101010101" pitchFamily="49" charset="-122"/>
              </a:rPr>
              <a:t>语文园地八</a:t>
            </a:r>
            <a:endParaRPr lang="zh-CN" altLang="en-US" sz="7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2"/>
          <p:cNvSpPr txBox="1"/>
          <p:nvPr/>
        </p:nvSpPr>
        <p:spPr>
          <a:xfrm>
            <a:off x="384175" y="387350"/>
            <a:ext cx="8353425" cy="44656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②班主任是位慈祥善良的中年女性，非常理解安娜的痛苦，在安娜又一次化疗结束返校前，她向全班同学郑重地宣布：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同学们，我们的学校是个很有特色的地方，我们的穿着也应该与这种特色相适应。所以，从下周开始，每个同学必须戴一顶自己最喜爱的帽子来上学，而且要越新奇越好！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③安娜来上学了，一走进校园，她摸了摸自己头上的帽子，就有泪光闪烁了。但她太爱读书了，还是让妈妈陪着她，勇敢地走进了校园，走进了教室。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④安娜敏感地发现，班上每一个同学都戴了一顶帽子，五颜六色，琳琅满目，在这一片晃动的帽子中，安娜的帽子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框 2"/>
          <p:cNvSpPr txBox="1"/>
          <p:nvPr/>
        </p:nvSpPr>
        <p:spPr>
          <a:xfrm>
            <a:off x="457200" y="627063"/>
            <a:ext cx="8351838" cy="40211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反而显得土气，毫不起眼了。所以，谁也没注意她的帽子了，她反而觉得同学们的帽子漂亮新奇，禁不住笑了起来。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⑤从那以后，安娜上学没有了心理障碍，和同学们玩得很开心。日子一天天过去了，有些同学忘了戴帽子，有些同学还戴着。大家都不在意安娜戴帽子是因为没有头发，安娜自己竟然也忘记了自己头上戴着帽子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⑥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善良的人总有善良的举动，这位富有爱心的女教师的小小举措，化解的只是一个孩子的痛苦和尴尬，但意义之大已超过了伟人的功绩。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2"/>
          <p:cNvSpPr txBox="1"/>
          <p:nvPr/>
        </p:nvSpPr>
        <p:spPr>
          <a:xfrm>
            <a:off x="3575050" y="908050"/>
            <a:ext cx="4745038" cy="3373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认真默读、思考，圈出字词，在不理解的地方做上记号，然后想办法认识生字、理解词义，同时注意联系上下文或请教别人弄清楚自己不理解的地方。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pic>
        <p:nvPicPr>
          <p:cNvPr id="25603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41337" y="503238"/>
            <a:ext cx="4270375" cy="42687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2"/>
          <p:cNvSpPr txBox="1"/>
          <p:nvPr/>
        </p:nvSpPr>
        <p:spPr>
          <a:xfrm>
            <a:off x="395288" y="771525"/>
            <a:ext cx="8424862" cy="1208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    老师为什么要让同学们必须都戴一顶新奇的帽子来上学？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  <p:sp>
        <p:nvSpPr>
          <p:cNvPr id="26627" name="文本框 2"/>
          <p:cNvSpPr txBox="1"/>
          <p:nvPr/>
        </p:nvSpPr>
        <p:spPr>
          <a:xfrm>
            <a:off x="407988" y="2211388"/>
            <a:ext cx="8556625" cy="18081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老师这样做是为了使安娜不会因为只有自己戴着帽子来上课，被同学用异样的眼光看待而感到尴尬和痛苦。</a:t>
            </a:r>
            <a:endParaRPr lang="zh-CN" altLang="en-US" sz="30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41337" y="503238"/>
            <a:ext cx="4270375" cy="42687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7651" name="文本框 2"/>
          <p:cNvSpPr txBox="1"/>
          <p:nvPr/>
        </p:nvSpPr>
        <p:spPr>
          <a:xfrm>
            <a:off x="4211638" y="1319213"/>
            <a:ext cx="3122612" cy="1133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上边毛，下边毛，中间一颗黑葡萄。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2" name="文本框 3"/>
          <p:cNvSpPr txBox="1"/>
          <p:nvPr/>
        </p:nvSpPr>
        <p:spPr>
          <a:xfrm>
            <a:off x="3506788" y="714375"/>
            <a:ext cx="1839912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猜谜底：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pic>
        <p:nvPicPr>
          <p:cNvPr id="27653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2522538"/>
            <a:ext cx="2913063" cy="21828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pic>
        <p:nvPicPr>
          <p:cNvPr id="27654" name="图片 9"/>
          <p:cNvPicPr>
            <a:picLocks noChangeAspect="1"/>
          </p:cNvPicPr>
          <p:nvPr/>
        </p:nvPicPr>
        <p:blipFill>
          <a:blip r:embed="rId3"/>
          <a:srcRect t="56616" b="17026"/>
          <a:stretch>
            <a:fillRect/>
          </a:stretch>
        </p:blipFill>
        <p:spPr>
          <a:xfrm>
            <a:off x="5337175" y="38100"/>
            <a:ext cx="3122613" cy="10493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7655" name="文本框 1"/>
          <p:cNvSpPr txBox="1"/>
          <p:nvPr/>
        </p:nvSpPr>
        <p:spPr>
          <a:xfrm>
            <a:off x="5643563" y="287338"/>
            <a:ext cx="2700337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识字加油站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6" name="矩形 12"/>
          <p:cNvSpPr/>
          <p:nvPr/>
        </p:nvSpPr>
        <p:spPr>
          <a:xfrm>
            <a:off x="6967538" y="3132138"/>
            <a:ext cx="1309687" cy="479425"/>
          </a:xfrm>
          <a:prstGeom prst="rect">
            <a:avLst/>
          </a:prstGeom>
          <a:solidFill>
            <a:srgbClr val="70558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rm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endParaRPr lang="zh-CN" altLang="en-US" sz="2400">
              <a:solidFill>
                <a:srgbClr val="9A0E1E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7657" name="文本框 2"/>
          <p:cNvSpPr txBox="1"/>
          <p:nvPr/>
        </p:nvSpPr>
        <p:spPr>
          <a:xfrm>
            <a:off x="7118350" y="3086100"/>
            <a:ext cx="1008063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眼睛</a:t>
            </a:r>
            <a:endParaRPr lang="zh-CN" altLang="en-US" sz="3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6" grpId="0" animBg="1"/>
      <p:bldP spid="2765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2013" y="1316038"/>
            <a:ext cx="1058862" cy="755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8675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0613" y="2835275"/>
            <a:ext cx="601662" cy="965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8676" name="文本框 3"/>
          <p:cNvSpPr txBox="1"/>
          <p:nvPr/>
        </p:nvSpPr>
        <p:spPr>
          <a:xfrm>
            <a:off x="1692275" y="1090613"/>
            <a:ext cx="6983413" cy="1206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目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是象形字，细长的眼眶，细长的眼珠，是不是特别形象？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7" name="文本框 4"/>
          <p:cNvSpPr txBox="1"/>
          <p:nvPr/>
        </p:nvSpPr>
        <p:spPr>
          <a:xfrm>
            <a:off x="1692275" y="2787650"/>
            <a:ext cx="6983413" cy="1208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小篆的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目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字跟现在的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目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字很相像了。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  <p:bldP spid="2867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1"/>
          <p:cNvSpPr txBox="1"/>
          <p:nvPr/>
        </p:nvSpPr>
        <p:spPr>
          <a:xfrm>
            <a:off x="1403350" y="1636713"/>
            <a:ext cx="5905500" cy="779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睁   眨   瞪   瞅   瞧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699" name="文本框 2"/>
          <p:cNvSpPr txBox="1"/>
          <p:nvPr/>
        </p:nvSpPr>
        <p:spPr>
          <a:xfrm>
            <a:off x="1403350" y="2686050"/>
            <a:ext cx="6121400" cy="692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这些字都有什么共同的特点呢？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  <p:sp>
        <p:nvSpPr>
          <p:cNvPr id="29700" name="椭圆 3"/>
          <p:cNvSpPr/>
          <p:nvPr/>
        </p:nvSpPr>
        <p:spPr>
          <a:xfrm>
            <a:off x="1511300" y="1763713"/>
            <a:ext cx="215900" cy="5762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01" name="椭圆 4"/>
          <p:cNvSpPr/>
          <p:nvPr/>
        </p:nvSpPr>
        <p:spPr>
          <a:xfrm>
            <a:off x="2771775" y="1763713"/>
            <a:ext cx="215900" cy="5762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02" name="椭圆 5"/>
          <p:cNvSpPr/>
          <p:nvPr/>
        </p:nvSpPr>
        <p:spPr>
          <a:xfrm>
            <a:off x="4032250" y="1763713"/>
            <a:ext cx="215900" cy="5762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03" name="椭圆 6"/>
          <p:cNvSpPr/>
          <p:nvPr/>
        </p:nvSpPr>
        <p:spPr>
          <a:xfrm>
            <a:off x="5329238" y="1763713"/>
            <a:ext cx="215900" cy="5762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04" name="椭圆 7"/>
          <p:cNvSpPr/>
          <p:nvPr/>
        </p:nvSpPr>
        <p:spPr>
          <a:xfrm>
            <a:off x="6605588" y="1763713"/>
            <a:ext cx="215900" cy="5762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05" name="文本框 8"/>
          <p:cNvSpPr txBox="1"/>
          <p:nvPr/>
        </p:nvSpPr>
        <p:spPr>
          <a:xfrm>
            <a:off x="1395413" y="3444875"/>
            <a:ext cx="6732587" cy="692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你能借助拼音读准它们的字音吗？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  <p:sp>
        <p:nvSpPr>
          <p:cNvPr id="29706" name="文本框 9"/>
          <p:cNvSpPr txBox="1"/>
          <p:nvPr/>
        </p:nvSpPr>
        <p:spPr>
          <a:xfrm>
            <a:off x="1241425" y="1303338"/>
            <a:ext cx="973138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400" b="1">
                <a:solidFill>
                  <a:srgbClr val="7030A0"/>
                </a:solidFill>
                <a:latin typeface="宋体" panose="02010600030101010101" pitchFamily="2" charset="-122"/>
              </a:rPr>
              <a:t>zhēnɡ</a:t>
            </a:r>
            <a:endParaRPr lang="en-US" altLang="zh-CN" sz="2400" b="1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29707" name="文本框 10"/>
          <p:cNvSpPr txBox="1"/>
          <p:nvPr/>
        </p:nvSpPr>
        <p:spPr>
          <a:xfrm>
            <a:off x="2679700" y="1303338"/>
            <a:ext cx="677863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400" b="1">
                <a:solidFill>
                  <a:srgbClr val="7030A0"/>
                </a:solidFill>
                <a:latin typeface="宋体" panose="02010600030101010101" pitchFamily="2" charset="-122"/>
              </a:rPr>
              <a:t>zhǎ</a:t>
            </a:r>
            <a:endParaRPr lang="en-US" altLang="zh-CN" sz="2400" b="1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29708" name="文本框 11"/>
          <p:cNvSpPr txBox="1"/>
          <p:nvPr/>
        </p:nvSpPr>
        <p:spPr>
          <a:xfrm>
            <a:off x="3897313" y="1301750"/>
            <a:ext cx="90805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400" b="1">
                <a:solidFill>
                  <a:srgbClr val="7030A0"/>
                </a:solidFill>
                <a:latin typeface="宋体" panose="02010600030101010101" pitchFamily="2" charset="-122"/>
              </a:rPr>
              <a:t>d</a:t>
            </a:r>
            <a:r>
              <a:rPr lang="en-US" altLang="zh-CN" sz="2400" b="1">
                <a:solidFill>
                  <a:srgbClr val="7030A0"/>
                </a:solidFill>
                <a:latin typeface="宋体" panose="02010600030101010101" pitchFamily="2" charset="-122"/>
              </a:rPr>
              <a:t>è</a:t>
            </a:r>
            <a:r>
              <a:rPr lang="en-US" altLang="zh-CN" sz="2400" b="1">
                <a:solidFill>
                  <a:srgbClr val="7030A0"/>
                </a:solidFill>
                <a:latin typeface="宋体" panose="02010600030101010101" pitchFamily="2" charset="-122"/>
              </a:rPr>
              <a:t>nɡ</a:t>
            </a:r>
            <a:endParaRPr lang="en-US" altLang="zh-CN" sz="2400" b="1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29709" name="文本框 12"/>
          <p:cNvSpPr txBox="1"/>
          <p:nvPr/>
        </p:nvSpPr>
        <p:spPr>
          <a:xfrm>
            <a:off x="5165725" y="1296988"/>
            <a:ext cx="971550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400" b="1">
                <a:solidFill>
                  <a:srgbClr val="7030A0"/>
                </a:solidFill>
                <a:latin typeface="宋体" panose="02010600030101010101" pitchFamily="2" charset="-122"/>
              </a:rPr>
              <a:t>chǒu</a:t>
            </a:r>
            <a:endParaRPr lang="en-US" altLang="zh-CN" sz="2400" b="1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29710" name="文本框 13"/>
          <p:cNvSpPr txBox="1"/>
          <p:nvPr/>
        </p:nvSpPr>
        <p:spPr>
          <a:xfrm>
            <a:off x="6440488" y="1303338"/>
            <a:ext cx="973137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400" b="1">
                <a:solidFill>
                  <a:srgbClr val="7030A0"/>
                </a:solidFill>
                <a:latin typeface="宋体" panose="02010600030101010101" pitchFamily="2" charset="-122"/>
              </a:rPr>
              <a:t>qi</a:t>
            </a:r>
            <a:r>
              <a:rPr lang="en-US" altLang="zh-CN" sz="2400" b="1">
                <a:solidFill>
                  <a:srgbClr val="7030A0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2400" b="1">
                <a:solidFill>
                  <a:srgbClr val="7030A0"/>
                </a:solidFill>
                <a:latin typeface="宋体" panose="02010600030101010101" pitchFamily="2" charset="-122"/>
              </a:rPr>
              <a:t>o</a:t>
            </a:r>
            <a:endParaRPr lang="en-US" altLang="zh-CN" sz="2400" b="1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cxnSp>
        <p:nvCxnSpPr>
          <p:cNvPr id="29711" name="直接箭头连接符 15"/>
          <p:cNvCxnSpPr/>
          <p:nvPr/>
        </p:nvCxnSpPr>
        <p:spPr>
          <a:xfrm flipH="1" flipV="1">
            <a:off x="4032250" y="1131888"/>
            <a:ext cx="215900" cy="288925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  <a:tailEnd type="triangle"/>
          </a:ln>
        </p:spPr>
      </p:cxnSp>
      <p:sp>
        <p:nvSpPr>
          <p:cNvPr id="29712" name="文本框 20"/>
          <p:cNvSpPr txBox="1"/>
          <p:nvPr/>
        </p:nvSpPr>
        <p:spPr>
          <a:xfrm>
            <a:off x="1063625" y="715963"/>
            <a:ext cx="3181350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后鼻音，读第四声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animBg="1"/>
      <p:bldP spid="29701" grpId="0" animBg="1"/>
      <p:bldP spid="29702" grpId="0" animBg="1"/>
      <p:bldP spid="29703" grpId="0" animBg="1"/>
      <p:bldP spid="29704" grpId="0" animBg="1"/>
      <p:bldP spid="29706" grpId="0"/>
      <p:bldP spid="29707" grpId="0"/>
      <p:bldP spid="29708" grpId="0"/>
      <p:bldP spid="29709" grpId="0"/>
      <p:bldP spid="29710" grpId="0"/>
      <p:bldP spid="297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1"/>
          <p:cNvSpPr txBox="1"/>
          <p:nvPr/>
        </p:nvSpPr>
        <p:spPr>
          <a:xfrm>
            <a:off x="1152525" y="1738313"/>
            <a:ext cx="6553200" cy="1206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    这</a:t>
            </a:r>
            <a:r>
              <a:rPr lang="en-US" altLang="zh-CN" sz="3000" b="1">
                <a:latin typeface="宋体" panose="02010600030101010101" pitchFamily="2" charset="-122"/>
              </a:rPr>
              <a:t>5</a:t>
            </a:r>
            <a:r>
              <a:rPr lang="zh-CN" altLang="en-US" sz="3000" b="1">
                <a:latin typeface="宋体" panose="02010600030101010101" pitchFamily="2" charset="-122"/>
              </a:rPr>
              <a:t>个字都是与眼睛有关的，表示动作的，你能给大家演一演吗？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  <p:sp>
        <p:nvSpPr>
          <p:cNvPr id="30723" name="文本框 2"/>
          <p:cNvSpPr txBox="1"/>
          <p:nvPr/>
        </p:nvSpPr>
        <p:spPr>
          <a:xfrm>
            <a:off x="1476375" y="958850"/>
            <a:ext cx="5905500" cy="779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睁   眨   瞪   瞅   瞧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4" name="椭圆 3"/>
          <p:cNvSpPr/>
          <p:nvPr/>
        </p:nvSpPr>
        <p:spPr>
          <a:xfrm>
            <a:off x="4068763" y="1095375"/>
            <a:ext cx="647700" cy="5746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25" name="文本框 4"/>
          <p:cNvSpPr txBox="1"/>
          <p:nvPr/>
        </p:nvSpPr>
        <p:spPr>
          <a:xfrm>
            <a:off x="2722563" y="601663"/>
            <a:ext cx="3506787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含有睁大眼睛看的意思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6" name="文本框 7"/>
          <p:cNvSpPr txBox="1"/>
          <p:nvPr/>
        </p:nvSpPr>
        <p:spPr>
          <a:xfrm>
            <a:off x="1152525" y="3005138"/>
            <a:ext cx="6553200" cy="608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    你能用什么办法一下记住这</a:t>
            </a:r>
            <a:r>
              <a:rPr lang="en-US" altLang="zh-CN" sz="3000" b="1">
                <a:latin typeface="宋体" panose="02010600030101010101" pitchFamily="2" charset="-122"/>
              </a:rPr>
              <a:t>5</a:t>
            </a:r>
            <a:r>
              <a:rPr lang="zh-CN" altLang="en-US" sz="3000" b="1">
                <a:latin typeface="宋体" panose="02010600030101010101" pitchFamily="2" charset="-122"/>
              </a:rPr>
              <a:t>个字？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  <p:sp>
        <p:nvSpPr>
          <p:cNvPr id="30727" name="文本框 2"/>
          <p:cNvSpPr txBox="1"/>
          <p:nvPr/>
        </p:nvSpPr>
        <p:spPr>
          <a:xfrm>
            <a:off x="1908175" y="3724275"/>
            <a:ext cx="6121400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目字旁表义，字的另外一半表音。</a:t>
            </a:r>
            <a:endParaRPr lang="zh-CN" altLang="en-US" sz="30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animBg="1"/>
      <p:bldP spid="30725" grpId="0"/>
      <p:bldP spid="307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1"/>
          <p:cNvSpPr txBox="1"/>
          <p:nvPr/>
        </p:nvSpPr>
        <p:spPr>
          <a:xfrm>
            <a:off x="1692275" y="1058863"/>
            <a:ext cx="5903913" cy="1795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50000"/>
              </a:lnSpc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眨眼   眼眶   怒目圆睁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目瞪口呆   耳闻目睹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7" name="文本框 2"/>
          <p:cNvSpPr txBox="1"/>
          <p:nvPr/>
        </p:nvSpPr>
        <p:spPr>
          <a:xfrm>
            <a:off x="3924300" y="915988"/>
            <a:ext cx="971550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400" b="1">
                <a:solidFill>
                  <a:srgbClr val="7030A0"/>
                </a:solidFill>
                <a:latin typeface="宋体" panose="02010600030101010101" pitchFamily="2" charset="-122"/>
              </a:rPr>
              <a:t>ku</a:t>
            </a:r>
            <a:r>
              <a:rPr lang="en-US" altLang="zh-CN" sz="2400" b="1">
                <a:solidFill>
                  <a:srgbClr val="7030A0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2400" b="1">
                <a:solidFill>
                  <a:srgbClr val="7030A0"/>
                </a:solidFill>
                <a:latin typeface="宋体" panose="02010600030101010101" pitchFamily="2" charset="-122"/>
              </a:rPr>
              <a:t>nɡ</a:t>
            </a:r>
            <a:endParaRPr lang="en-US" altLang="zh-CN" sz="2400" b="1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31748" name="文本框 3"/>
          <p:cNvSpPr txBox="1"/>
          <p:nvPr/>
        </p:nvSpPr>
        <p:spPr>
          <a:xfrm>
            <a:off x="6124575" y="1831975"/>
            <a:ext cx="546100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400" b="1">
                <a:solidFill>
                  <a:srgbClr val="7030A0"/>
                </a:solidFill>
                <a:latin typeface="宋体" panose="02010600030101010101" pitchFamily="2" charset="-122"/>
              </a:rPr>
              <a:t>dǔ</a:t>
            </a:r>
            <a:endParaRPr lang="en-US" altLang="zh-CN" sz="2400" b="1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31749" name="文本框 4"/>
          <p:cNvSpPr txBox="1"/>
          <p:nvPr/>
        </p:nvSpPr>
        <p:spPr>
          <a:xfrm>
            <a:off x="1692275" y="3063875"/>
            <a:ext cx="6300788" cy="606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看图读词，圈出含有</a:t>
            </a:r>
            <a:r>
              <a:rPr lang="zh-CN" altLang="en-US" sz="3000" b="1">
                <a:latin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</a:rPr>
              <a:t>目</a:t>
            </a:r>
            <a:r>
              <a:rPr lang="zh-CN" altLang="en-US" sz="3000" b="1">
                <a:latin typeface="宋体" panose="02010600030101010101" pitchFamily="2" charset="-122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</a:rPr>
              <a:t>的汉字。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  <p:sp>
        <p:nvSpPr>
          <p:cNvPr id="31750" name="椭圆 5"/>
          <p:cNvSpPr/>
          <p:nvPr/>
        </p:nvSpPr>
        <p:spPr>
          <a:xfrm>
            <a:off x="1774825" y="1244600"/>
            <a:ext cx="1203325" cy="6477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751" name="椭圆 6"/>
          <p:cNvSpPr/>
          <p:nvPr/>
        </p:nvSpPr>
        <p:spPr>
          <a:xfrm>
            <a:off x="3516313" y="1255713"/>
            <a:ext cx="1203325" cy="6477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752" name="椭圆 7"/>
          <p:cNvSpPr/>
          <p:nvPr/>
        </p:nvSpPr>
        <p:spPr>
          <a:xfrm>
            <a:off x="5907088" y="1298575"/>
            <a:ext cx="546100" cy="5603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753" name="椭圆 8"/>
          <p:cNvSpPr/>
          <p:nvPr/>
        </p:nvSpPr>
        <p:spPr>
          <a:xfrm>
            <a:off x="6951663" y="1312863"/>
            <a:ext cx="546100" cy="56038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754" name="椭圆 11"/>
          <p:cNvSpPr/>
          <p:nvPr/>
        </p:nvSpPr>
        <p:spPr>
          <a:xfrm>
            <a:off x="1752600" y="2165350"/>
            <a:ext cx="1203325" cy="6492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755" name="椭圆 12"/>
          <p:cNvSpPr/>
          <p:nvPr/>
        </p:nvSpPr>
        <p:spPr>
          <a:xfrm>
            <a:off x="5588000" y="2209800"/>
            <a:ext cx="1203325" cy="6492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31748" grpId="0"/>
      <p:bldP spid="31750" grpId="0" animBg="1"/>
      <p:bldP spid="31751" grpId="0" animBg="1"/>
      <p:bldP spid="31752" grpId="0" animBg="1"/>
      <p:bldP spid="31753" grpId="0" animBg="1"/>
      <p:bldP spid="31754" grpId="0" animBg="1"/>
      <p:bldP spid="3175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文本框 1"/>
          <p:cNvSpPr txBox="1"/>
          <p:nvPr/>
        </p:nvSpPr>
        <p:spPr>
          <a:xfrm>
            <a:off x="755650" y="1276350"/>
            <a:ext cx="8137525" cy="692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演一演：</a:t>
            </a:r>
            <a:r>
              <a:rPr lang="zh-CN" altLang="en-US" sz="3000" b="1">
                <a:latin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</a:rPr>
              <a:t>眨眼</a:t>
            </a:r>
            <a:r>
              <a:rPr lang="zh-CN" altLang="en-US" sz="3000" b="1">
                <a:latin typeface="宋体" panose="02010600030101010101" pitchFamily="2" charset="-122"/>
              </a:rPr>
              <a:t>”“</a:t>
            </a:r>
            <a:r>
              <a:rPr lang="zh-CN" altLang="en-US" sz="3000" b="1">
                <a:latin typeface="宋体" panose="02010600030101010101" pitchFamily="2" charset="-122"/>
              </a:rPr>
              <a:t>怒目圆睁</a:t>
            </a:r>
            <a:r>
              <a:rPr lang="zh-CN" altLang="en-US" sz="3000" b="1">
                <a:latin typeface="宋体" panose="02010600030101010101" pitchFamily="2" charset="-122"/>
              </a:rPr>
              <a:t>”“</a:t>
            </a:r>
            <a:r>
              <a:rPr lang="zh-CN" altLang="en-US" sz="3000" b="1">
                <a:latin typeface="宋体" panose="02010600030101010101" pitchFamily="2" charset="-122"/>
              </a:rPr>
              <a:t>目瞪口呆</a:t>
            </a:r>
            <a:r>
              <a:rPr lang="zh-CN" altLang="en-US" sz="3000" b="1">
                <a:latin typeface="宋体" panose="02010600030101010101" pitchFamily="2" charset="-122"/>
              </a:rPr>
              <a:t>”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  <p:sp>
        <p:nvSpPr>
          <p:cNvPr id="32771" name="文本框 2"/>
          <p:cNvSpPr txBox="1"/>
          <p:nvPr/>
        </p:nvSpPr>
        <p:spPr>
          <a:xfrm>
            <a:off x="1547813" y="3076575"/>
            <a:ext cx="6551612" cy="606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结合语境，用两个词语各说一句话。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  <p:grpSp>
        <p:nvGrpSpPr>
          <p:cNvPr id="32772" name="组合 2"/>
          <p:cNvGrpSpPr/>
          <p:nvPr/>
        </p:nvGrpSpPr>
        <p:grpSpPr>
          <a:xfrm>
            <a:off x="3059113" y="555625"/>
            <a:ext cx="3924300" cy="720725"/>
            <a:chOff x="3059832" y="555526"/>
            <a:chExt cx="3923754" cy="720080"/>
          </a:xfrm>
        </p:grpSpPr>
        <p:sp>
          <p:nvSpPr>
            <p:cNvPr id="32776" name="圆角矩形标注 1"/>
            <p:cNvSpPr/>
            <p:nvPr/>
          </p:nvSpPr>
          <p:spPr>
            <a:xfrm>
              <a:off x="3131259" y="555526"/>
              <a:ext cx="3312652" cy="720080"/>
            </a:xfrm>
            <a:prstGeom prst="wedgeRoundRectCallout">
              <a:avLst>
                <a:gd name="adj1" fmla="val 616"/>
                <a:gd name="adj2" fmla="val 63412"/>
                <a:gd name="adj3" fmla="val 16667"/>
              </a:avLst>
            </a:prstGeom>
            <a:gradFill rotWithShape="1">
              <a:gsLst>
                <a:gs pos="0">
                  <a:srgbClr val="B1CBE9"/>
                </a:gs>
                <a:gs pos="50000">
                  <a:srgbClr val="A3C1E5"/>
                </a:gs>
                <a:gs pos="100000">
                  <a:srgbClr val="92B9E4"/>
                </a:gs>
              </a:gsLst>
              <a:lin ang="5400000"/>
            </a:gradFill>
            <a:ln w="6350">
              <a:solidFill>
                <a:srgbClr val="5B9BD5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2777" name="文本框 3"/>
            <p:cNvSpPr txBox="1"/>
            <p:nvPr/>
          </p:nvSpPr>
          <p:spPr>
            <a:xfrm>
              <a:off x="3059832" y="562123"/>
              <a:ext cx="3923754" cy="57304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3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表现了生气时的神态</a:t>
              </a:r>
              <a:endPara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773" name="组合 8"/>
          <p:cNvGrpSpPr/>
          <p:nvPr/>
        </p:nvGrpSpPr>
        <p:grpSpPr>
          <a:xfrm>
            <a:off x="4356100" y="1993900"/>
            <a:ext cx="3924300" cy="719138"/>
            <a:chOff x="3059832" y="555526"/>
            <a:chExt cx="3923754" cy="720080"/>
          </a:xfrm>
        </p:grpSpPr>
        <p:sp>
          <p:nvSpPr>
            <p:cNvPr id="32774" name="圆角矩形标注 9"/>
            <p:cNvSpPr/>
            <p:nvPr/>
          </p:nvSpPr>
          <p:spPr>
            <a:xfrm>
              <a:off x="3131260" y="555526"/>
              <a:ext cx="3312651" cy="720080"/>
            </a:xfrm>
            <a:prstGeom prst="wedgeRoundRectCallout">
              <a:avLst>
                <a:gd name="adj1" fmla="val 39741"/>
                <a:gd name="adj2" fmla="val -71796"/>
                <a:gd name="adj3" fmla="val 16667"/>
              </a:avLst>
            </a:prstGeom>
            <a:gradFill rotWithShape="1">
              <a:gsLst>
                <a:gs pos="0">
                  <a:srgbClr val="B1CBE9"/>
                </a:gs>
                <a:gs pos="50000">
                  <a:srgbClr val="A3C1E5"/>
                </a:gs>
                <a:gs pos="100000">
                  <a:srgbClr val="92B9E4"/>
                </a:gs>
              </a:gsLst>
              <a:lin ang="5400000"/>
            </a:gradFill>
            <a:ln w="6350">
              <a:solidFill>
                <a:srgbClr val="5B9BD5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2775" name="文本框 10"/>
            <p:cNvSpPr txBox="1"/>
            <p:nvPr/>
          </p:nvSpPr>
          <p:spPr>
            <a:xfrm>
              <a:off x="3059832" y="589166"/>
              <a:ext cx="3923754" cy="57304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3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表现了惊讶时的神态</a:t>
              </a:r>
              <a:endPara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5362" name="组合 12"/>
          <p:cNvGrpSpPr/>
          <p:nvPr/>
        </p:nvGrpSpPr>
        <p:grpSpPr>
          <a:xfrm>
            <a:off x="4595813" y="138113"/>
            <a:ext cx="3621087" cy="3054350"/>
            <a:chOff x="1591101" y="1771931"/>
            <a:chExt cx="4039999" cy="3408535"/>
          </a:xfrm>
        </p:grpSpPr>
        <p:sp>
          <p:nvSpPr>
            <p:cNvPr id="15370" name="Google Shape;17;p2"/>
            <p:cNvSpPr/>
            <p:nvPr/>
          </p:nvSpPr>
          <p:spPr>
            <a:xfrm rot="12180000">
              <a:off x="3108978" y="1771931"/>
              <a:ext cx="2522122" cy="2522741"/>
            </a:xfrm>
            <a:prstGeom prst="ellipse">
              <a:avLst/>
            </a:prstGeom>
            <a:gradFill>
              <a:gsLst>
                <a:gs pos="0">
                  <a:srgbClr val="FCAAAA"/>
                </a:gs>
                <a:gs pos="100000">
                  <a:srgbClr val="B9BFCD">
                    <a:alpha val="2600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lIns="91425" tIns="91425" rIns="91425" bIns="91425"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0">
                <a:buClr>
                  <a:srgbClr val="000000"/>
                </a:buClr>
              </a:pPr>
              <a:endParaRPr sz="140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5371" name="Google Shape;17;p2"/>
            <p:cNvSpPr/>
            <p:nvPr/>
          </p:nvSpPr>
          <p:spPr>
            <a:xfrm rot="12180000">
              <a:off x="2549294" y="2432733"/>
              <a:ext cx="2522122" cy="2522741"/>
            </a:xfrm>
            <a:prstGeom prst="ellipse">
              <a:avLst/>
            </a:prstGeom>
            <a:solidFill>
              <a:srgbClr val="FCAAAA"/>
            </a:solidFill>
            <a:ln w="19050" cap="flat" cmpd="sng">
              <a:solidFill>
                <a:sysClr val="windowText" lastClr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lIns="91425" tIns="91425" rIns="91425" bIns="91425"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0">
                <a:buClr>
                  <a:srgbClr val="000000"/>
                </a:buClr>
              </a:pPr>
              <a:endParaRPr sz="140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5372" name="Google Shape;339;p31"/>
            <p:cNvSpPr/>
            <p:nvPr/>
          </p:nvSpPr>
          <p:spPr>
            <a:xfrm rot="21000000">
              <a:off x="1591101" y="2854371"/>
              <a:ext cx="703147" cy="701549"/>
            </a:xfrm>
            <a:custGeom>
              <a:avLst/>
              <a:gdLst/>
              <a:ahLst/>
              <a:cxnLst/>
              <a:rect l="l" t="t" r="r" b="b"/>
              <a:pathLst>
                <a:path w="40333" h="40219" extrusionOk="0">
                  <a:moveTo>
                    <a:pt x="14768" y="0"/>
                  </a:moveTo>
                  <a:cubicBezTo>
                    <a:pt x="13125" y="10523"/>
                    <a:pt x="8354" y="18808"/>
                    <a:pt x="0" y="25542"/>
                  </a:cubicBezTo>
                  <a:cubicBezTo>
                    <a:pt x="10614" y="27117"/>
                    <a:pt x="18900" y="32001"/>
                    <a:pt x="25587" y="40219"/>
                  </a:cubicBezTo>
                  <a:cubicBezTo>
                    <a:pt x="27208" y="29673"/>
                    <a:pt x="32047" y="21365"/>
                    <a:pt x="40333" y="14677"/>
                  </a:cubicBezTo>
                  <a:cubicBezTo>
                    <a:pt x="29742" y="13102"/>
                    <a:pt x="21433" y="8240"/>
                    <a:pt x="14768" y="0"/>
                  </a:cubicBezTo>
                  <a:close/>
                </a:path>
              </a:pathLst>
            </a:custGeom>
            <a:solidFill>
              <a:srgbClr val="FCAAAA"/>
            </a:solidFill>
            <a:ln w="19050" cap="flat" cmpd="sng">
              <a:solidFill>
                <a:sysClr val="windowText" lastClr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lIns="91425" tIns="91425" rIns="91425" bIns="91425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5373" name="Google Shape;13;p2"/>
            <p:cNvSpPr/>
            <p:nvPr/>
          </p:nvSpPr>
          <p:spPr>
            <a:xfrm rot="1800000">
              <a:off x="5230819" y="4875753"/>
              <a:ext cx="304638" cy="304713"/>
            </a:xfrm>
            <a:prstGeom prst="roundRect">
              <a:avLst>
                <a:gd name="adj" fmla="val 6009"/>
              </a:avLst>
            </a:prstGeom>
            <a:solidFill>
              <a:srgbClr val="FCAAAA"/>
            </a:solidFill>
            <a:ln w="19050" cap="flat" cmpd="sng">
              <a:solidFill>
                <a:sysClr val="windowText" lastClr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lIns="91425" tIns="91425" rIns="91425" bIns="91425"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0">
                <a:buClr>
                  <a:srgbClr val="000000"/>
                </a:buClr>
              </a:pPr>
              <a:endParaRPr sz="140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5363" name="组合 5"/>
          <p:cNvGrpSpPr/>
          <p:nvPr/>
        </p:nvGrpSpPr>
        <p:grpSpPr>
          <a:xfrm>
            <a:off x="414338" y="1635125"/>
            <a:ext cx="3729037" cy="3146425"/>
            <a:chOff x="1591101" y="1771931"/>
            <a:chExt cx="4039999" cy="3408535"/>
          </a:xfrm>
        </p:grpSpPr>
        <p:sp>
          <p:nvSpPr>
            <p:cNvPr id="15366" name="Google Shape;17;p2"/>
            <p:cNvSpPr/>
            <p:nvPr/>
          </p:nvSpPr>
          <p:spPr>
            <a:xfrm rot="12180000">
              <a:off x="3108036" y="1771931"/>
              <a:ext cx="2523064" cy="2522867"/>
            </a:xfrm>
            <a:prstGeom prst="ellipse">
              <a:avLst/>
            </a:prstGeom>
            <a:gradFill>
              <a:gsLst>
                <a:gs pos="0">
                  <a:srgbClr val="ABBDFB"/>
                </a:gs>
                <a:gs pos="100000">
                  <a:srgbClr val="B9BFCD">
                    <a:alpha val="2600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lIns="91425" tIns="91425" rIns="91425" bIns="91425"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0">
                <a:buClr>
                  <a:srgbClr val="000000"/>
                </a:buClr>
              </a:pPr>
              <a:endParaRPr sz="140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5367" name="Google Shape;17;p2"/>
            <p:cNvSpPr/>
            <p:nvPr/>
          </p:nvSpPr>
          <p:spPr>
            <a:xfrm rot="12180000">
              <a:off x="2550794" y="2432313"/>
              <a:ext cx="2521345" cy="2522867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9050" cap="flat" cmpd="sng">
              <a:solidFill>
                <a:sysClr val="windowText" lastClr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lIns="91425" tIns="91425" rIns="91425" bIns="91425"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0">
                <a:buClr>
                  <a:srgbClr val="000000"/>
                </a:buClr>
              </a:pPr>
              <a:endParaRPr sz="140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5368" name="Google Shape;339;p31"/>
            <p:cNvSpPr/>
            <p:nvPr/>
          </p:nvSpPr>
          <p:spPr>
            <a:xfrm rot="21000000">
              <a:off x="1591101" y="2853651"/>
              <a:ext cx="703431" cy="701656"/>
            </a:xfrm>
            <a:custGeom>
              <a:avLst/>
              <a:gdLst/>
              <a:ahLst/>
              <a:cxnLst/>
              <a:rect l="l" t="t" r="r" b="b"/>
              <a:pathLst>
                <a:path w="40333" h="40219" extrusionOk="0">
                  <a:moveTo>
                    <a:pt x="14768" y="0"/>
                  </a:moveTo>
                  <a:cubicBezTo>
                    <a:pt x="13125" y="10523"/>
                    <a:pt x="8354" y="18808"/>
                    <a:pt x="0" y="25542"/>
                  </a:cubicBezTo>
                  <a:cubicBezTo>
                    <a:pt x="10614" y="27117"/>
                    <a:pt x="18900" y="32001"/>
                    <a:pt x="25587" y="40219"/>
                  </a:cubicBezTo>
                  <a:cubicBezTo>
                    <a:pt x="27208" y="29673"/>
                    <a:pt x="32047" y="21365"/>
                    <a:pt x="40333" y="14677"/>
                  </a:cubicBezTo>
                  <a:cubicBezTo>
                    <a:pt x="29742" y="13102"/>
                    <a:pt x="21433" y="8240"/>
                    <a:pt x="14768" y="0"/>
                  </a:cubicBezTo>
                  <a:close/>
                </a:path>
              </a:pathLst>
            </a:custGeom>
            <a:solidFill>
              <a:srgbClr val="B4C7E7"/>
            </a:solidFill>
            <a:ln w="19050" cap="flat" cmpd="sng">
              <a:solidFill>
                <a:sysClr val="windowText" lastClr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lIns="91425" tIns="91425" rIns="91425" bIns="91425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5369" name="Google Shape;13;p2"/>
            <p:cNvSpPr/>
            <p:nvPr/>
          </p:nvSpPr>
          <p:spPr>
            <a:xfrm rot="1800000">
              <a:off x="5230368" y="4876072"/>
              <a:ext cx="304418" cy="304394"/>
            </a:xfrm>
            <a:prstGeom prst="roundRect">
              <a:avLst>
                <a:gd name="adj" fmla="val 6009"/>
              </a:avLst>
            </a:prstGeom>
            <a:solidFill>
              <a:srgbClr val="B4C7E7"/>
            </a:solidFill>
            <a:ln w="19050" cap="flat" cmpd="sng">
              <a:solidFill>
                <a:sysClr val="windowText" lastClr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lIns="91425" tIns="91425" rIns="91425" bIns="91425"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0">
                <a:buClr>
                  <a:srgbClr val="000000"/>
                </a:buClr>
              </a:pPr>
              <a:endParaRPr sz="140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15364" name="文本框 1">
            <a:hlinkClick r:id="rId1" action="ppaction://hlinksldjump"/>
          </p:cNvPr>
          <p:cNvSpPr txBox="1"/>
          <p:nvPr/>
        </p:nvSpPr>
        <p:spPr>
          <a:xfrm>
            <a:off x="1598613" y="3192463"/>
            <a:ext cx="2089150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5" name="文本框 2">
            <a:hlinkClick r:id="rId2" action="ppaction://hlinksldjump"/>
          </p:cNvPr>
          <p:cNvSpPr txBox="1"/>
          <p:nvPr/>
        </p:nvSpPr>
        <p:spPr>
          <a:xfrm>
            <a:off x="5694363" y="1549400"/>
            <a:ext cx="2089150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矩形 5"/>
          <p:cNvSpPr/>
          <p:nvPr/>
        </p:nvSpPr>
        <p:spPr>
          <a:xfrm>
            <a:off x="4211638" y="3868738"/>
            <a:ext cx="3451225" cy="479425"/>
          </a:xfrm>
          <a:prstGeom prst="rect">
            <a:avLst/>
          </a:prstGeom>
          <a:solidFill>
            <a:srgbClr val="70558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rm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endParaRPr lang="zh-CN" altLang="en-US" sz="2400">
              <a:solidFill>
                <a:srgbClr val="9A0E1E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3795" name="文本框 1"/>
          <p:cNvSpPr txBox="1"/>
          <p:nvPr/>
        </p:nvSpPr>
        <p:spPr>
          <a:xfrm>
            <a:off x="3348038" y="869950"/>
            <a:ext cx="5040312" cy="1206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    指一指：</a:t>
            </a:r>
            <a:r>
              <a:rPr lang="zh-CN" altLang="en-US" sz="3000" b="1">
                <a:latin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</a:rPr>
              <a:t>眼眶</a:t>
            </a:r>
            <a:r>
              <a:rPr lang="zh-CN" altLang="en-US" sz="3000" b="1">
                <a:latin typeface="宋体" panose="02010600030101010101" pitchFamily="2" charset="-122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</a:rPr>
              <a:t>是身体的哪个部位？</a:t>
            </a:r>
            <a:endParaRPr lang="en-US" altLang="zh-CN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6" name="文本框 2"/>
          <p:cNvSpPr txBox="1"/>
          <p:nvPr/>
        </p:nvSpPr>
        <p:spPr>
          <a:xfrm>
            <a:off x="4791075" y="3789363"/>
            <a:ext cx="2293938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眼睛、眯眼</a:t>
            </a:r>
            <a:endParaRPr lang="zh-CN" altLang="en-US" sz="3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7" name="文本框 1"/>
          <p:cNvSpPr txBox="1"/>
          <p:nvPr/>
        </p:nvSpPr>
        <p:spPr>
          <a:xfrm>
            <a:off x="3354388" y="2289175"/>
            <a:ext cx="5111750" cy="1208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    你还能找出哪些含有</a:t>
            </a:r>
            <a:r>
              <a:rPr lang="zh-CN" altLang="en-US" sz="3000" b="1">
                <a:latin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</a:rPr>
              <a:t>目</a:t>
            </a:r>
            <a:r>
              <a:rPr lang="zh-CN" altLang="en-US" sz="3000" b="1">
                <a:latin typeface="宋体" panose="02010600030101010101" pitchFamily="2" charset="-122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</a:rPr>
              <a:t>的双音节词？</a:t>
            </a:r>
            <a:endParaRPr lang="en-US" altLang="zh-CN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798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41337" y="503238"/>
            <a:ext cx="4270375" cy="42687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nimBg="1"/>
      <p:bldP spid="33796" grpId="0"/>
      <p:bldP spid="3379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文本框 1"/>
          <p:cNvSpPr txBox="1"/>
          <p:nvPr/>
        </p:nvSpPr>
        <p:spPr>
          <a:xfrm>
            <a:off x="827088" y="1058863"/>
            <a:ext cx="7777162" cy="2754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拆一拆：</a:t>
            </a:r>
            <a:endParaRPr lang="en-US" altLang="zh-CN" sz="30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    </a:t>
            </a:r>
            <a:r>
              <a:rPr lang="zh-CN" altLang="en-US" sz="3000" b="1">
                <a:latin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</a:rPr>
              <a:t>闻</a:t>
            </a:r>
            <a:r>
              <a:rPr lang="zh-CN" altLang="en-US" sz="3000" b="1">
                <a:latin typeface="宋体" panose="02010600030101010101" pitchFamily="2" charset="-122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</a:rPr>
              <a:t>的字义是听见，</a:t>
            </a:r>
            <a:r>
              <a:rPr lang="zh-CN" altLang="en-US" sz="3000" b="1">
                <a:latin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</a:rPr>
              <a:t>睹</a:t>
            </a:r>
            <a:r>
              <a:rPr lang="zh-CN" altLang="en-US" sz="3000" b="1">
                <a:latin typeface="宋体" panose="02010600030101010101" pitchFamily="2" charset="-122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</a:rPr>
              <a:t>的字义是看见，</a:t>
            </a:r>
            <a:r>
              <a:rPr lang="zh-CN" altLang="en-US" sz="3000" b="1">
                <a:latin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</a:rPr>
              <a:t>耳闻目睹</a:t>
            </a:r>
            <a:r>
              <a:rPr lang="zh-CN" altLang="en-US" sz="3000" b="1">
                <a:latin typeface="宋体" panose="02010600030101010101" pitchFamily="2" charset="-122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</a:rPr>
              <a:t>的意思就是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</a:rPr>
              <a:t>亲耳听见，亲眼看见。</a:t>
            </a:r>
            <a:endParaRPr lang="en-US" altLang="zh-CN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矩形 4"/>
          <p:cNvSpPr/>
          <p:nvPr/>
        </p:nvSpPr>
        <p:spPr>
          <a:xfrm>
            <a:off x="4281488" y="2359025"/>
            <a:ext cx="3451225" cy="479425"/>
          </a:xfrm>
          <a:prstGeom prst="rect">
            <a:avLst/>
          </a:prstGeom>
          <a:solidFill>
            <a:srgbClr val="70558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rm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endParaRPr lang="zh-CN" altLang="en-US" sz="2400">
              <a:solidFill>
                <a:srgbClr val="9A0E1E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5843" name="文本框 1"/>
          <p:cNvSpPr txBox="1"/>
          <p:nvPr/>
        </p:nvSpPr>
        <p:spPr>
          <a:xfrm>
            <a:off x="3419475" y="1058863"/>
            <a:ext cx="5113338" cy="1208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    你还知道哪些含有</a:t>
            </a:r>
            <a:r>
              <a:rPr lang="zh-CN" altLang="en-US" sz="3000" b="1">
                <a:latin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</a:rPr>
              <a:t>目</a:t>
            </a:r>
            <a:r>
              <a:rPr lang="zh-CN" altLang="en-US" sz="3000" b="1">
                <a:latin typeface="宋体" panose="02010600030101010101" pitchFamily="2" charset="-122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</a:rPr>
              <a:t>的汉字？</a:t>
            </a:r>
            <a:endParaRPr lang="en-US" altLang="zh-CN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4" name="文本框 1"/>
          <p:cNvSpPr txBox="1"/>
          <p:nvPr/>
        </p:nvSpPr>
        <p:spPr>
          <a:xfrm>
            <a:off x="3419475" y="3040063"/>
            <a:ext cx="4824413" cy="1206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    试着根据对偏旁的理解来理解字义。</a:t>
            </a:r>
            <a:endParaRPr lang="en-US" altLang="zh-CN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5" name="文本框 3"/>
          <p:cNvSpPr txBox="1"/>
          <p:nvPr/>
        </p:nvSpPr>
        <p:spPr>
          <a:xfrm>
            <a:off x="3995738" y="2266950"/>
            <a:ext cx="4022725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3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睛、盯、眉、睡</a:t>
            </a:r>
            <a:endParaRPr lang="zh-CN" altLang="en-US" sz="3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584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41337" y="503238"/>
            <a:ext cx="4270375" cy="42687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animBg="1"/>
      <p:bldP spid="35844" grpId="0"/>
      <p:bldP spid="3584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文本框 1"/>
          <p:cNvSpPr txBox="1"/>
          <p:nvPr/>
        </p:nvSpPr>
        <p:spPr>
          <a:xfrm>
            <a:off x="1908175" y="1204913"/>
            <a:ext cx="604837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目瞪口呆  目不转睛  耳闻目睹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7" name="文本框 2"/>
          <p:cNvSpPr txBox="1"/>
          <p:nvPr/>
        </p:nvSpPr>
        <p:spPr>
          <a:xfrm>
            <a:off x="684213" y="1851025"/>
            <a:ext cx="7775575" cy="24050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他开始表演魔术了，我（        ）地盯着他手中的茶壶，一下也不敢开小差。那神奇的茶壶里一会儿倒出了红酒，一会儿倒出了奶茶，最后还倒出了豆浆，真让我们（        ）。如果不是（        ）了这一切，我是绝不会相信的。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8" name="文本框 3"/>
          <p:cNvSpPr txBox="1"/>
          <p:nvPr/>
        </p:nvSpPr>
        <p:spPr>
          <a:xfrm>
            <a:off x="684213" y="425450"/>
            <a:ext cx="6048375" cy="6080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000" b="1">
                <a:latin typeface="宋体" panose="02010600030101010101" pitchFamily="2" charset="-122"/>
              </a:rPr>
              <a:t>在语境中填写恰当的四字词语。</a:t>
            </a:r>
            <a:endParaRPr lang="en-US" altLang="zh-CN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9" name="文本框 4"/>
          <p:cNvSpPr txBox="1"/>
          <p:nvPr/>
        </p:nvSpPr>
        <p:spPr>
          <a:xfrm>
            <a:off x="5322888" y="1825625"/>
            <a:ext cx="1619250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目不转睛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70" name="文本框 5"/>
          <p:cNvSpPr txBox="1"/>
          <p:nvPr/>
        </p:nvSpPr>
        <p:spPr>
          <a:xfrm>
            <a:off x="5322888" y="3219450"/>
            <a:ext cx="1619250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目瞪口呆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71" name="文本框 6"/>
          <p:cNvSpPr txBox="1"/>
          <p:nvPr/>
        </p:nvSpPr>
        <p:spPr>
          <a:xfrm>
            <a:off x="1743075" y="3705225"/>
            <a:ext cx="1620838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耳闻目睹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/>
      <p:bldP spid="36870" grpId="0"/>
      <p:bldP spid="3687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7890" name="组合 10"/>
          <p:cNvGrpSpPr/>
          <p:nvPr/>
        </p:nvGrpSpPr>
        <p:grpSpPr>
          <a:xfrm>
            <a:off x="1835150" y="627063"/>
            <a:ext cx="4683125" cy="3951287"/>
            <a:chOff x="1591101" y="1771931"/>
            <a:chExt cx="4039999" cy="3408535"/>
          </a:xfrm>
        </p:grpSpPr>
        <p:sp>
          <p:nvSpPr>
            <p:cNvPr id="37892" name="Google Shape;17;p2"/>
            <p:cNvSpPr/>
            <p:nvPr/>
          </p:nvSpPr>
          <p:spPr>
            <a:xfrm rot="12180000">
              <a:off x="3108497" y="1771931"/>
              <a:ext cx="2522603" cy="2522508"/>
            </a:xfrm>
            <a:prstGeom prst="ellipse">
              <a:avLst/>
            </a:prstGeom>
            <a:gradFill>
              <a:gsLst>
                <a:gs pos="0">
                  <a:srgbClr val="FCAAAA"/>
                </a:gs>
                <a:gs pos="100000">
                  <a:srgbClr val="B9BFCD">
                    <a:alpha val="2600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lIns="91425" tIns="91425" rIns="91425" bIns="91425"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0">
                <a:buClr>
                  <a:srgbClr val="000000"/>
                </a:buClr>
              </a:pPr>
              <a:endParaRPr sz="140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7893" name="Google Shape;17;p2"/>
            <p:cNvSpPr/>
            <p:nvPr/>
          </p:nvSpPr>
          <p:spPr>
            <a:xfrm rot="12180000">
              <a:off x="2549745" y="2432001"/>
              <a:ext cx="2522603" cy="2522508"/>
            </a:xfrm>
            <a:prstGeom prst="ellipse">
              <a:avLst/>
            </a:prstGeom>
            <a:solidFill>
              <a:srgbClr val="FCAAAA"/>
            </a:solidFill>
            <a:ln w="19050" cap="flat" cmpd="sng">
              <a:solidFill>
                <a:sysClr val="windowText" lastClr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lIns="91425" tIns="91425" rIns="91425" bIns="91425"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0">
                <a:buClr>
                  <a:srgbClr val="000000"/>
                </a:buClr>
              </a:pPr>
              <a:endParaRPr sz="140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7894" name="Google Shape;339;p31"/>
            <p:cNvSpPr/>
            <p:nvPr/>
          </p:nvSpPr>
          <p:spPr>
            <a:xfrm rot="21000000">
              <a:off x="1591101" y="2853788"/>
              <a:ext cx="703918" cy="701153"/>
            </a:xfrm>
            <a:custGeom>
              <a:avLst/>
              <a:gdLst/>
              <a:ahLst/>
              <a:cxnLst/>
              <a:rect l="l" t="t" r="r" b="b"/>
              <a:pathLst>
                <a:path w="40333" h="40219" extrusionOk="0">
                  <a:moveTo>
                    <a:pt x="14768" y="0"/>
                  </a:moveTo>
                  <a:cubicBezTo>
                    <a:pt x="13125" y="10523"/>
                    <a:pt x="8354" y="18808"/>
                    <a:pt x="0" y="25542"/>
                  </a:cubicBezTo>
                  <a:cubicBezTo>
                    <a:pt x="10614" y="27117"/>
                    <a:pt x="18900" y="32001"/>
                    <a:pt x="25587" y="40219"/>
                  </a:cubicBezTo>
                  <a:cubicBezTo>
                    <a:pt x="27208" y="29673"/>
                    <a:pt x="32047" y="21365"/>
                    <a:pt x="40333" y="14677"/>
                  </a:cubicBezTo>
                  <a:cubicBezTo>
                    <a:pt x="29742" y="13102"/>
                    <a:pt x="21433" y="8240"/>
                    <a:pt x="14768" y="0"/>
                  </a:cubicBezTo>
                  <a:close/>
                </a:path>
              </a:pathLst>
            </a:custGeom>
            <a:solidFill>
              <a:srgbClr val="FCAAAA"/>
            </a:solidFill>
            <a:ln w="19050" cap="flat" cmpd="sng">
              <a:solidFill>
                <a:sysClr val="windowText" lastClr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lIns="91425" tIns="91425" rIns="91425" bIns="91425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7895" name="Google Shape;13;p2"/>
            <p:cNvSpPr/>
            <p:nvPr/>
          </p:nvSpPr>
          <p:spPr>
            <a:xfrm rot="1800000">
              <a:off x="5229840" y="4875081"/>
              <a:ext cx="305396" cy="305385"/>
            </a:xfrm>
            <a:prstGeom prst="roundRect">
              <a:avLst>
                <a:gd name="adj" fmla="val 6009"/>
              </a:avLst>
            </a:prstGeom>
            <a:solidFill>
              <a:srgbClr val="FCAAAA"/>
            </a:solidFill>
            <a:ln w="19050" cap="flat" cmpd="sng">
              <a:solidFill>
                <a:sysClr val="windowText" lastClr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lIns="91425" tIns="91425" rIns="91425" bIns="91425"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0">
                <a:buClr>
                  <a:srgbClr val="000000"/>
                </a:buClr>
              </a:pPr>
              <a:endParaRPr sz="140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37891" name="文本框 1">
            <a:hlinkClick r:id="rId1" action="ppaction://hlinksldjump"/>
          </p:cNvPr>
          <p:cNvSpPr txBox="1"/>
          <p:nvPr/>
        </p:nvSpPr>
        <p:spPr>
          <a:xfrm>
            <a:off x="3563938" y="2489200"/>
            <a:ext cx="2501900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Google Shape;479;p38"/>
          <p:cNvSpPr/>
          <p:nvPr/>
        </p:nvSpPr>
        <p:spPr>
          <a:xfrm>
            <a:off x="620713" y="3292475"/>
            <a:ext cx="8162925" cy="1355725"/>
          </a:xfrm>
          <a:prstGeom prst="rect">
            <a:avLst/>
          </a:prstGeom>
          <a:gradFill rotWithShape="1">
            <a:gsLst>
              <a:gs pos="0">
                <a:srgbClr val="ABBDFB"/>
              </a:gs>
              <a:gs pos="100000">
                <a:srgbClr val="B9BFCD">
                  <a:alpha val="0"/>
                </a:srgbClr>
              </a:gs>
            </a:gsLst>
            <a:lin ang="16200000" scaled="1"/>
          </a:gradFill>
          <a:ln>
            <a:solidFill>
              <a:schemeClr val="tx1"/>
            </a:solidFill>
            <a:miter lim="800000"/>
          </a:ln>
        </p:spPr>
        <p:txBody>
          <a:bodyPr lIns="91425" tIns="91425" rIns="91425" bIns="91425"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buClr>
                <a:srgbClr val="000000"/>
              </a:buClr>
            </a:pPr>
            <a:endParaRPr sz="140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8915" name="Google Shape;480;p38"/>
          <p:cNvSpPr/>
          <p:nvPr/>
        </p:nvSpPr>
        <p:spPr>
          <a:xfrm>
            <a:off x="385763" y="3111500"/>
            <a:ext cx="8286750" cy="1406525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rgbClr val="495D5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lIns="91425" tIns="91425" rIns="91425" bIns="91425"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buClr>
                <a:srgbClr val="000000"/>
              </a:buClr>
            </a:pPr>
            <a:endParaRPr sz="140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8916" name="Google Shape;15;p2"/>
          <p:cNvSpPr/>
          <p:nvPr/>
        </p:nvSpPr>
        <p:spPr>
          <a:xfrm rot="19500000">
            <a:off x="796925" y="3540125"/>
            <a:ext cx="258763" cy="214313"/>
          </a:xfrm>
          <a:prstGeom prst="roundRect">
            <a:avLst>
              <a:gd name="adj" fmla="val 6009"/>
            </a:avLst>
          </a:prstGeom>
          <a:solidFill>
            <a:srgbClr val="AEBCFC"/>
          </a:solidFill>
          <a:ln w="1905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lIns="91425" tIns="91425" rIns="91425" bIns="91425"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buClr>
                <a:srgbClr val="000000"/>
              </a:buClr>
            </a:pPr>
            <a:endParaRPr sz="140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8917" name="文本框 5"/>
          <p:cNvSpPr txBox="1"/>
          <p:nvPr/>
        </p:nvSpPr>
        <p:spPr>
          <a:xfrm>
            <a:off x="2755900" y="1141413"/>
            <a:ext cx="439102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陆续    继续    连续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18" name="文本框 6"/>
          <p:cNvSpPr txBox="1"/>
          <p:nvPr/>
        </p:nvSpPr>
        <p:spPr>
          <a:xfrm>
            <a:off x="587375" y="1708150"/>
            <a:ext cx="8286750" cy="1133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齐读词语，并根据对它们的理解说说三个词语的意思。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19" name="文本框 7"/>
          <p:cNvSpPr txBox="1"/>
          <p:nvPr/>
        </p:nvSpPr>
        <p:spPr>
          <a:xfrm>
            <a:off x="1203325" y="3132138"/>
            <a:ext cx="7524750" cy="13858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>
                <a:solidFill>
                  <a:srgbClr val="FB858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陆续</a:t>
            </a:r>
            <a:r>
              <a:rPr lang="zh-CN" altLang="en-US" sz="2800" b="1">
                <a:solidFill>
                  <a:srgbClr val="729AC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：表示前后相继，时断时续。</a:t>
            </a:r>
            <a:endParaRPr lang="en-US" altLang="zh-CN" sz="2800" b="1">
              <a:solidFill>
                <a:srgbClr val="729AC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/>
            <a:r>
              <a:rPr lang="zh-CN" altLang="en-US" sz="2800" b="1">
                <a:solidFill>
                  <a:srgbClr val="FB858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继续</a:t>
            </a:r>
            <a:r>
              <a:rPr lang="zh-CN" altLang="en-US" sz="2800" b="1">
                <a:solidFill>
                  <a:srgbClr val="729AC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：（活动）连下去；延长下去；不间断。</a:t>
            </a:r>
            <a:endParaRPr lang="en-US" altLang="zh-CN" sz="2800" b="1">
              <a:solidFill>
                <a:srgbClr val="729AC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/>
            <a:r>
              <a:rPr lang="zh-CN" altLang="en-US" sz="2800" b="1">
                <a:solidFill>
                  <a:srgbClr val="FB858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连续</a:t>
            </a:r>
            <a:r>
              <a:rPr lang="zh-CN" altLang="en-US" sz="2800" b="1">
                <a:solidFill>
                  <a:srgbClr val="729AC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：一个连一个。</a:t>
            </a:r>
            <a:endParaRPr lang="zh-CN" altLang="en-US" sz="2800" b="1">
              <a:solidFill>
                <a:srgbClr val="729AC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8920" name="图片 8"/>
          <p:cNvPicPr>
            <a:picLocks noChangeAspect="1"/>
          </p:cNvPicPr>
          <p:nvPr/>
        </p:nvPicPr>
        <p:blipFill>
          <a:blip r:embed="rId1"/>
          <a:srcRect t="56616" b="17026"/>
          <a:stretch>
            <a:fillRect/>
          </a:stretch>
        </p:blipFill>
        <p:spPr>
          <a:xfrm>
            <a:off x="2916238" y="-68262"/>
            <a:ext cx="3122612" cy="10493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8921" name="文本框 1"/>
          <p:cNvSpPr txBox="1"/>
          <p:nvPr/>
        </p:nvSpPr>
        <p:spPr>
          <a:xfrm>
            <a:off x="3221038" y="165100"/>
            <a:ext cx="2701925" cy="647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词句段运用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9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9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9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 animBg="1"/>
      <p:bldP spid="38919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文本框 1"/>
          <p:cNvSpPr txBox="1"/>
          <p:nvPr/>
        </p:nvSpPr>
        <p:spPr>
          <a:xfrm>
            <a:off x="385763" y="706438"/>
            <a:ext cx="8497887" cy="606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000" b="1">
                <a:latin typeface="宋体" panose="02010600030101010101" pitchFamily="2" charset="-122"/>
              </a:rPr>
              <a:t>陆续、继续、连续三个词语能相互替换吗？</a:t>
            </a:r>
            <a:endParaRPr lang="en-US" altLang="zh-CN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939" name="文本框 2"/>
          <p:cNvSpPr txBox="1"/>
          <p:nvPr/>
        </p:nvSpPr>
        <p:spPr>
          <a:xfrm>
            <a:off x="920750" y="1676400"/>
            <a:ext cx="8043863" cy="24082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我军的伤员陆续从火线上抬下来。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白求恩低下头，继续给伤员做手术。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白求恩大夫在手术台旁，连续工作了六十九个小时。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940" name="文本框 3"/>
          <p:cNvSpPr txBox="1"/>
          <p:nvPr/>
        </p:nvSpPr>
        <p:spPr>
          <a:xfrm>
            <a:off x="3289300" y="1990725"/>
            <a:ext cx="1079500" cy="606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··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941" name="文本框 4"/>
          <p:cNvSpPr txBox="1"/>
          <p:nvPr/>
        </p:nvSpPr>
        <p:spPr>
          <a:xfrm>
            <a:off x="4078288" y="2578100"/>
            <a:ext cx="1079500" cy="606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··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942" name="文本框 5"/>
          <p:cNvSpPr txBox="1"/>
          <p:nvPr/>
        </p:nvSpPr>
        <p:spPr>
          <a:xfrm>
            <a:off x="5583238" y="3165475"/>
            <a:ext cx="1081087" cy="606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··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文本框 1"/>
          <p:cNvSpPr txBox="1"/>
          <p:nvPr/>
        </p:nvSpPr>
        <p:spPr>
          <a:xfrm>
            <a:off x="1116013" y="933450"/>
            <a:ext cx="7777162" cy="6080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我军的伤员陆续从火线上抬下来。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3" name="文本框 2"/>
          <p:cNvSpPr txBox="1"/>
          <p:nvPr/>
        </p:nvSpPr>
        <p:spPr>
          <a:xfrm>
            <a:off x="3522663" y="1244600"/>
            <a:ext cx="1081087" cy="606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··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4" name="文本框 3"/>
          <p:cNvSpPr txBox="1"/>
          <p:nvPr/>
        </p:nvSpPr>
        <p:spPr>
          <a:xfrm>
            <a:off x="468313" y="1951038"/>
            <a:ext cx="8207375" cy="20621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第一句话中并不是所有伤员一个接一个的，而是有先有后，可能中间间隔时间还会有长有短，所以用</a:t>
            </a: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陆续</a:t>
            </a: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更合适。</a:t>
            </a:r>
            <a:endParaRPr lang="zh-CN" altLang="en-US" sz="30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文本框 1"/>
          <p:cNvSpPr txBox="1"/>
          <p:nvPr/>
        </p:nvSpPr>
        <p:spPr>
          <a:xfrm>
            <a:off x="836613" y="1044575"/>
            <a:ext cx="7777162" cy="606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白求恩低下头，继续给伤员做手术。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87" name="文本框 2"/>
          <p:cNvSpPr txBox="1"/>
          <p:nvPr/>
        </p:nvSpPr>
        <p:spPr>
          <a:xfrm>
            <a:off x="3981450" y="1333500"/>
            <a:ext cx="1081088" cy="606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··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88" name="文本框 3"/>
          <p:cNvSpPr txBox="1"/>
          <p:nvPr/>
        </p:nvSpPr>
        <p:spPr>
          <a:xfrm>
            <a:off x="395288" y="1924050"/>
            <a:ext cx="8137525" cy="2060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第二句话中，白求恩在做手术时被卫生部部长打断了，后面又接着做手术了，所以只能用</a:t>
            </a: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继续</a:t>
            </a: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0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文本框 1"/>
          <p:cNvSpPr txBox="1"/>
          <p:nvPr/>
        </p:nvSpPr>
        <p:spPr>
          <a:xfrm>
            <a:off x="865188" y="771525"/>
            <a:ext cx="7523162" cy="1208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白求恩大夫在手术台旁，连续工作了六十九个小时。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11" name="文本框 2"/>
          <p:cNvSpPr txBox="1"/>
          <p:nvPr/>
        </p:nvSpPr>
        <p:spPr>
          <a:xfrm>
            <a:off x="5508625" y="1038225"/>
            <a:ext cx="1081088" cy="6080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··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12" name="文本框 3"/>
          <p:cNvSpPr txBox="1"/>
          <p:nvPr/>
        </p:nvSpPr>
        <p:spPr>
          <a:xfrm>
            <a:off x="611188" y="2132013"/>
            <a:ext cx="7704137" cy="20621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第三句话中，因为白求恩在手术台上一直工作了六十九个小时没有休息，所以只能用</a:t>
            </a: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连续</a:t>
            </a: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，换成别的词语意思就不准确了。</a:t>
            </a:r>
            <a:endParaRPr lang="zh-CN" altLang="en-US" sz="30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386" name="组合 5"/>
          <p:cNvGrpSpPr/>
          <p:nvPr/>
        </p:nvGrpSpPr>
        <p:grpSpPr>
          <a:xfrm>
            <a:off x="1979613" y="688975"/>
            <a:ext cx="4464050" cy="3765550"/>
            <a:chOff x="1591101" y="1771931"/>
            <a:chExt cx="4039999" cy="3408535"/>
          </a:xfrm>
        </p:grpSpPr>
        <p:sp>
          <p:nvSpPr>
            <p:cNvPr id="16388" name="Google Shape;17;p2"/>
            <p:cNvSpPr/>
            <p:nvPr/>
          </p:nvSpPr>
          <p:spPr>
            <a:xfrm rot="12180000">
              <a:off x="3108256" y="1771931"/>
              <a:ext cx="2522844" cy="2521914"/>
            </a:xfrm>
            <a:prstGeom prst="ellipse">
              <a:avLst/>
            </a:prstGeom>
            <a:gradFill>
              <a:gsLst>
                <a:gs pos="0">
                  <a:srgbClr val="ABBDFB"/>
                </a:gs>
                <a:gs pos="100000">
                  <a:srgbClr val="B9BFCD">
                    <a:alpha val="2600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lIns="91425" tIns="91425" rIns="91425" bIns="91425"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0">
                <a:buClr>
                  <a:srgbClr val="000000"/>
                </a:buClr>
              </a:pPr>
              <a:endParaRPr sz="140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6389" name="Google Shape;17;p2"/>
            <p:cNvSpPr/>
            <p:nvPr/>
          </p:nvSpPr>
          <p:spPr>
            <a:xfrm rot="12180000">
              <a:off x="2549379" y="2432945"/>
              <a:ext cx="2522844" cy="252191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9050" cap="flat" cmpd="sng">
              <a:solidFill>
                <a:sysClr val="windowText" lastClr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lIns="91425" tIns="91425" rIns="91425" bIns="91425"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0">
                <a:buClr>
                  <a:srgbClr val="000000"/>
                </a:buClr>
              </a:pPr>
              <a:endParaRPr sz="140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6390" name="Google Shape;339;p31"/>
            <p:cNvSpPr/>
            <p:nvPr/>
          </p:nvSpPr>
          <p:spPr>
            <a:xfrm rot="21000000">
              <a:off x="1591101" y="2853983"/>
              <a:ext cx="703983" cy="701250"/>
            </a:xfrm>
            <a:custGeom>
              <a:avLst/>
              <a:gdLst/>
              <a:ahLst/>
              <a:cxnLst/>
              <a:rect l="l" t="t" r="r" b="b"/>
              <a:pathLst>
                <a:path w="40333" h="40219" extrusionOk="0">
                  <a:moveTo>
                    <a:pt x="14768" y="0"/>
                  </a:moveTo>
                  <a:cubicBezTo>
                    <a:pt x="13125" y="10523"/>
                    <a:pt x="8354" y="18808"/>
                    <a:pt x="0" y="25542"/>
                  </a:cubicBezTo>
                  <a:cubicBezTo>
                    <a:pt x="10614" y="27117"/>
                    <a:pt x="18900" y="32001"/>
                    <a:pt x="25587" y="40219"/>
                  </a:cubicBezTo>
                  <a:cubicBezTo>
                    <a:pt x="27208" y="29673"/>
                    <a:pt x="32047" y="21365"/>
                    <a:pt x="40333" y="14677"/>
                  </a:cubicBezTo>
                  <a:cubicBezTo>
                    <a:pt x="29742" y="13102"/>
                    <a:pt x="21433" y="8240"/>
                    <a:pt x="14768" y="0"/>
                  </a:cubicBezTo>
                  <a:close/>
                </a:path>
              </a:pathLst>
            </a:custGeom>
            <a:solidFill>
              <a:srgbClr val="B4C7E7"/>
            </a:solidFill>
            <a:ln w="19050" cap="flat" cmpd="sng">
              <a:solidFill>
                <a:sysClr val="windowText" lastClr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lIns="91425" tIns="91425" rIns="91425" bIns="91425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6391" name="Google Shape;13;p2"/>
            <p:cNvSpPr/>
            <p:nvPr/>
          </p:nvSpPr>
          <p:spPr>
            <a:xfrm rot="1800000">
              <a:off x="5230260" y="4875825"/>
              <a:ext cx="304580" cy="304641"/>
            </a:xfrm>
            <a:prstGeom prst="roundRect">
              <a:avLst>
                <a:gd name="adj" fmla="val 6009"/>
              </a:avLst>
            </a:prstGeom>
            <a:solidFill>
              <a:srgbClr val="B4C7E7"/>
            </a:solidFill>
            <a:ln w="19050" cap="flat" cmpd="sng">
              <a:solidFill>
                <a:sysClr val="windowText" lastClr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lIns="91425" tIns="91425" rIns="91425" bIns="91425"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0">
                <a:buClr>
                  <a:srgbClr val="000000"/>
                </a:buClr>
              </a:pPr>
              <a:endParaRPr sz="140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16387" name="文本框 1">
            <a:hlinkClick r:id="rId1" action="ppaction://hlinksldjump"/>
          </p:cNvPr>
          <p:cNvSpPr txBox="1"/>
          <p:nvPr/>
        </p:nvSpPr>
        <p:spPr>
          <a:xfrm>
            <a:off x="3563938" y="2489200"/>
            <a:ext cx="2501900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文本框 1"/>
          <p:cNvSpPr txBox="1"/>
          <p:nvPr/>
        </p:nvSpPr>
        <p:spPr>
          <a:xfrm>
            <a:off x="3492500" y="882650"/>
            <a:ext cx="4895850" cy="3378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ts val="12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    自主选择一个词语练写句子，注意三个词语所表示的意思不完全相同。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ts val="12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    朗读句子，将句子的意思表述清楚。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pic>
        <p:nvPicPr>
          <p:cNvPr id="44035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41337" y="503238"/>
            <a:ext cx="4270375" cy="42687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文本框 1"/>
          <p:cNvSpPr txBox="1"/>
          <p:nvPr/>
        </p:nvSpPr>
        <p:spPr>
          <a:xfrm>
            <a:off x="900113" y="1779588"/>
            <a:ext cx="6985000" cy="2193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鲫鱼　速冻饺子　馒头　橙子　毛毯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牙刷　菜板　饼干　充电器　枕头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垃圾桶　棉拖鞋　沐浴液　衣架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59" name="文本框 2"/>
          <p:cNvSpPr txBox="1"/>
          <p:nvPr/>
        </p:nvSpPr>
        <p:spPr>
          <a:xfrm>
            <a:off x="4133850" y="1616075"/>
            <a:ext cx="727075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400" b="1">
                <a:solidFill>
                  <a:srgbClr val="7030A0"/>
                </a:solidFill>
                <a:latin typeface="宋体" panose="02010600030101010101" pitchFamily="2" charset="-122"/>
              </a:rPr>
              <a:t>m</a:t>
            </a:r>
            <a:r>
              <a:rPr lang="en-US" altLang="zh-CN" sz="2400" b="1">
                <a:solidFill>
                  <a:srgbClr val="7030A0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2400" b="1">
                <a:solidFill>
                  <a:srgbClr val="7030A0"/>
                </a:solidFill>
                <a:latin typeface="宋体" panose="02010600030101010101" pitchFamily="2" charset="-122"/>
              </a:rPr>
              <a:t>n</a:t>
            </a:r>
            <a:endParaRPr lang="en-US" altLang="zh-CN" sz="2400" b="1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45060" name="文本框 3"/>
          <p:cNvSpPr txBox="1"/>
          <p:nvPr/>
        </p:nvSpPr>
        <p:spPr>
          <a:xfrm>
            <a:off x="6105525" y="2384425"/>
            <a:ext cx="844550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400" b="1">
                <a:solidFill>
                  <a:srgbClr val="7030A0"/>
                </a:solidFill>
                <a:latin typeface="宋体" panose="02010600030101010101" pitchFamily="2" charset="-122"/>
              </a:rPr>
              <a:t>zhěn</a:t>
            </a:r>
            <a:endParaRPr lang="en-US" altLang="zh-CN" sz="2400" b="1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45061" name="文本框 4"/>
          <p:cNvSpPr txBox="1"/>
          <p:nvPr/>
        </p:nvSpPr>
        <p:spPr>
          <a:xfrm>
            <a:off x="4214813" y="3076575"/>
            <a:ext cx="72707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400" b="1">
                <a:solidFill>
                  <a:srgbClr val="7030A0"/>
                </a:solidFill>
                <a:latin typeface="宋体" panose="02010600030101010101" pitchFamily="2" charset="-122"/>
              </a:rPr>
              <a:t>m</a:t>
            </a:r>
            <a:r>
              <a:rPr lang="en-US" altLang="zh-CN" sz="2400" b="1">
                <a:solidFill>
                  <a:srgbClr val="7030A0"/>
                </a:solidFill>
                <a:latin typeface="宋体" panose="02010600030101010101" pitchFamily="2" charset="-122"/>
              </a:rPr>
              <a:t>ù</a:t>
            </a:r>
            <a:endParaRPr lang="en-US" altLang="zh-CN" sz="2400" b="1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45062" name="文本框 5"/>
          <p:cNvSpPr txBox="1"/>
          <p:nvPr/>
        </p:nvSpPr>
        <p:spPr>
          <a:xfrm>
            <a:off x="5027613" y="3076575"/>
            <a:ext cx="72707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400" b="1">
                <a:solidFill>
                  <a:srgbClr val="7030A0"/>
                </a:solidFill>
                <a:latin typeface="宋体" panose="02010600030101010101" pitchFamily="2" charset="-122"/>
              </a:rPr>
              <a:t>y</a:t>
            </a:r>
            <a:r>
              <a:rPr lang="en-US" altLang="zh-CN" sz="2400" b="1">
                <a:solidFill>
                  <a:srgbClr val="7030A0"/>
                </a:solidFill>
                <a:latin typeface="宋体" panose="02010600030101010101" pitchFamily="2" charset="-122"/>
              </a:rPr>
              <a:t>è</a:t>
            </a:r>
            <a:endParaRPr lang="en-US" altLang="zh-CN" sz="2400" b="1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45063" name="文本框 1"/>
          <p:cNvSpPr txBox="1"/>
          <p:nvPr/>
        </p:nvSpPr>
        <p:spPr>
          <a:xfrm>
            <a:off x="717550" y="1006475"/>
            <a:ext cx="8248650" cy="692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ts val="1200"/>
              </a:spcBef>
            </a:pPr>
            <a:r>
              <a:rPr lang="zh-CN" altLang="en-US" sz="3000" b="1">
                <a:latin typeface="宋体" panose="02010600030101010101" pitchFamily="2" charset="-122"/>
              </a:rPr>
              <a:t>借助拼音读准字音，联系生活实际理解词语。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/>
      <p:bldP spid="45060" grpId="0"/>
      <p:bldP spid="45061" grpId="0"/>
      <p:bldP spid="4506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文本框 1"/>
          <p:cNvSpPr txBox="1"/>
          <p:nvPr/>
        </p:nvSpPr>
        <p:spPr>
          <a:xfrm>
            <a:off x="3646488" y="863600"/>
            <a:ext cx="4824412" cy="1206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    在超市购物时，怎样才能做到省时高效？</a:t>
            </a:r>
            <a:endParaRPr lang="en-US" altLang="zh-CN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83" name="文本框 2"/>
          <p:cNvSpPr txBox="1"/>
          <p:nvPr/>
        </p:nvSpPr>
        <p:spPr>
          <a:xfrm>
            <a:off x="3679825" y="2571750"/>
            <a:ext cx="4824413" cy="1208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分类列出要买的东西，购物时既方便又不会遗漏。</a:t>
            </a:r>
            <a:endParaRPr lang="zh-CN" altLang="en-US" sz="30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608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050" y="612775"/>
            <a:ext cx="3698875" cy="36988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文本框 2"/>
          <p:cNvSpPr txBox="1"/>
          <p:nvPr/>
        </p:nvSpPr>
        <p:spPr>
          <a:xfrm>
            <a:off x="684213" y="1995488"/>
            <a:ext cx="7991475" cy="20129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食物：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_______________________________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生活用品：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___________________________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__________________________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107" name="矩形 2"/>
          <p:cNvSpPr/>
          <p:nvPr/>
        </p:nvSpPr>
        <p:spPr>
          <a:xfrm>
            <a:off x="1908175" y="1914525"/>
            <a:ext cx="6551613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鲫鱼  速冻饺子  馒头  橙子  饼干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108" name="矩形 3"/>
          <p:cNvSpPr/>
          <p:nvPr/>
        </p:nvSpPr>
        <p:spPr>
          <a:xfrm>
            <a:off x="684213" y="2498725"/>
            <a:ext cx="7704137" cy="14716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60000"/>
              </a:lnSpc>
              <a:spcBef>
                <a:spcPts val="12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毛毯  牙刷  菜板　充电器　枕头　垃圾桶　棉拖鞋　沐浴液　衣架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109" name="文本框 1"/>
          <p:cNvSpPr txBox="1"/>
          <p:nvPr/>
        </p:nvSpPr>
        <p:spPr>
          <a:xfrm>
            <a:off x="704850" y="939800"/>
            <a:ext cx="7062788" cy="642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宋体" panose="02010600030101010101" pitchFamily="2" charset="-122"/>
              </a:rPr>
              <a:t>说说这些词语分别都属于哪一类。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  <p:bldP spid="4710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文本框 2"/>
          <p:cNvSpPr txBox="1"/>
          <p:nvPr/>
        </p:nvSpPr>
        <p:spPr>
          <a:xfrm>
            <a:off x="804863" y="1808163"/>
            <a:ext cx="7439025" cy="2894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不迁怒，不贰过。           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论语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爱人若爱其身。             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墨子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仁者爱人，有礼者敬人。     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孟子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与人善言，暖于布帛；伤人以言，深于矛戟。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荀子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31" name="文本框 1"/>
          <p:cNvSpPr txBox="1"/>
          <p:nvPr/>
        </p:nvSpPr>
        <p:spPr>
          <a:xfrm>
            <a:off x="804863" y="1066800"/>
            <a:ext cx="7788275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自主朗读，注意借助拼音读准字音，读通句子。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8132" name="图片 4"/>
          <p:cNvPicPr>
            <a:picLocks noChangeAspect="1"/>
          </p:cNvPicPr>
          <p:nvPr/>
        </p:nvPicPr>
        <p:blipFill>
          <a:blip r:embed="rId1"/>
          <a:srcRect t="56616" b="17026"/>
          <a:stretch>
            <a:fillRect/>
          </a:stretch>
        </p:blipFill>
        <p:spPr>
          <a:xfrm>
            <a:off x="2916238" y="-68262"/>
            <a:ext cx="3122612" cy="10493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8133" name="文本框 1"/>
          <p:cNvSpPr txBox="1"/>
          <p:nvPr/>
        </p:nvSpPr>
        <p:spPr>
          <a:xfrm>
            <a:off x="3460750" y="166688"/>
            <a:ext cx="2700338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日积月累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文本框 2"/>
          <p:cNvSpPr txBox="1"/>
          <p:nvPr/>
        </p:nvSpPr>
        <p:spPr>
          <a:xfrm>
            <a:off x="827088" y="1474788"/>
            <a:ext cx="7489825" cy="2193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）不迁怒，不贰过。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论语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意思是</a:t>
            </a:r>
            <a:r>
              <a:rPr lang="zh-CN" altLang="en-US" sz="3200" b="1">
                <a:solidFill>
                  <a:srgbClr val="6F5E7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不把怒气转移到别人身上，不犯两次同样的错误。</a:t>
            </a:r>
            <a:endParaRPr lang="en-US" altLang="zh-CN" sz="3200" b="1">
              <a:solidFill>
                <a:srgbClr val="6F5E7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9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文本框 2"/>
          <p:cNvSpPr txBox="1"/>
          <p:nvPr/>
        </p:nvSpPr>
        <p:spPr>
          <a:xfrm>
            <a:off x="230188" y="439738"/>
            <a:ext cx="7831137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）爱人若爱其身。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墨子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意思是</a:t>
            </a:r>
            <a:r>
              <a:rPr lang="zh-CN" altLang="en-US" sz="3200" b="1">
                <a:solidFill>
                  <a:srgbClr val="6F5E7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爱别人就像爱自己一样。</a:t>
            </a:r>
            <a:endParaRPr lang="zh-CN" altLang="en-US" sz="3200" b="1">
              <a:solidFill>
                <a:srgbClr val="6F5E7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79" name="文本框 2"/>
          <p:cNvSpPr txBox="1"/>
          <p:nvPr/>
        </p:nvSpPr>
        <p:spPr>
          <a:xfrm>
            <a:off x="323850" y="1635125"/>
            <a:ext cx="8064500" cy="1208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    你能结合本单元的课文谈一谈对这条名言的感受吗？</a:t>
            </a:r>
            <a:endParaRPr lang="en-US" altLang="zh-CN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80" name="文本框 3"/>
          <p:cNvSpPr txBox="1"/>
          <p:nvPr/>
        </p:nvSpPr>
        <p:spPr>
          <a:xfrm>
            <a:off x="323850" y="2830513"/>
            <a:ext cx="8158163" cy="16811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《</a:t>
            </a: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掌声</a:t>
            </a:r>
            <a:r>
              <a:rPr lang="en-US" altLang="zh-CN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中同学们给予英子很多的鼓励，不吝惜自己的掌声，他们都做到了</a:t>
            </a: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爱人若爱其身</a:t>
            </a: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0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0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  <p:bldP spid="5018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文本框 2"/>
          <p:cNvSpPr txBox="1"/>
          <p:nvPr/>
        </p:nvSpPr>
        <p:spPr>
          <a:xfrm>
            <a:off x="639763" y="582613"/>
            <a:ext cx="7894637" cy="2378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）仁者爱人，有礼者敬人。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                   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孟子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意思是</a:t>
            </a:r>
            <a:r>
              <a:rPr lang="zh-CN" altLang="en-US" sz="3200" b="1">
                <a:solidFill>
                  <a:srgbClr val="6F5E7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仁爱的人爱别人，有礼的人尊敬别人。</a:t>
            </a:r>
            <a:endParaRPr lang="zh-CN" altLang="en-US" sz="3200" b="1">
              <a:solidFill>
                <a:srgbClr val="6F5E7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03" name="文本框 2"/>
          <p:cNvSpPr txBox="1"/>
          <p:nvPr/>
        </p:nvSpPr>
        <p:spPr>
          <a:xfrm>
            <a:off x="611188" y="3190875"/>
            <a:ext cx="7896225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《</a:t>
            </a: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灰雀</a:t>
            </a:r>
            <a:r>
              <a:rPr lang="en-US" altLang="zh-CN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中的列宁，用温暖的方式感化犯了错的小男孩，正是名言中仁者的风范。</a:t>
            </a:r>
            <a:endParaRPr lang="zh-CN" altLang="en-US" sz="30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12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文本框 2"/>
          <p:cNvSpPr txBox="1"/>
          <p:nvPr/>
        </p:nvSpPr>
        <p:spPr>
          <a:xfrm>
            <a:off x="827088" y="987425"/>
            <a:ext cx="7705725" cy="2062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）与人善言，暖于布帛；伤人以言，深于矛戟。                     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荀子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1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意思是</a:t>
            </a:r>
            <a:r>
              <a:rPr lang="zh-CN" altLang="en-US" sz="3000" b="1">
                <a:solidFill>
                  <a:srgbClr val="6F5E7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和人说善意的话，比布帛还要温暖；出言伤人，比长矛利戟的伤害还要大。</a:t>
            </a:r>
            <a:endParaRPr lang="zh-CN" altLang="en-US" sz="3000" b="1">
              <a:solidFill>
                <a:srgbClr val="6F5E7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27" name="文本框 2"/>
          <p:cNvSpPr txBox="1"/>
          <p:nvPr/>
        </p:nvSpPr>
        <p:spPr>
          <a:xfrm>
            <a:off x="1223963" y="3292475"/>
            <a:ext cx="6696075" cy="606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联系自己的生活谈谈对这句话的认识。</a:t>
            </a:r>
            <a:endParaRPr lang="en-US" altLang="zh-CN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2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文本框 2"/>
          <p:cNvSpPr txBox="1"/>
          <p:nvPr/>
        </p:nvSpPr>
        <p:spPr>
          <a:xfrm>
            <a:off x="3433763" y="1223963"/>
            <a:ext cx="5111750" cy="2754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    有感情地朗读句子，注意语速稍慢且注意句子的停顿，读出古文的韵味。并尝试进行背诵。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pic>
        <p:nvPicPr>
          <p:cNvPr id="53251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41337" y="503238"/>
            <a:ext cx="4270375" cy="42687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2"/>
          <p:cNvPicPr>
            <a:picLocks noChangeAspect="1"/>
          </p:cNvPicPr>
          <p:nvPr/>
        </p:nvPicPr>
        <p:blipFill>
          <a:blip r:embed="rId1"/>
          <a:srcRect t="56616" b="17026"/>
          <a:stretch>
            <a:fillRect/>
          </a:stretch>
        </p:blipFill>
        <p:spPr>
          <a:xfrm>
            <a:off x="2916238" y="-68262"/>
            <a:ext cx="3122612" cy="10493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7411" name="文本框 1"/>
          <p:cNvSpPr txBox="1"/>
          <p:nvPr/>
        </p:nvSpPr>
        <p:spPr>
          <a:xfrm>
            <a:off x="3443288" y="173038"/>
            <a:ext cx="2700337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交流平台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2" name="文本框 2"/>
          <p:cNvSpPr txBox="1"/>
          <p:nvPr/>
        </p:nvSpPr>
        <p:spPr>
          <a:xfrm>
            <a:off x="252413" y="922338"/>
            <a:ext cx="8567737" cy="854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    自主朗读</a:t>
            </a:r>
            <a:r>
              <a:rPr lang="zh-CN" altLang="en-US" sz="2400" b="1">
                <a:latin typeface="宋体" panose="02010600030101010101" pitchFamily="2" charset="-122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</a:rPr>
              <a:t>交流平台</a:t>
            </a:r>
            <a:r>
              <a:rPr lang="zh-CN" altLang="en-US" sz="2400" b="1">
                <a:latin typeface="宋体" panose="02010600030101010101" pitchFamily="2" charset="-122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</a:rPr>
              <a:t>板块中三个小伙伴的话，看看自己从中读懂了什么。</a:t>
            </a:r>
            <a:endParaRPr lang="en-US" altLang="zh-CN" sz="2400" b="1">
              <a:latin typeface="宋体" panose="02010600030101010101" pitchFamily="2" charset="-122"/>
            </a:endParaRPr>
          </a:p>
        </p:txBody>
      </p:sp>
      <p:pic>
        <p:nvPicPr>
          <p:cNvPr id="1741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350" y="3859213"/>
            <a:ext cx="833438" cy="9858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7414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313" y="1809750"/>
            <a:ext cx="936625" cy="9842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7415" name="组合 16"/>
          <p:cNvGrpSpPr/>
          <p:nvPr/>
        </p:nvGrpSpPr>
        <p:grpSpPr>
          <a:xfrm>
            <a:off x="1387475" y="1968500"/>
            <a:ext cx="7251700" cy="850900"/>
            <a:chOff x="2075751" y="771550"/>
            <a:chExt cx="7254000" cy="936104"/>
          </a:xfrm>
        </p:grpSpPr>
        <p:sp>
          <p:nvSpPr>
            <p:cNvPr id="17423" name="对话气泡: 圆角矩形 7"/>
            <p:cNvSpPr/>
            <p:nvPr/>
          </p:nvSpPr>
          <p:spPr>
            <a:xfrm>
              <a:off x="2075751" y="771550"/>
              <a:ext cx="7219064" cy="936104"/>
            </a:xfrm>
            <a:prstGeom prst="wedgeRoundRectCallout">
              <a:avLst>
                <a:gd name="adj1" fmla="val -52097"/>
                <a:gd name="adj2" fmla="val -17944"/>
                <a:gd name="adj3" fmla="val 16667"/>
              </a:avLst>
            </a:prstGeom>
            <a:solidFill>
              <a:srgbClr val="BDD7EE"/>
            </a:solidFill>
            <a:ln w="12700">
              <a:solidFill>
                <a:srgbClr val="2E75B6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>
                <a:lnSpc>
                  <a:spcPct val="110000"/>
                </a:lnSpc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424" name="文本框 2"/>
            <p:cNvSpPr txBox="1">
              <a:spLocks noChangeArrowheads="1"/>
            </p:cNvSpPr>
            <p:nvPr/>
          </p:nvSpPr>
          <p:spPr bwMode="auto">
            <a:xfrm>
              <a:off x="2110687" y="796000"/>
              <a:ext cx="7219064" cy="86973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0">
                <a:lnSpc>
                  <a:spcPct val="110000"/>
                </a:lnSpc>
              </a:pPr>
              <a:r>
                <a:rPr lang="zh-CN" altLang="en-US" sz="2200" b="1" spc="0">
                  <a:solidFill>
                    <a:srgbClr val="2E75B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默读的时候不要发出声音，也尽量不要用手指着读，否则会影响阅读速度。</a:t>
              </a:r>
              <a:endParaRPr lang="en-US" altLang="zh-CN" sz="2200" b="1">
                <a:solidFill>
                  <a:srgbClr val="2E75B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416" name="组合 17"/>
          <p:cNvGrpSpPr/>
          <p:nvPr/>
        </p:nvGrpSpPr>
        <p:grpSpPr>
          <a:xfrm>
            <a:off x="539750" y="2925763"/>
            <a:ext cx="7478713" cy="852487"/>
            <a:chOff x="-214447" y="1997433"/>
            <a:chExt cx="7478806" cy="936104"/>
          </a:xfrm>
        </p:grpSpPr>
        <p:sp>
          <p:nvSpPr>
            <p:cNvPr id="17421" name="对话气泡: 圆角矩形 8"/>
            <p:cNvSpPr/>
            <p:nvPr/>
          </p:nvSpPr>
          <p:spPr>
            <a:xfrm>
              <a:off x="-143008" y="1997433"/>
              <a:ext cx="7315291" cy="936104"/>
            </a:xfrm>
            <a:prstGeom prst="wedgeRoundRectCallout">
              <a:avLst>
                <a:gd name="adj1" fmla="val 51995"/>
                <a:gd name="adj2" fmla="val 10787"/>
                <a:gd name="adj3" fmla="val 16667"/>
              </a:avLst>
            </a:prstGeom>
            <a:solidFill>
              <a:srgbClr val="C5E0B4"/>
            </a:solidFill>
            <a:ln w="12700">
              <a:solidFill>
                <a:srgbClr val="548235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0">
                <a:lnSpc>
                  <a:spcPct val="110000"/>
                </a:lnSpc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422" name="文本框 2"/>
            <p:cNvSpPr txBox="1">
              <a:spLocks noChangeArrowheads="1"/>
            </p:cNvSpPr>
            <p:nvPr/>
          </p:nvSpPr>
          <p:spPr bwMode="auto">
            <a:xfrm>
              <a:off x="-214447" y="2002662"/>
              <a:ext cx="7478806" cy="86986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0">
                <a:lnSpc>
                  <a:spcPct val="110000"/>
                </a:lnSpc>
              </a:pPr>
              <a:r>
                <a:rPr lang="zh-CN" altLang="en-US" sz="2200" b="1" spc="0">
                  <a:solidFill>
                    <a:srgbClr val="548235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我默读时，会随时把不认识的字、不理解的词语画出来，读完后再想办法弄清楚它们的意思。</a:t>
              </a:r>
              <a:endParaRPr lang="en-US" altLang="zh-CN" sz="2200" b="1">
                <a:solidFill>
                  <a:srgbClr val="548235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417" name="组合 18"/>
          <p:cNvGrpSpPr/>
          <p:nvPr/>
        </p:nvGrpSpPr>
        <p:grpSpPr>
          <a:xfrm>
            <a:off x="1093788" y="3835400"/>
            <a:ext cx="7726362" cy="1163638"/>
            <a:chOff x="2109717" y="3125137"/>
            <a:chExt cx="5994169" cy="1281394"/>
          </a:xfrm>
        </p:grpSpPr>
        <p:sp>
          <p:nvSpPr>
            <p:cNvPr id="17419" name="对话气泡: 圆角矩形 12"/>
            <p:cNvSpPr/>
            <p:nvPr/>
          </p:nvSpPr>
          <p:spPr>
            <a:xfrm>
              <a:off x="2109717" y="3132130"/>
              <a:ext cx="5952295" cy="1241186"/>
            </a:xfrm>
            <a:prstGeom prst="wedgeRoundRectCallout">
              <a:avLst>
                <a:gd name="adj1" fmla="val -52097"/>
                <a:gd name="adj2" fmla="val -17944"/>
                <a:gd name="adj3" fmla="val 16667"/>
              </a:avLst>
            </a:prstGeom>
            <a:solidFill>
              <a:srgbClr val="F8CBAD"/>
            </a:solidFill>
            <a:ln w="12700">
              <a:solidFill>
                <a:srgbClr val="C55A11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>
                <a:lnSpc>
                  <a:spcPct val="110000"/>
                </a:lnSpc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420" name="文本框 2"/>
            <p:cNvSpPr txBox="1">
              <a:spLocks noChangeArrowheads="1"/>
            </p:cNvSpPr>
            <p:nvPr/>
          </p:nvSpPr>
          <p:spPr bwMode="auto">
            <a:xfrm>
              <a:off x="2151591" y="3125137"/>
              <a:ext cx="5952295" cy="128139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0">
                <a:lnSpc>
                  <a:spcPct val="110000"/>
                </a:lnSpc>
              </a:pPr>
              <a:r>
                <a:rPr lang="zh-CN" altLang="en-US" sz="2200" b="1" spc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200" b="1" spc="0">
                  <a:solidFill>
                    <a:srgbClr val="C55A1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默读时，带着问题边读边思考，能帮助我理解内容。没读懂的地方我会标记出来，联系上下文进一步思考，或者向别人请教。</a:t>
              </a:r>
              <a:endParaRPr lang="en-US" altLang="zh-CN" sz="2200" b="1">
                <a:solidFill>
                  <a:srgbClr val="C55A1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7418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2088" y="2916238"/>
            <a:ext cx="1182687" cy="9842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Rectangle 15"/>
          <p:cNvSpPr/>
          <p:nvPr/>
        </p:nvSpPr>
        <p:spPr>
          <a:xfrm>
            <a:off x="323850" y="1347788"/>
            <a:ext cx="8496300" cy="3225800"/>
          </a:xfrm>
          <a:prstGeom prst="rect">
            <a:avLst/>
          </a:prstGeom>
          <a:solidFill>
            <a:srgbClr val="729AC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455295" eaLnBrk="1" hangingPunct="0"/>
            <a:endParaRPr lang="en-US" altLang="zh-CN" sz="1700">
              <a:solidFill>
                <a:srgbClr val="FFFFFF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4275" name="矩形 8"/>
          <p:cNvSpPr/>
          <p:nvPr/>
        </p:nvSpPr>
        <p:spPr>
          <a:xfrm rot="16200000">
            <a:off x="4183063" y="153988"/>
            <a:ext cx="569912" cy="2646362"/>
          </a:xfrm>
          <a:prstGeom prst="rect">
            <a:avLst/>
          </a:prstGeom>
          <a:solidFill>
            <a:srgbClr val="FED3C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字魂27号-布丁体" pitchFamily="2" charset="-122"/>
              <a:ea typeface="字魂27号-布丁体" pitchFamily="2" charset="-122"/>
              <a:sym typeface="Arial" panose="020B0604020202020204" pitchFamily="34" charset="0"/>
            </a:endParaRPr>
          </a:p>
        </p:txBody>
      </p:sp>
      <p:sp>
        <p:nvSpPr>
          <p:cNvPr id="54276" name="文本框 3"/>
          <p:cNvSpPr txBox="1"/>
          <p:nvPr/>
        </p:nvSpPr>
        <p:spPr>
          <a:xfrm>
            <a:off x="539750" y="1924050"/>
            <a:ext cx="8280400" cy="2378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默读            睁　眨　瞪　瞅　瞧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不发声　不指读  辨析</a:t>
            </a:r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陆续、继续、连续</a:t>
            </a:r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边读边想        分类列清单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没读懂　做标记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277" name="文本框 2"/>
          <p:cNvSpPr txBox="1"/>
          <p:nvPr/>
        </p:nvSpPr>
        <p:spPr>
          <a:xfrm>
            <a:off x="3432175" y="1095375"/>
            <a:ext cx="2557463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语文园地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4278" name="直接连接符 5"/>
          <p:cNvCxnSpPr/>
          <p:nvPr/>
        </p:nvCxnSpPr>
        <p:spPr>
          <a:xfrm flipH="1">
            <a:off x="3743325" y="1900238"/>
            <a:ext cx="0" cy="2427287"/>
          </a:xfrm>
          <a:prstGeom prst="line">
            <a:avLst/>
          </a:prstGeom>
          <a:noFill/>
          <a:ln w="19050">
            <a:solidFill>
              <a:schemeClr val="bg1"/>
            </a:solidFill>
            <a:prstDash val="dash"/>
            <a:miter lim="800000"/>
          </a:ln>
        </p:spPr>
      </p:cxnSp>
      <p:pic>
        <p:nvPicPr>
          <p:cNvPr id="54279" name="图片 6"/>
          <p:cNvPicPr>
            <a:picLocks noChangeAspect="1"/>
          </p:cNvPicPr>
          <p:nvPr/>
        </p:nvPicPr>
        <p:blipFill>
          <a:blip r:embed="rId1"/>
          <a:srcRect t="56616" b="17026"/>
          <a:stretch>
            <a:fillRect/>
          </a:stretch>
        </p:blipFill>
        <p:spPr>
          <a:xfrm>
            <a:off x="2916238" y="-68262"/>
            <a:ext cx="3122612" cy="10493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4280" name="文本框 1"/>
          <p:cNvSpPr txBox="1"/>
          <p:nvPr/>
        </p:nvSpPr>
        <p:spPr>
          <a:xfrm>
            <a:off x="3460750" y="166688"/>
            <a:ext cx="2700338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animBg="1"/>
      <p:bldP spid="5427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2"/>
          <p:cNvSpPr txBox="1"/>
          <p:nvPr/>
        </p:nvSpPr>
        <p:spPr>
          <a:xfrm>
            <a:off x="1592263" y="796925"/>
            <a:ext cx="6769100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solidFill>
                  <a:schemeClr val="bg1"/>
                </a:solidFill>
                <a:latin typeface="宋体" panose="02010600030101010101" pitchFamily="2" charset="-122"/>
              </a:rPr>
              <a:t>默读时要做到</a:t>
            </a:r>
            <a:r>
              <a:rPr lang="zh-CN" altLang="en-US" sz="3000" b="1">
                <a:solidFill>
                  <a:schemeClr val="bg1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000" b="1">
                <a:solidFill>
                  <a:schemeClr val="bg1"/>
                </a:solidFill>
                <a:latin typeface="宋体" panose="02010600030101010101" pitchFamily="2" charset="-122"/>
              </a:rPr>
              <a:t>眼到、心到、手到</a:t>
            </a:r>
            <a:r>
              <a:rPr lang="zh-CN" altLang="en-US" sz="3000" b="1">
                <a:solidFill>
                  <a:schemeClr val="bg1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000" b="1">
                <a:solidFill>
                  <a:schemeClr val="bg1"/>
                </a:solidFill>
                <a:latin typeface="宋体" panose="02010600030101010101" pitchFamily="2" charset="-122"/>
              </a:rPr>
              <a:t>。</a:t>
            </a:r>
            <a:endParaRPr lang="zh-CN" altLang="en-US" sz="3000" b="1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18435" name="文本框 2"/>
          <p:cNvSpPr txBox="1"/>
          <p:nvPr/>
        </p:nvSpPr>
        <p:spPr>
          <a:xfrm>
            <a:off x="827088" y="1444625"/>
            <a:ext cx="4321175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眼到</a:t>
            </a:r>
            <a:r>
              <a:rPr lang="en-US" altLang="zh-CN" sz="3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认清每一个字；</a:t>
            </a:r>
            <a:endParaRPr lang="zh-CN" altLang="en-US" sz="3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6" name="文本框 3"/>
          <p:cNvSpPr txBox="1"/>
          <p:nvPr/>
        </p:nvSpPr>
        <p:spPr>
          <a:xfrm>
            <a:off x="817563" y="2093913"/>
            <a:ext cx="7499350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心到</a:t>
            </a:r>
            <a:r>
              <a:rPr lang="en-US" altLang="zh-CN" sz="3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带着问题边读边思考，思考词句的</a:t>
            </a:r>
            <a:br>
              <a:rPr lang="en-US" altLang="zh-CN" sz="3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3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3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意思和句与句的内在联系；</a:t>
            </a:r>
            <a:endParaRPr lang="zh-CN" altLang="en-US" sz="3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7" name="文本框 4"/>
          <p:cNvSpPr txBox="1"/>
          <p:nvPr/>
        </p:nvSpPr>
        <p:spPr>
          <a:xfrm>
            <a:off x="827088" y="3219450"/>
            <a:ext cx="7561262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手到</a:t>
            </a:r>
            <a:r>
              <a:rPr lang="en-US" altLang="zh-CN" sz="3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边读边动笔，画出重点词句，记下</a:t>
            </a:r>
            <a:br>
              <a:rPr lang="en-US" altLang="zh-CN" sz="3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3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3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自己不懂的问题。</a:t>
            </a:r>
            <a:endParaRPr lang="zh-CN" altLang="en-US" sz="3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/>
      <p:bldP spid="18436" grpId="0"/>
      <p:bldP spid="184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2"/>
          <p:cNvSpPr txBox="1"/>
          <p:nvPr/>
        </p:nvSpPr>
        <p:spPr>
          <a:xfrm>
            <a:off x="323850" y="555625"/>
            <a:ext cx="8496300" cy="1133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结合本单元的学习，说说你带着什么问题默读了课文，在默读中遇到了哪些问题，你是怎样解决的。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19459" name="文本框 2"/>
          <p:cNvSpPr txBox="1"/>
          <p:nvPr/>
        </p:nvSpPr>
        <p:spPr>
          <a:xfrm>
            <a:off x="323850" y="2105025"/>
            <a:ext cx="8416925" cy="2254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带着问题边读边思考，能集中思想，提高阅读效率。遇到不认识的字、不理解的词语可以先画出来，读完后再查字典或请教别人。有时候，为了不中断阅读过程，不理解的地方也可以暂时跳过去。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2"/>
          <p:cNvSpPr txBox="1"/>
          <p:nvPr/>
        </p:nvSpPr>
        <p:spPr>
          <a:xfrm>
            <a:off x="611188" y="252413"/>
            <a:ext cx="7696200" cy="10588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再读</a:t>
            </a:r>
            <a:r>
              <a:rPr lang="zh-CN" altLang="en-US" sz="2800" b="1"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交流平台</a:t>
            </a:r>
            <a:r>
              <a:rPr lang="zh-CN" altLang="en-US" sz="2800" b="1"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</a:rPr>
              <a:t>中三个小伙伴的话，圈画每段话中的关键词句。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pic>
        <p:nvPicPr>
          <p:cNvPr id="2048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5113" y="1492250"/>
            <a:ext cx="6246812" cy="3327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190500" algn="tl">
              <a:srgbClr val="000000">
                <a:alpha val="70000"/>
              </a:srgbClr>
            </a:outerShdw>
          </a:effectLst>
        </p:spPr>
      </p:pic>
      <p:sp>
        <p:nvSpPr>
          <p:cNvPr id="20484" name="矩形: 圆角 3"/>
          <p:cNvSpPr/>
          <p:nvPr/>
        </p:nvSpPr>
        <p:spPr>
          <a:xfrm>
            <a:off x="3851275" y="1630363"/>
            <a:ext cx="3024188" cy="28892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85" name="矩形: 圆角 4"/>
          <p:cNvSpPr/>
          <p:nvPr/>
        </p:nvSpPr>
        <p:spPr>
          <a:xfrm>
            <a:off x="2309813" y="2033588"/>
            <a:ext cx="822325" cy="28733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86" name="矩形: 圆角 5"/>
          <p:cNvSpPr/>
          <p:nvPr/>
        </p:nvSpPr>
        <p:spPr>
          <a:xfrm>
            <a:off x="4078288" y="2598738"/>
            <a:ext cx="2819400" cy="28733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87" name="矩形: 圆角 6"/>
          <p:cNvSpPr/>
          <p:nvPr/>
        </p:nvSpPr>
        <p:spPr>
          <a:xfrm>
            <a:off x="2371725" y="3000375"/>
            <a:ext cx="1203325" cy="28892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88" name="矩形: 圆角 7"/>
          <p:cNvSpPr/>
          <p:nvPr/>
        </p:nvSpPr>
        <p:spPr>
          <a:xfrm>
            <a:off x="3617913" y="3586163"/>
            <a:ext cx="2149475" cy="28892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89" name="矩形: 圆角 8"/>
          <p:cNvSpPr/>
          <p:nvPr/>
        </p:nvSpPr>
        <p:spPr>
          <a:xfrm>
            <a:off x="3236913" y="3973513"/>
            <a:ext cx="3692525" cy="28733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90" name="矩形: 圆角 9"/>
          <p:cNvSpPr/>
          <p:nvPr/>
        </p:nvSpPr>
        <p:spPr>
          <a:xfrm>
            <a:off x="2371725" y="4359275"/>
            <a:ext cx="3279775" cy="28733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animBg="1"/>
      <p:bldP spid="20485" grpId="0" animBg="1"/>
      <p:bldP spid="20486" grpId="0" animBg="1"/>
      <p:bldP spid="20487" grpId="0" animBg="1"/>
      <p:bldP spid="20488" grpId="0" animBg="1"/>
      <p:bldP spid="20489" grpId="0" animBg="1"/>
      <p:bldP spid="2049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2"/>
          <p:cNvSpPr txBox="1"/>
          <p:nvPr/>
        </p:nvSpPr>
        <p:spPr>
          <a:xfrm>
            <a:off x="611188" y="763588"/>
            <a:ext cx="7921625" cy="18081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    默读文章</a:t>
            </a:r>
            <a:r>
              <a:rPr lang="en-US" altLang="zh-CN" sz="3000" b="1">
                <a:latin typeface="宋体" panose="02010600030101010101" pitchFamily="2" charset="-122"/>
              </a:rPr>
              <a:t>《</a:t>
            </a:r>
            <a:r>
              <a:rPr lang="zh-CN" altLang="en-US" sz="3000" b="1">
                <a:latin typeface="宋体" panose="02010600030101010101" pitchFamily="2" charset="-122"/>
              </a:rPr>
              <a:t>帽子的故事</a:t>
            </a:r>
            <a:r>
              <a:rPr lang="en-US" altLang="zh-CN" sz="3000" b="1">
                <a:latin typeface="宋体" panose="02010600030101010101" pitchFamily="2" charset="-122"/>
              </a:rPr>
              <a:t>》</a:t>
            </a:r>
            <a:r>
              <a:rPr lang="zh-CN" altLang="en-US" sz="3000" b="1">
                <a:latin typeface="宋体" panose="02010600030101010101" pitchFamily="2" charset="-122"/>
              </a:rPr>
              <a:t>，思考问题：老师为什么要让同学们必须都戴一顶新奇的帽子来上学？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sp>
        <p:nvSpPr>
          <p:cNvPr id="21507" name="文本框 2"/>
          <p:cNvSpPr txBox="1"/>
          <p:nvPr/>
        </p:nvSpPr>
        <p:spPr>
          <a:xfrm>
            <a:off x="611188" y="2859088"/>
            <a:ext cx="7737475" cy="1133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70C0"/>
                </a:solidFill>
                <a:latin typeface="宋体" panose="02010600030101010101" pitchFamily="2" charset="-122"/>
              </a:rPr>
              <a:t>    注意：默读中做到两个</a:t>
            </a:r>
            <a:r>
              <a:rPr lang="zh-CN" altLang="en-US" sz="2800" b="1">
                <a:solidFill>
                  <a:srgbClr val="0070C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0070C0"/>
                </a:solidFill>
                <a:latin typeface="宋体" panose="02010600030101010101" pitchFamily="2" charset="-122"/>
              </a:rPr>
              <a:t>不要</a:t>
            </a:r>
            <a:r>
              <a:rPr lang="zh-CN" altLang="en-US" sz="2800" b="1">
                <a:solidFill>
                  <a:srgbClr val="0070C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0070C0"/>
                </a:solidFill>
                <a:latin typeface="宋体" panose="02010600030101010101" pitchFamily="2" charset="-122"/>
              </a:rPr>
              <a:t>，同时记住遇到不懂的字词问题要等读完后再想办法弄清楚。</a:t>
            </a:r>
            <a:endParaRPr lang="zh-CN" altLang="en-US" sz="2800" b="1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2"/>
          <p:cNvSpPr txBox="1"/>
          <p:nvPr/>
        </p:nvSpPr>
        <p:spPr>
          <a:xfrm>
            <a:off x="358775" y="339725"/>
            <a:ext cx="8426450" cy="4464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帽子的故事</a:t>
            </a:r>
            <a:endParaRPr lang="en-US" altLang="zh-CN" sz="24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①镇上有个小女孩叫安娜。上一年级的时候，医生从她身体里查出了一个肿瘤，被确诊为癌。于是，手术、化疗、住院，小安娜为此受尽了磨难，待病情稳定下来，又去上学。小安娜很懂事，学习也很刻苦，她还不知道自己的病有多严重，所以一如既往，活泼快乐。但因为大剂量的化疗，她那头漂亮的头发全部掉光了，小安娜非常痛苦，一个小女孩光着头去上课多难堪啊！为此，妈妈给她买了顶帽子，天天不离头顶。但是，天气不冷，同学们都没戴帽子，她一个人戴着帽子，反而显得抢眼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noFill/>
        <a:ln>
          <a:noFill/>
        </a:ln>
      </a:spPr>
      <a:bodyPr wrap="square">
        <a:spAutoFit/>
      </a:bodyPr>
      <a:lstStyle>
        <a:defPPr eaLnBrk="1" hangingPunct="1">
          <a:lnSpc>
            <a:spcPct val="130000"/>
          </a:lnSpc>
          <a:spcBef>
            <a:spcPts val="600"/>
          </a:spcBef>
          <a:defRPr sz="3200"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Cambria"/>
        <a:cs typeface="Arial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3499</Words>
  <Application>WPS 演示</Application>
  <PresentationFormat>全屏显示(16:9)</PresentationFormat>
  <Paragraphs>256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41</vt:i4>
      </vt:variant>
    </vt:vector>
  </HeadingPairs>
  <TitlesOfParts>
    <vt:vector size="57" baseType="lpstr">
      <vt:lpstr>Arial</vt:lpstr>
      <vt:lpstr>宋体</vt:lpstr>
      <vt:lpstr>Wingdings</vt:lpstr>
      <vt:lpstr>Calibri</vt:lpstr>
      <vt:lpstr>楷体</vt:lpstr>
      <vt:lpstr>Cambria</vt:lpstr>
      <vt:lpstr>黑体</vt:lpstr>
      <vt:lpstr>思源黑体 CN Medium</vt:lpstr>
      <vt:lpstr>Arial</vt:lpstr>
      <vt:lpstr>微软雅黑</vt:lpstr>
      <vt:lpstr>Arial Unicode MS</vt:lpstr>
      <vt:lpstr>字魂27号-布丁体</vt:lpstr>
      <vt:lpstr>等线</vt:lpstr>
      <vt:lpstr>Office 主题​​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 yitifen.tmall.com</Company>
  <LinksUpToDate>false</LinksUpToDate>
  <SharedDoc>false</SharedDoc>
  <HyperlinksChanged>false</HyperlinksChanged>
  <AppVersion>14.0000</AppVersion>
  <Manager>易提分旗舰店 yitifen.tmall.com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 yitifen.tmall.com</dc:creator>
  <cp:lastModifiedBy>上帝掷骰子吗</cp:lastModifiedBy>
  <cp:revision>2</cp:revision>
  <dcterms:created xsi:type="dcterms:W3CDTF">2016-10-29T08:56:00Z</dcterms:created>
  <dcterms:modified xsi:type="dcterms:W3CDTF">2023-09-25T16:57:15Z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������">
    <vt:lpwstr>状元成才路系列</vt:lpwstr>
  </property>
  <property fmtid="{D5CDD505-2E9C-101B-9397-08002B2CF9AE}" pid="3" name="ICV">
    <vt:lpwstr>E1D3985E975F4A759A6A9BDC6B5B458C_12</vt:lpwstr>
  </property>
  <property fmtid="{D5CDD505-2E9C-101B-9397-08002B2CF9AE}" pid="4" name="KSOProductBuildVer">
    <vt:lpwstr>2052-12.1.0.15374</vt:lpwstr>
  </property>
</Properties>
</file>