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4"/>
  </p:handoutMasterIdLst>
  <p:sldIdLst>
    <p:sldId id="266" r:id="rId4"/>
    <p:sldId id="267" r:id="rId5"/>
    <p:sldId id="287" r:id="rId7"/>
    <p:sldId id="261" r:id="rId8"/>
    <p:sldId id="286" r:id="rId9"/>
    <p:sldId id="285" r:id="rId10"/>
    <p:sldId id="284" r:id="rId11"/>
    <p:sldId id="283" r:id="rId12"/>
    <p:sldId id="282" r:id="rId13"/>
    <p:sldId id="281" r:id="rId14"/>
    <p:sldId id="280" r:id="rId15"/>
    <p:sldId id="279" r:id="rId16"/>
    <p:sldId id="278" r:id="rId17"/>
    <p:sldId id="277" r:id="rId18"/>
    <p:sldId id="288" r:id="rId19"/>
    <p:sldId id="276" r:id="rId20"/>
    <p:sldId id="272" r:id="rId21"/>
    <p:sldId id="260" r:id="rId22"/>
    <p:sldId id="303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20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第一单元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640715" y="2425065"/>
            <a:ext cx="687768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整数乘法运算定律推广到小数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5" name="横卷形 4"/>
          <p:cNvSpPr/>
          <p:nvPr/>
        </p:nvSpPr>
        <p:spPr>
          <a:xfrm>
            <a:off x="1294130" y="888365"/>
            <a:ext cx="4365625" cy="1196340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75130" y="1261745"/>
            <a:ext cx="3603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</a:rPr>
              <a:t>用运算定律计算算式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矩形 6"/>
          <p:cNvSpPr/>
          <p:nvPr/>
        </p:nvSpPr>
        <p:spPr>
          <a:xfrm>
            <a:off x="2588895" y="2084705"/>
            <a:ext cx="31400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0.65×202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22208" y="2940685"/>
            <a:ext cx="30051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=0.65×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200+2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49195" y="3548698"/>
            <a:ext cx="32797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=0.65×200+0.65×2 </a:t>
            </a:r>
            <a:endParaRPr lang="zh-CN" altLang="en-US" dirty="0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90470" y="4245610"/>
            <a:ext cx="177800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=130+1.3 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04758" y="4874260"/>
            <a:ext cx="13541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=131.3 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35925" y="3237865"/>
            <a:ext cx="2648585" cy="1007745"/>
            <a:chOff x="2274407" y="2526723"/>
            <a:chExt cx="1464469" cy="1007888"/>
          </a:xfrm>
        </p:grpSpPr>
        <p:sp>
          <p:nvSpPr>
            <p:cNvPr id="28" name="椭圆 27"/>
            <p:cNvSpPr/>
            <p:nvPr/>
          </p:nvSpPr>
          <p:spPr>
            <a:xfrm>
              <a:off x="2274407" y="2526723"/>
              <a:ext cx="1464469" cy="1007888"/>
            </a:xfrm>
            <a:prstGeom prst="ellipse">
              <a:avLst/>
            </a:prstGeom>
            <a:solidFill>
              <a:srgbClr val="EDFF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83" name="矩形 28"/>
            <p:cNvSpPr/>
            <p:nvPr/>
          </p:nvSpPr>
          <p:spPr>
            <a:xfrm>
              <a:off x="2417448" y="2777751"/>
              <a:ext cx="1178808" cy="5220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乘法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分配</a:t>
              </a:r>
              <a:r>
                <a:rPr lang="zh-CN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律</a:t>
              </a:r>
              <a:endParaRPr lang="zh-CN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1" name="直接箭头连接符 30"/>
          <p:cNvCxnSpPr/>
          <p:nvPr/>
        </p:nvCxnSpPr>
        <p:spPr>
          <a:xfrm>
            <a:off x="6504940" y="3789045"/>
            <a:ext cx="1426210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1583690" y="5550535"/>
            <a:ext cx="99206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课堂小结：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整数乘法的交换律、结合律和分配了，对于小数乘法同样适用。正确运用运算定律可以使一些计算更简便。</a:t>
            </a:r>
            <a:endParaRPr lang="zh-CN" altLang="en-US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" name="前凸弯带形 1"/>
          <p:cNvSpPr/>
          <p:nvPr/>
        </p:nvSpPr>
        <p:spPr>
          <a:xfrm>
            <a:off x="2260600" y="240665"/>
            <a:ext cx="4150360" cy="864235"/>
          </a:xfrm>
          <a:prstGeom prst="ellipse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10915" y="521335"/>
            <a:ext cx="1649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填一填</a:t>
            </a:r>
            <a:endParaRPr lang="zh-CN" altLang="en-US" sz="3200" b="1"/>
          </a:p>
        </p:txBody>
      </p:sp>
      <p:grpSp>
        <p:nvGrpSpPr>
          <p:cNvPr id="7" name="组合 6"/>
          <p:cNvGrpSpPr/>
          <p:nvPr/>
        </p:nvGrpSpPr>
        <p:grpSpPr>
          <a:xfrm>
            <a:off x="1312545" y="1717040"/>
            <a:ext cx="5193030" cy="1046480"/>
            <a:chOff x="2096" y="3295"/>
            <a:chExt cx="8178" cy="1648"/>
          </a:xfrm>
        </p:grpSpPr>
        <p:pic>
          <p:nvPicPr>
            <p:cNvPr id="107" name="图片 106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4778" y="3295"/>
              <a:ext cx="2168" cy="10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8" name="图片 10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630" y="3295"/>
              <a:ext cx="1969" cy="10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9" name="文本框 108"/>
            <p:cNvSpPr txBox="1"/>
            <p:nvPr/>
          </p:nvSpPr>
          <p:spPr>
            <a:xfrm>
              <a:off x="2096" y="3443"/>
              <a:ext cx="8179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800" b="0">
                  <a:latin typeface="Times New Roman" panose="02020603050405020304" charset="0"/>
                </a:rPr>
                <a:t>4.2</a:t>
              </a:r>
              <a:r>
                <a:rPr lang="en-US" sz="2800" b="0">
                  <a:latin typeface="Arial" panose="020B0604020202020204" pitchFamily="34" charset="0"/>
                </a:rPr>
                <a:t>×1.69=               ×</a:t>
              </a:r>
              <a:r>
                <a:rPr lang="en-US" sz="2800" b="0">
                  <a:latin typeface="宋体" panose="02010600030101010101" pitchFamily="2" charset="-122"/>
                </a:rPr>
                <a:t> </a:t>
              </a:r>
              <a:endParaRPr lang="en-US" altLang="en-US" sz="2800" b="0"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12545" y="3223260"/>
            <a:ext cx="10038080" cy="1383030"/>
            <a:chOff x="2096" y="5142"/>
            <a:chExt cx="15808" cy="2178"/>
          </a:xfrm>
        </p:grpSpPr>
        <p:pic>
          <p:nvPicPr>
            <p:cNvPr id="4" name="图片 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885" y="5790"/>
              <a:ext cx="1969" cy="8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0" name="图片 10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0991" y="5807"/>
              <a:ext cx="1910" cy="8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1" name="图片 11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3929" y="5788"/>
              <a:ext cx="1905" cy="8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" name="文本框 111"/>
            <p:cNvSpPr txBox="1"/>
            <p:nvPr/>
          </p:nvSpPr>
          <p:spPr>
            <a:xfrm>
              <a:off x="2096" y="5142"/>
              <a:ext cx="15809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800" b="0">
                  <a:latin typeface="Times New Roman" panose="02020603050405020304" charset="0"/>
                </a:rPr>
                <a:t>2.5</a:t>
              </a:r>
              <a:r>
                <a:rPr lang="en-US" sz="2800" b="0">
                  <a:latin typeface="Arial" panose="020B0604020202020204" pitchFamily="34" charset="0"/>
                </a:rPr>
                <a:t>×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sz="2800" b="0">
                  <a:latin typeface="Arial" panose="020B0604020202020204" pitchFamily="34" charset="0"/>
                </a:rPr>
                <a:t>0.77×0.4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r>
                <a:rPr lang="en-US" sz="2800" b="0">
                  <a:latin typeface="Arial" panose="020B0604020202020204" pitchFamily="34" charset="0"/>
                </a:rPr>
                <a:t>=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（ </a:t>
              </a:r>
              <a:r>
                <a:rPr lang="en-US" alt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           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      </a:t>
              </a:r>
              <a:r>
                <a:rPr lang="en-US" sz="2800" b="0">
                  <a:latin typeface="Arial" panose="020B0604020202020204" pitchFamily="34" charset="0"/>
                </a:rPr>
                <a:t>×</a:t>
              </a:r>
              <a:r>
                <a:rPr lang="en-US" sz="2800" b="0">
                  <a:latin typeface="Arial" panose="020B0604020202020204" pitchFamily="34" charset="0"/>
                  <a:cs typeface="Arial" panose="020B0604020202020204" pitchFamily="34" charset="0"/>
                </a:rPr>
                <a:t>              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r>
                <a:rPr lang="en-US" sz="2800" b="0">
                  <a:latin typeface="Arial" panose="020B0604020202020204" pitchFamily="34" charset="0"/>
                </a:rPr>
                <a:t>×</a:t>
              </a:r>
              <a:r>
                <a:rPr lang="en-US" sz="2800" b="0">
                  <a:latin typeface="Arial" panose="020B0604020202020204" pitchFamily="34" charset="0"/>
                  <a:cs typeface="Arial" panose="020B0604020202020204" pitchFamily="34" charset="0"/>
                </a:rPr>
                <a:t>        </a:t>
              </a:r>
              <a:endParaRPr lang="en-US" altLang="en-US" sz="2800"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12850" y="4725670"/>
            <a:ext cx="10038080" cy="962660"/>
            <a:chOff x="2096" y="7255"/>
            <a:chExt cx="15808" cy="1516"/>
          </a:xfrm>
        </p:grpSpPr>
        <p:pic>
          <p:nvPicPr>
            <p:cNvPr id="6" name="图片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7630" y="7953"/>
              <a:ext cx="1897" cy="7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" name="图片 112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3690" y="7953"/>
              <a:ext cx="1482" cy="8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4" name="图片 113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245" y="7953"/>
              <a:ext cx="1940" cy="8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5" name="文本框 114"/>
            <p:cNvSpPr txBox="1"/>
            <p:nvPr/>
          </p:nvSpPr>
          <p:spPr>
            <a:xfrm>
              <a:off x="2096" y="7255"/>
              <a:ext cx="15809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en-US" sz="2800" b="0">
                  <a:latin typeface="Arial" panose="020B0604020202020204" pitchFamily="34" charset="0"/>
                </a:rPr>
                <a:t>7.2×8.4+2.8×8.4=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（     </a:t>
              </a:r>
              <a:r>
                <a:rPr lang="en-US" alt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en-US" sz="2800" b="0">
                  <a:latin typeface="Arial" panose="020B0604020202020204" pitchFamily="34" charset="0"/>
                </a:rPr>
                <a:t>+               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r>
                <a:rPr lang="en-US" sz="2800" b="0">
                  <a:latin typeface="Arial" panose="020B0604020202020204" pitchFamily="34" charset="0"/>
                </a:rPr>
                <a:t>×</a:t>
              </a:r>
              <a:r>
                <a:rPr lang="en-US" sz="2800" b="0">
                  <a:latin typeface="Arial" panose="020B0604020202020204" pitchFamily="34" charset="0"/>
                  <a:cs typeface="Arial" panose="020B0604020202020204" pitchFamily="34" charset="0"/>
                </a:rPr>
                <a:t>       </a:t>
              </a:r>
              <a:endParaRPr lang="en-US" altLang="en-US" sz="2800" b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38170" y="1766570"/>
            <a:ext cx="1131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1.69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76995" y="3629025"/>
            <a:ext cx="1131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0.77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42150" y="3645535"/>
            <a:ext cx="1131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0.4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7305" y="3624580"/>
            <a:ext cx="1131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2.5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87595" y="5131435"/>
            <a:ext cx="883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7.2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61455" y="5161280"/>
            <a:ext cx="884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2.8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50605" y="5159375"/>
            <a:ext cx="1131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8.4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88560" y="1811020"/>
            <a:ext cx="1131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4.2</a:t>
            </a:r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7" grpId="0"/>
      <p:bldP spid="17" grpId="1"/>
      <p:bldP spid="13" grpId="0"/>
      <p:bldP spid="13" grpId="1"/>
      <p:bldP spid="12" grpId="0"/>
      <p:bldP spid="12" grpId="1"/>
      <p:bldP spid="11" grpId="0"/>
      <p:bldP spid="11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2" name="前凸弯带形 1"/>
          <p:cNvSpPr/>
          <p:nvPr/>
        </p:nvSpPr>
        <p:spPr>
          <a:xfrm>
            <a:off x="2260600" y="240665"/>
            <a:ext cx="4150360" cy="864235"/>
          </a:xfrm>
          <a:prstGeom prst="ellipse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10915" y="521335"/>
            <a:ext cx="1649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选择</a:t>
            </a:r>
            <a:endParaRPr lang="zh-CN" altLang="en-US" sz="3200" b="1"/>
          </a:p>
        </p:txBody>
      </p:sp>
      <p:sp>
        <p:nvSpPr>
          <p:cNvPr id="115" name="文本框 114"/>
          <p:cNvSpPr txBox="1"/>
          <p:nvPr/>
        </p:nvSpPr>
        <p:spPr>
          <a:xfrm>
            <a:off x="655320" y="1223010"/>
            <a:ext cx="855408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800" b="0">
                <a:latin typeface="Times New Roman" panose="02020603050405020304" charset="0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、 </a:t>
            </a:r>
            <a:r>
              <a:rPr lang="en-US" sz="2800" b="0">
                <a:latin typeface="Times New Roman" panose="02020603050405020304" charset="0"/>
              </a:rPr>
              <a:t>80.8</a:t>
            </a:r>
            <a:r>
              <a:rPr lang="en-US" sz="2800" b="0">
                <a:latin typeface="Arial" panose="020B0604020202020204" pitchFamily="34" charset="0"/>
              </a:rPr>
              <a:t>×12.5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简便方法用错的是（   </a:t>
            </a:r>
            <a:r>
              <a:rPr lang="en-US" altLang="zh-CN" sz="2800" b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 ）</a:t>
            </a:r>
            <a:r>
              <a:rPr lang="en-US" sz="2800" b="0">
                <a:latin typeface="宋体" panose="02010600030101010101" pitchFamily="2" charset="-122"/>
              </a:rPr>
              <a:t>     </a:t>
            </a:r>
            <a:r>
              <a:rPr lang="en-US" sz="2800" b="0">
                <a:latin typeface="Times New Roman" panose="02020603050405020304" charset="0"/>
              </a:rPr>
              <a:t>A   10.1</a:t>
            </a:r>
            <a:r>
              <a:rPr lang="en-US" sz="2800" b="0">
                <a:latin typeface="Arial" panose="020B0604020202020204" pitchFamily="34" charset="0"/>
              </a:rPr>
              <a:t>×(8×12.5)</a:t>
            </a:r>
            <a:r>
              <a:rPr lang="en-US" sz="2800" b="0">
                <a:latin typeface="宋体" panose="02010600030101010101" pitchFamily="2" charset="-122"/>
              </a:rPr>
              <a:t>     </a:t>
            </a:r>
            <a:r>
              <a:rPr lang="en-US" sz="2800" b="0">
                <a:latin typeface="Times New Roman" panose="02020603050405020304" charset="0"/>
              </a:rPr>
              <a:t>B   (80.8-0.8)</a:t>
            </a:r>
            <a:r>
              <a:rPr lang="en-US" sz="2800" b="0">
                <a:latin typeface="Arial" panose="020B0604020202020204" pitchFamily="34" charset="0"/>
              </a:rPr>
              <a:t>×12.5</a:t>
            </a:r>
            <a:r>
              <a:rPr lang="en-US" sz="2800" b="0">
                <a:latin typeface="宋体" panose="02010600030101010101" pitchFamily="2" charset="-122"/>
              </a:rPr>
              <a:t>     </a:t>
            </a:r>
            <a:r>
              <a:rPr lang="en-US" sz="2800" b="0">
                <a:latin typeface="Times New Roman" panose="02020603050405020304" charset="0"/>
              </a:rPr>
              <a:t>C   80</a:t>
            </a:r>
            <a:r>
              <a:rPr lang="en-US" sz="2800" b="0">
                <a:latin typeface="Arial" panose="020B0604020202020204" pitchFamily="34" charset="0"/>
              </a:rPr>
              <a:t>×12.5+0.8×12.5</a:t>
            </a:r>
            <a:endParaRPr lang="en-US" altLang="en-US" sz="2800" b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320" y="3899535"/>
            <a:ext cx="98329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800" b="0">
                <a:latin typeface="Times New Roman" panose="02020603050405020304" charset="0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、下面各题的计算中，只运用了乘法结合律的是（  </a:t>
            </a:r>
            <a:r>
              <a:rPr lang="en-US" altLang="zh-CN" sz="2800" b="0">
                <a:ea typeface="宋体" panose="02010600030101010101" pitchFamily="2" charset="-122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   ）。</a:t>
            </a:r>
            <a:r>
              <a:rPr lang="en-US" sz="2800" b="0">
                <a:latin typeface="Times New Roman" panose="02020603050405020304" charset="0"/>
              </a:rPr>
              <a:t>        A    24</a:t>
            </a:r>
            <a:r>
              <a:rPr lang="en-US" sz="2800" b="0">
                <a:latin typeface="Arial" panose="020B0604020202020204" pitchFamily="34" charset="0"/>
              </a:rPr>
              <a:t>×0.25×5=5×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Arial" panose="020B0604020202020204" pitchFamily="34" charset="0"/>
              </a:rPr>
              <a:t>24×0.25)</a:t>
            </a:r>
            <a:r>
              <a:rPr lang="en-US" sz="2800" b="0">
                <a:latin typeface="宋体" panose="02010600030101010101" pitchFamily="2" charset="-122"/>
              </a:rPr>
              <a:t>    </a:t>
            </a:r>
            <a:r>
              <a:rPr lang="en-US" sz="2800" b="0">
                <a:latin typeface="Times New Roman" panose="02020603050405020304" charset="0"/>
              </a:rPr>
              <a:t>B    7</a:t>
            </a:r>
            <a:r>
              <a:rPr lang="en-US" sz="2800" b="0">
                <a:latin typeface="Arial" panose="020B0604020202020204" pitchFamily="34" charset="0"/>
              </a:rPr>
              <a:t>×1.25×8=7×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Arial" panose="020B0604020202020204" pitchFamily="34" charset="0"/>
              </a:rPr>
              <a:t>0.125×8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sz="2800" b="0">
                <a:latin typeface="Times New Roman" panose="02020603050405020304" charset="0"/>
              </a:rPr>
              <a:t>        C   10.1</a:t>
            </a:r>
            <a:r>
              <a:rPr lang="en-US" sz="2800" b="0">
                <a:latin typeface="Arial" panose="020B0604020202020204" pitchFamily="34" charset="0"/>
              </a:rPr>
              <a:t>×4.8=100×4.8+4.8</a:t>
            </a:r>
            <a:endParaRPr lang="en-US" altLang="en-US" sz="2800" b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73165" y="1342390"/>
            <a:ext cx="625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0000" y="4017645"/>
            <a:ext cx="625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2" name="前凸弯带形 1"/>
          <p:cNvSpPr/>
          <p:nvPr/>
        </p:nvSpPr>
        <p:spPr>
          <a:xfrm>
            <a:off x="2260600" y="240665"/>
            <a:ext cx="6176010" cy="864235"/>
          </a:xfrm>
          <a:prstGeom prst="ellipse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44290" y="521335"/>
            <a:ext cx="339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用简便方法</a:t>
            </a:r>
            <a:r>
              <a:rPr lang="zh-CN" altLang="en-US" sz="3200" b="1"/>
              <a:t>计算</a:t>
            </a:r>
            <a:endParaRPr lang="zh-CN" altLang="en-US" sz="3200" b="1"/>
          </a:p>
        </p:txBody>
      </p:sp>
      <p:sp>
        <p:nvSpPr>
          <p:cNvPr id="14341" name="矩形 5"/>
          <p:cNvSpPr/>
          <p:nvPr/>
        </p:nvSpPr>
        <p:spPr>
          <a:xfrm>
            <a:off x="1937068" y="1576705"/>
            <a:ext cx="6667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0.09×8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125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56×12.5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矩形 30"/>
          <p:cNvSpPr/>
          <p:nvPr/>
        </p:nvSpPr>
        <p:spPr>
          <a:xfrm>
            <a:off x="1937385" y="3945255"/>
            <a:ext cx="8434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4.5×9.8                                             3.2×10.1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67193" y="2179955"/>
            <a:ext cx="2981325" cy="1517961"/>
            <a:chOff x="1694966" y="2230723"/>
            <a:chExt cx="2980488" cy="1518004"/>
          </a:xfrm>
        </p:grpSpPr>
        <p:sp>
          <p:nvSpPr>
            <p:cNvPr id="14344" name="矩形 31"/>
            <p:cNvSpPr/>
            <p:nvPr/>
          </p:nvSpPr>
          <p:spPr>
            <a:xfrm>
              <a:off x="1694966" y="2230723"/>
              <a:ext cx="2980488" cy="460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=0.09×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8×125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5" name="矩形 33"/>
            <p:cNvSpPr/>
            <p:nvPr/>
          </p:nvSpPr>
          <p:spPr>
            <a:xfrm>
              <a:off x="1694966" y="2771326"/>
              <a:ext cx="2048570" cy="460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=0.09×1000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矩形 34"/>
            <p:cNvSpPr/>
            <p:nvPr/>
          </p:nvSpPr>
          <p:spPr>
            <a:xfrm>
              <a:off x="1735944" y="3288339"/>
              <a:ext cx="790353" cy="460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=90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974205" y="2065655"/>
            <a:ext cx="2514600" cy="17329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>
              <a:lnSpc>
                <a:spcPts val="32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=7×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12.5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ts val="32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=7×100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ts val="32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=700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ts val="32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03705" y="4432618"/>
            <a:ext cx="269113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=4.5×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-0.2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=4.5×10-4.5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=45-9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=36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74205" y="4407218"/>
            <a:ext cx="287464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=3.2×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+0.1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=3.2×10+3.2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×0.1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=32-0.32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=31.68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2" name="前凸弯带形 1"/>
          <p:cNvSpPr/>
          <p:nvPr/>
        </p:nvSpPr>
        <p:spPr>
          <a:xfrm>
            <a:off x="2260600" y="240665"/>
            <a:ext cx="4150360" cy="864235"/>
          </a:xfrm>
          <a:prstGeom prst="ellipse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02965" y="521335"/>
            <a:ext cx="2296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解决问题</a:t>
            </a:r>
            <a:endParaRPr lang="zh-CN" altLang="en-US" sz="3200" b="1"/>
          </a:p>
        </p:txBody>
      </p:sp>
      <p:sp>
        <p:nvSpPr>
          <p:cNvPr id="15364" name="矩形 4"/>
          <p:cNvSpPr/>
          <p:nvPr/>
        </p:nvSpPr>
        <p:spPr>
          <a:xfrm>
            <a:off x="2568258" y="1463993"/>
            <a:ext cx="7054850" cy="12017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王叔叔买了梨和苹果各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千克，梨每千克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元，苹果每千克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元。一共花多少钱？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52595" y="3312478"/>
            <a:ext cx="3214688" cy="2862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45×1.8+45×3.2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=45×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1.8+3.2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=45×5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=225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答：一共花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225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元钱。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2" name="前凸弯带形 1"/>
          <p:cNvSpPr/>
          <p:nvPr/>
        </p:nvSpPr>
        <p:spPr>
          <a:xfrm>
            <a:off x="2260600" y="240665"/>
            <a:ext cx="4150360" cy="864235"/>
          </a:xfrm>
          <a:prstGeom prst="ellipse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02965" y="521335"/>
            <a:ext cx="2296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解决问题</a:t>
            </a:r>
            <a:endParaRPr lang="zh-CN" altLang="en-US" sz="3200" b="1"/>
          </a:p>
        </p:txBody>
      </p:sp>
      <p:sp>
        <p:nvSpPr>
          <p:cNvPr id="16388" name="矩形 4"/>
          <p:cNvSpPr/>
          <p:nvPr/>
        </p:nvSpPr>
        <p:spPr>
          <a:xfrm>
            <a:off x="2069783" y="1590675"/>
            <a:ext cx="7304087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两个修路队修一条公路，甲队每天修5.6千米，乙队每天修4.4千米。两人合作12天，修路多少千米？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62275" y="3178810"/>
            <a:ext cx="508508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5.6+4.4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=10×12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=120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（千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米）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答：两人合作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天，修路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千米。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右箭头标注 6"/>
          <p:cNvSpPr/>
          <p:nvPr/>
        </p:nvSpPr>
        <p:spPr>
          <a:xfrm>
            <a:off x="1238885" y="2850515"/>
            <a:ext cx="3837940" cy="1381125"/>
          </a:xfrm>
          <a:prstGeom prst="rightArrow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182235" y="2156778"/>
            <a:ext cx="6243638" cy="304609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整数乘法的交换律、结合律和分配律，对于小数乘法同样适用。运用定律可以使一些计算简便。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6040" y="3218815"/>
            <a:ext cx="3158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我学会了：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19460" name="矩形 26"/>
          <p:cNvSpPr/>
          <p:nvPr/>
        </p:nvSpPr>
        <p:spPr>
          <a:xfrm>
            <a:off x="3101975" y="1246188"/>
            <a:ext cx="61690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整数乘法运算定律推广到小数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461" name="组合 3"/>
          <p:cNvGrpSpPr/>
          <p:nvPr/>
        </p:nvGrpSpPr>
        <p:grpSpPr>
          <a:xfrm>
            <a:off x="1803400" y="2117725"/>
            <a:ext cx="9191625" cy="4478338"/>
            <a:chOff x="1802700" y="2118255"/>
            <a:chExt cx="9192364" cy="4478199"/>
          </a:xfrm>
        </p:grpSpPr>
        <p:sp>
          <p:nvSpPr>
            <p:cNvPr id="19462" name="文本框 12"/>
            <p:cNvSpPr txBox="1"/>
            <p:nvPr/>
          </p:nvSpPr>
          <p:spPr>
            <a:xfrm>
              <a:off x="1802700" y="2118255"/>
              <a:ext cx="6927215" cy="2861310"/>
            </a:xfrm>
            <a:prstGeom prst="rect">
              <a:avLst/>
            </a:prstGeom>
            <a:solidFill>
              <a:srgbClr val="EDFFF8"/>
            </a:solidFill>
            <a:ln w="9525" cap="flat" cmpd="sng">
              <a:solidFill>
                <a:srgbClr val="70AD47"/>
              </a:solidFill>
              <a:prstDash val="lgDash"/>
              <a:round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0.7×1.2         1.2×0.7</a:t>
              </a:r>
              <a:endPara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 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0.8×0.5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×0.4         0.8×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0.5×0.4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</a:t>
              </a:r>
              <a:endPara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（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2.4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＋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3.6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×0.5           2.4×0.5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＋</a:t>
              </a:r>
              <a:r>
                <a:rPr lang="en-US" altLang="zh-CN" sz="2400" b="1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3.6×0.5</a:t>
              </a:r>
              <a:endPara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130100" y="2275735"/>
              <a:ext cx="612140" cy="546735"/>
            </a:xfrm>
            <a:prstGeom prst="ellipse">
              <a:avLst/>
            </a:prstGeom>
            <a:solidFill>
              <a:srgbClr val="EDFFF8"/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  </a:t>
              </a: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130100" y="3275860"/>
              <a:ext cx="612140" cy="546735"/>
            </a:xfrm>
            <a:prstGeom prst="ellipse">
              <a:avLst/>
            </a:prstGeom>
            <a:solidFill>
              <a:srgbClr val="EDFFF8"/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  </a:t>
              </a: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130100" y="4432830"/>
              <a:ext cx="612140" cy="546735"/>
            </a:xfrm>
            <a:prstGeom prst="ellipse">
              <a:avLst/>
            </a:prstGeom>
            <a:solidFill>
              <a:srgbClr val="EDFFF8"/>
            </a:solidFill>
            <a:ln w="1270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  </a:t>
              </a:r>
              <a:endPara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66" name="文本框 17"/>
            <p:cNvSpPr txBox="1"/>
            <p:nvPr/>
          </p:nvSpPr>
          <p:spPr>
            <a:xfrm>
              <a:off x="5209475" y="2238905"/>
              <a:ext cx="53848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67" name="文本框 18"/>
            <p:cNvSpPr txBox="1"/>
            <p:nvPr/>
          </p:nvSpPr>
          <p:spPr>
            <a:xfrm>
              <a:off x="5209475" y="3239030"/>
              <a:ext cx="53848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68" name="文本框 19"/>
            <p:cNvSpPr txBox="1"/>
            <p:nvPr/>
          </p:nvSpPr>
          <p:spPr>
            <a:xfrm>
              <a:off x="5166930" y="4396000"/>
              <a:ext cx="53848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32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69" name="矩形 20"/>
            <p:cNvSpPr/>
            <p:nvPr/>
          </p:nvSpPr>
          <p:spPr>
            <a:xfrm>
              <a:off x="8905848" y="2259046"/>
              <a:ext cx="17235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乘法交换律</a:t>
              </a:r>
              <a:endPara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2" name="直接箭头连接符 21"/>
            <p:cNvCxnSpPr/>
            <p:nvPr/>
          </p:nvCxnSpPr>
          <p:spPr>
            <a:xfrm flipV="1">
              <a:off x="8174514" y="2486198"/>
              <a:ext cx="731334" cy="1508"/>
            </a:xfrm>
            <a:prstGeom prst="straightConnector1">
              <a:avLst/>
            </a:prstGeom>
            <a:ln w="57150">
              <a:solidFill>
                <a:srgbClr val="3617A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71" name="矩形 22"/>
            <p:cNvSpPr/>
            <p:nvPr/>
          </p:nvSpPr>
          <p:spPr>
            <a:xfrm>
              <a:off x="9069640" y="3335359"/>
              <a:ext cx="17235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乘法</a:t>
              </a:r>
              <a:r>
                <a:rPr lang="zh-CN" altLang="en-US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结合</a:t>
              </a:r>
              <a:r>
                <a:rPr lang="zh-CN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律</a:t>
              </a:r>
              <a:endPara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4" name="直接箭头连接符 23"/>
            <p:cNvCxnSpPr/>
            <p:nvPr/>
          </p:nvCxnSpPr>
          <p:spPr>
            <a:xfrm flipV="1">
              <a:off x="8338306" y="3562511"/>
              <a:ext cx="731334" cy="1508"/>
            </a:xfrm>
            <a:prstGeom prst="straightConnector1">
              <a:avLst/>
            </a:prstGeom>
            <a:ln w="57150">
              <a:solidFill>
                <a:srgbClr val="3617A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73" name="矩形 24"/>
            <p:cNvSpPr/>
            <p:nvPr/>
          </p:nvSpPr>
          <p:spPr>
            <a:xfrm>
              <a:off x="9271515" y="4429052"/>
              <a:ext cx="17235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乘法</a:t>
              </a:r>
              <a:r>
                <a:rPr lang="zh-CN" altLang="en-US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分配</a:t>
              </a:r>
              <a:r>
                <a:rPr lang="zh-CN" altLang="zh-CN" sz="2400" b="1" dirty="0">
                  <a:solidFill>
                    <a:srgbClr val="3617A9"/>
                  </a:solidFill>
                  <a:latin typeface="微软雅黑" panose="020B0503020204020204" charset="-122"/>
                  <a:ea typeface="微软雅黑" panose="020B0503020204020204" charset="-122"/>
                </a:rPr>
                <a:t>律</a:t>
              </a:r>
              <a:endPara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6" name="直接箭头连接符 25"/>
            <p:cNvCxnSpPr/>
            <p:nvPr/>
          </p:nvCxnSpPr>
          <p:spPr>
            <a:xfrm flipV="1">
              <a:off x="8540181" y="4656204"/>
              <a:ext cx="731334" cy="1508"/>
            </a:xfrm>
            <a:prstGeom prst="straightConnector1">
              <a:avLst/>
            </a:prstGeom>
            <a:ln w="57150">
              <a:solidFill>
                <a:srgbClr val="3617A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75" name="矩形 1"/>
            <p:cNvSpPr/>
            <p:nvPr/>
          </p:nvSpPr>
          <p:spPr>
            <a:xfrm>
              <a:off x="2607973" y="5396125"/>
              <a:ext cx="6096000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整数乘法的交换律、结合律和分配律，对于小数乘法同样适用。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10565" y="828040"/>
            <a:ext cx="10770870" cy="575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3200" b="0">
                <a:latin typeface="Times New Roman" panose="02020603050405020304" charset="0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、直接写出得数。</a:t>
            </a:r>
            <a:r>
              <a:rPr lang="en-US" sz="3200" b="0">
                <a:latin typeface="Times New Roman" panose="02020603050405020304" charset="0"/>
              </a:rPr>
              <a:t>5</a:t>
            </a:r>
            <a:r>
              <a:rPr lang="en-US" sz="3200" b="0">
                <a:latin typeface="Arial" panose="020B0604020202020204" pitchFamily="34" charset="0"/>
              </a:rPr>
              <a:t>×2=            </a:t>
            </a:r>
            <a:r>
              <a:rPr lang="en-US" sz="3200" b="0">
                <a:latin typeface="Times New Roman" panose="02020603050405020304" charset="0"/>
              </a:rPr>
              <a:t>25</a:t>
            </a:r>
            <a:r>
              <a:rPr lang="en-US" sz="3200" b="0">
                <a:latin typeface="Arial" panose="020B0604020202020204" pitchFamily="34" charset="0"/>
              </a:rPr>
              <a:t>×</a:t>
            </a:r>
            <a:r>
              <a:rPr lang="en-US" sz="3200" b="0">
                <a:latin typeface="Times New Roman" panose="02020603050405020304" charset="0"/>
              </a:rPr>
              <a:t>4=             125</a:t>
            </a:r>
            <a:r>
              <a:rPr lang="en-US" sz="3200" b="0">
                <a:latin typeface="Arial" panose="020B0604020202020204" pitchFamily="34" charset="0"/>
              </a:rPr>
              <a:t>×</a:t>
            </a:r>
            <a:r>
              <a:rPr lang="en-US" sz="3200" b="0">
                <a:latin typeface="Times New Roman" panose="02020603050405020304" charset="0"/>
              </a:rPr>
              <a:t>8=              75</a:t>
            </a:r>
            <a:r>
              <a:rPr lang="en-US" sz="3200" b="0">
                <a:latin typeface="Arial" panose="020B0604020202020204" pitchFamily="34" charset="0"/>
              </a:rPr>
              <a:t>×</a:t>
            </a:r>
            <a:r>
              <a:rPr lang="en-US" sz="3200" b="0">
                <a:latin typeface="Times New Roman" panose="02020603050405020304" charset="0"/>
              </a:rPr>
              <a:t>4=2</a:t>
            </a:r>
            <a:r>
              <a:rPr lang="zh-CN" sz="3200" b="0">
                <a:ea typeface="宋体" panose="02010600030101010101" pitchFamily="2" charset="-122"/>
              </a:rPr>
              <a:t>、把左、右两边相等的算式连起来，并说说分别运用了什么运算定律。</a:t>
            </a:r>
            <a:r>
              <a:rPr lang="en-US" sz="3200" b="0">
                <a:latin typeface="Times New Roman" panose="02020603050405020304" charset="0"/>
              </a:rPr>
              <a:t>        8</a:t>
            </a:r>
            <a:r>
              <a:rPr lang="en-US" sz="3200" b="0">
                <a:latin typeface="Arial" panose="020B0604020202020204" pitchFamily="34" charset="0"/>
              </a:rPr>
              <a:t>×24                    12×4+28×6</a:t>
            </a:r>
            <a:endParaRPr lang="en-US" sz="3200" b="0">
              <a:latin typeface="Arial" panose="020B0604020202020204" pitchFamily="34" charset="0"/>
            </a:endParaRPr>
          </a:p>
          <a:p>
            <a:pPr indent="0"/>
            <a:r>
              <a:rPr lang="en-US" sz="3200" b="0">
                <a:latin typeface="Arial" panose="020B0604020202020204" pitchFamily="34" charset="0"/>
              </a:rPr>
              <a:t>  37×</a:t>
            </a:r>
            <a:r>
              <a:rPr lang="zh-CN" sz="3200" b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Arial" panose="020B0604020202020204" pitchFamily="34" charset="0"/>
              </a:rPr>
              <a:t>5×6</a:t>
            </a:r>
            <a:r>
              <a:rPr lang="zh-CN" sz="3200" b="0">
                <a:latin typeface="Arial" panose="020B0604020202020204" pitchFamily="34" charset="0"/>
                <a:ea typeface="宋体" panose="02010600030101010101" pitchFamily="2" charset="-122"/>
              </a:rPr>
              <a:t>）          </a:t>
            </a:r>
            <a:r>
              <a:rPr lang="en-US" altLang="zh-CN" sz="3200" b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sz="3200" b="0">
                <a:latin typeface="Arial" panose="020B0604020202020204" pitchFamily="34" charset="0"/>
              </a:rPr>
              <a:t>24×8</a:t>
            </a:r>
            <a:endParaRPr lang="en-US" sz="3200" b="0">
              <a:latin typeface="Arial" panose="020B0604020202020204" pitchFamily="34" charset="0"/>
            </a:endParaRPr>
          </a:p>
          <a:p>
            <a:pPr indent="0"/>
            <a:r>
              <a:rPr lang="zh-CN" sz="3200" b="0">
                <a:latin typeface="Arial" panose="020B0604020202020204" pitchFamily="34" charset="0"/>
                <a:ea typeface="宋体" panose="02010600030101010101" pitchFamily="2" charset="-122"/>
              </a:rPr>
              <a:t>（</a:t>
            </a:r>
            <a:r>
              <a:rPr lang="en-US" sz="3200" b="0">
                <a:latin typeface="Arial" panose="020B0604020202020204" pitchFamily="34" charset="0"/>
              </a:rPr>
              <a:t>12+28</a:t>
            </a:r>
            <a:r>
              <a:rPr lang="zh-CN" sz="3200" b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Arial" panose="020B0604020202020204" pitchFamily="34" charset="0"/>
              </a:rPr>
              <a:t>×6             </a:t>
            </a:r>
            <a:r>
              <a:rPr lang="zh-CN" sz="3200" b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Arial" panose="020B0604020202020204" pitchFamily="34" charset="0"/>
              </a:rPr>
              <a:t>37×5</a:t>
            </a:r>
            <a:r>
              <a:rPr lang="zh-CN" sz="3200" b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Arial" panose="020B0604020202020204" pitchFamily="34" charset="0"/>
              </a:rPr>
              <a:t>×6</a:t>
            </a:r>
            <a:endParaRPr lang="en-US" altLang="en-US" sz="3200" b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8000" y="1736090"/>
            <a:ext cx="916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5135" y="1736090"/>
            <a:ext cx="1315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100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4355" y="1736090"/>
            <a:ext cx="14116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1000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67215" y="1736090"/>
            <a:ext cx="14116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300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255135" y="240665"/>
            <a:ext cx="2649220" cy="1268730"/>
          </a:xfrm>
          <a:prstGeom prst="wedge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特殊数组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629535" y="4279900"/>
            <a:ext cx="2350135" cy="10134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330575" y="4279900"/>
            <a:ext cx="1422400" cy="20269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88640" y="5420360"/>
            <a:ext cx="1891030" cy="6705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513955" y="3878580"/>
            <a:ext cx="3039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乘法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分配律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13955" y="4940300"/>
            <a:ext cx="3039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乘法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交换律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97775" y="5875655"/>
            <a:ext cx="3039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乘法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结合律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 animBg="1"/>
      <p:bldP spid="7" grpId="1" animBg="1"/>
      <p:bldP spid="11" grpId="0"/>
      <p:bldP spid="11" grpId="1"/>
      <p:bldP spid="13" grpId="0"/>
      <p:bldP spid="13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556000" y="215138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0">
                <a:latin typeface="Times New Roman" panose="02020603050405020304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、填一填。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5300980" y="2746375"/>
            <a:ext cx="340360" cy="356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3752850" y="2562860"/>
            <a:ext cx="50800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9700"/>
            <a:endParaRPr lang="en-US" sz="900" b="0">
              <a:latin typeface="Times New Roman" panose="02020603050405020304" charset="0"/>
            </a:endParaRPr>
          </a:p>
          <a:p>
            <a:pPr indent="139700"/>
            <a:r>
              <a:rPr lang="en-US" sz="2400" b="0">
                <a:latin typeface="Times New Roman" panose="02020603050405020304" charset="0"/>
              </a:rPr>
              <a:t>0.7</a:t>
            </a:r>
            <a:r>
              <a:rPr lang="en-US" sz="2400" b="0">
                <a:latin typeface="Arial" panose="020B0604020202020204" pitchFamily="34" charset="0"/>
              </a:rPr>
              <a:t>×1.2	  1.2×0.7</a:t>
            </a:r>
            <a:endParaRPr lang="en-US" altLang="en-US" sz="2400" b="0">
              <a:latin typeface="Arial" panose="020B060402020202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488690" y="3286125"/>
            <a:ext cx="5080000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zh-CN" sz="11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sz="2400" b="0">
                <a:latin typeface="Times New Roman" panose="02020603050405020304" charset="0"/>
                <a:cs typeface="Times New Roman" panose="02020603050405020304" charset="0"/>
              </a:rPr>
              <a:t>0.8×0.5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sz="2400" b="0">
                <a:latin typeface="Times New Roman" panose="02020603050405020304" charset="0"/>
                <a:cs typeface="Times New Roman" panose="02020603050405020304" charset="0"/>
              </a:rPr>
              <a:t>×0.4     0.8×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sz="2400" b="0">
                <a:latin typeface="Times New Roman" panose="02020603050405020304" charset="0"/>
                <a:cs typeface="Times New Roman" panose="02020603050405020304" charset="0"/>
              </a:rPr>
              <a:t>0.5×0.4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556000" y="3432810"/>
            <a:ext cx="5080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（</a:t>
            </a:r>
            <a:r>
              <a:rPr lang="en-US" sz="2400" b="0">
                <a:latin typeface="Times New Roman" panose="02020603050405020304" charset="0"/>
                <a:cs typeface="Times New Roman" panose="02020603050405020304" charset="0"/>
              </a:rPr>
              <a:t>2.4+3.6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sz="2400" b="0">
                <a:latin typeface="Times New Roman" panose="02020603050405020304" charset="0"/>
                <a:cs typeface="Times New Roman" panose="02020603050405020304" charset="0"/>
              </a:rPr>
              <a:t>×0.5     2.4×0.5+3.6×0.5</a:t>
            </a:r>
            <a:endParaRPr lang="en-US" sz="2400" b="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、想一想。整数乘法的（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）、（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），对于小数同样适用。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768340" y="3496945"/>
            <a:ext cx="340360" cy="356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5787390" y="4188460"/>
            <a:ext cx="340360" cy="3562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103" name="文本框 102"/>
          <p:cNvSpPr txBox="1"/>
          <p:nvPr/>
        </p:nvSpPr>
        <p:spPr>
          <a:xfrm>
            <a:off x="542925" y="941070"/>
            <a:ext cx="111067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800" b="0">
                <a:latin typeface="Times New Roman" panose="02020603050405020304" charset="0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、填一填。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8350" y="1702435"/>
            <a:ext cx="3604260" cy="736600"/>
            <a:chOff x="1210" y="2681"/>
            <a:chExt cx="5676" cy="1160"/>
          </a:xfrm>
        </p:grpSpPr>
        <p:pic>
          <p:nvPicPr>
            <p:cNvPr id="2" name="图片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584" y="2990"/>
              <a:ext cx="743" cy="6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" name="文本框 103"/>
            <p:cNvSpPr txBox="1"/>
            <p:nvPr/>
          </p:nvSpPr>
          <p:spPr>
            <a:xfrm>
              <a:off x="1210" y="2681"/>
              <a:ext cx="567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139700">
                <a:lnSpc>
                  <a:spcPct val="150000"/>
                </a:lnSpc>
              </a:pPr>
              <a:r>
                <a:rPr lang="en-US" sz="2800" b="0">
                  <a:latin typeface="Times New Roman" panose="02020603050405020304" charset="0"/>
                </a:rPr>
                <a:t>0.7</a:t>
              </a:r>
              <a:r>
                <a:rPr lang="en-US" sz="2800" b="0">
                  <a:latin typeface="Arial" panose="020B0604020202020204" pitchFamily="34" charset="0"/>
                </a:rPr>
                <a:t>×1.2	  1.2×0.7</a:t>
              </a:r>
              <a:endParaRPr lang="en-US" altLang="en-US" sz="2800" b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5320" y="2792730"/>
            <a:ext cx="6405880" cy="521970"/>
            <a:chOff x="1032" y="4398"/>
            <a:chExt cx="10088" cy="822"/>
          </a:xfrm>
        </p:grpSpPr>
        <p:pic>
          <p:nvPicPr>
            <p:cNvPr id="4" name="图片 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5548" y="4438"/>
              <a:ext cx="743" cy="7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1032" y="4398"/>
              <a:ext cx="1008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sz="2800" b="0">
                  <a:latin typeface="Arial" panose="020B0604020202020204" pitchFamily="34" charset="0"/>
                </a:rPr>
                <a:t>0.8×0.5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r>
                <a:rPr lang="en-US" sz="2800" b="0">
                  <a:latin typeface="Arial" panose="020B0604020202020204" pitchFamily="34" charset="0"/>
                </a:rPr>
                <a:t>×0.4        0.8×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sz="2800" b="0">
                  <a:latin typeface="Arial" panose="020B0604020202020204" pitchFamily="34" charset="0"/>
                </a:rPr>
                <a:t>0.5×0.4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endParaRPr lang="zh-CN" altLang="en-US" sz="2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8350" y="3667760"/>
            <a:ext cx="7569835" cy="521970"/>
            <a:chOff x="1261" y="6185"/>
            <a:chExt cx="11921" cy="822"/>
          </a:xfrm>
        </p:grpSpPr>
        <p:pic>
          <p:nvPicPr>
            <p:cNvPr id="3" name="图片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6143" y="6235"/>
              <a:ext cx="743" cy="7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" name="文本框 106"/>
            <p:cNvSpPr txBox="1"/>
            <p:nvPr/>
          </p:nvSpPr>
          <p:spPr>
            <a:xfrm>
              <a:off x="1261" y="6185"/>
              <a:ext cx="1192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/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sz="2800" b="0">
                  <a:latin typeface="Arial" panose="020B0604020202020204" pitchFamily="34" charset="0"/>
                </a:rPr>
                <a:t>2.4+3.6</a:t>
              </a:r>
              <a:r>
                <a:rPr lang="zh-CN" sz="2800" b="0">
                  <a:latin typeface="Arial" panose="020B0604020202020204" pitchFamily="34" charset="0"/>
                  <a:ea typeface="宋体" panose="02010600030101010101" pitchFamily="2" charset="-122"/>
                </a:rPr>
                <a:t>）</a:t>
              </a:r>
              <a:r>
                <a:rPr lang="en-US" sz="2800" b="0">
                  <a:latin typeface="Arial" panose="020B0604020202020204" pitchFamily="34" charset="0"/>
                </a:rPr>
                <a:t>×0.5         2.4×0.5+3.6×0.5</a:t>
              </a:r>
              <a:endParaRPr lang="en-US" altLang="en-US" sz="2800" b="0">
                <a:latin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68350" y="4517390"/>
            <a:ext cx="1104074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800" b="0">
                <a:latin typeface="Arial" panose="020B0604020202020204" pitchFamily="34" charset="0"/>
              </a:rPr>
              <a:t>2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、想一想。整数乘法的（</a:t>
            </a:r>
            <a:r>
              <a:rPr lang="en-US" sz="2800" b="0"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）、（</a:t>
            </a:r>
            <a:r>
              <a:rPr lang="en-US" sz="2800" b="0"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）和（</a:t>
            </a:r>
            <a:r>
              <a:rPr lang="en-US" sz="2800" b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zh-CN" sz="2800" b="0">
                <a:latin typeface="Arial" panose="020B0604020202020204" pitchFamily="34" charset="0"/>
                <a:ea typeface="宋体" panose="02010600030101010101" pitchFamily="2" charset="-122"/>
              </a:rPr>
              <a:t>），对于小数同样适用。</a:t>
            </a:r>
            <a:endParaRPr lang="zh-CN" altLang="en-US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05685" y="1794510"/>
            <a:ext cx="441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52825" y="2731135"/>
            <a:ext cx="441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98265" y="3593465"/>
            <a:ext cx="441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endParaRPr lang="en-US" altLang="zh-CN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1035" y="5392420"/>
            <a:ext cx="1315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交换律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99150" y="5386705"/>
            <a:ext cx="1315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结合律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96630" y="5392420"/>
            <a:ext cx="1315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分配律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9220" name="Rectangle 51"/>
          <p:cNvSpPr/>
          <p:nvPr/>
        </p:nvSpPr>
        <p:spPr>
          <a:xfrm>
            <a:off x="2795588" y="1412875"/>
            <a:ext cx="6073775" cy="646113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下面每组算式两边的结果什么关系？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1" name="文本框 9"/>
          <p:cNvSpPr txBox="1"/>
          <p:nvPr/>
        </p:nvSpPr>
        <p:spPr>
          <a:xfrm>
            <a:off x="1520825" y="2468563"/>
            <a:ext cx="6926263" cy="28606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accent2">
                <a:lumMod val="20000"/>
                <a:lumOff val="8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0.7×1.2         1.2×0.7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0.8×0.5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×0.4         0.8×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0.5×0.4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（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2.4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3.6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×0.5           2.4×0.5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3.6×0.5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06950" y="2601913"/>
            <a:ext cx="612775" cy="547688"/>
          </a:xfrm>
          <a:prstGeom prst="ellipse">
            <a:avLst/>
          </a:prstGeom>
          <a:solidFill>
            <a:srgbClr val="EDFFF8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06950" y="3602038"/>
            <a:ext cx="612775" cy="547688"/>
          </a:xfrm>
          <a:prstGeom prst="ellipse">
            <a:avLst/>
          </a:prstGeom>
          <a:solidFill>
            <a:srgbClr val="EDFFF8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806950" y="4759325"/>
            <a:ext cx="612775" cy="546100"/>
          </a:xfrm>
          <a:prstGeom prst="ellipse">
            <a:avLst/>
          </a:prstGeom>
          <a:solidFill>
            <a:srgbClr val="EDFFF8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86325" y="2565400"/>
            <a:ext cx="5381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6325" y="3565525"/>
            <a:ext cx="5381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86325" y="4722813"/>
            <a:ext cx="538163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8" name="矩形 1"/>
          <p:cNvSpPr/>
          <p:nvPr/>
        </p:nvSpPr>
        <p:spPr>
          <a:xfrm>
            <a:off x="8623300" y="2608263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7890828" y="2817495"/>
            <a:ext cx="731838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30" name="矩形 23"/>
          <p:cNvSpPr/>
          <p:nvPr/>
        </p:nvSpPr>
        <p:spPr>
          <a:xfrm>
            <a:off x="8786813" y="3684588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结合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8056563" y="3911600"/>
            <a:ext cx="730250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32" name="矩形 25"/>
          <p:cNvSpPr/>
          <p:nvPr/>
        </p:nvSpPr>
        <p:spPr>
          <a:xfrm>
            <a:off x="8988425" y="4778375"/>
            <a:ext cx="17240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分配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V="1">
            <a:off x="8258175" y="5005388"/>
            <a:ext cx="730250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623300" y="2591118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7890828" y="2800350"/>
            <a:ext cx="731838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9"/>
          <p:cNvSpPr txBox="1"/>
          <p:nvPr/>
        </p:nvSpPr>
        <p:spPr>
          <a:xfrm>
            <a:off x="1520825" y="2468563"/>
            <a:ext cx="6926263" cy="28606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accent2">
                <a:lumMod val="60000"/>
                <a:lumOff val="4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0.7×1.2         1.2×0.7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0.8×0.5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×0.4         0.8×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0.5×0.4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（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2.4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3.6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×0.5           2.4×0.5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3.6×0.5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8056563" y="3911600"/>
            <a:ext cx="730250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623300" y="2591118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890828" y="2800350"/>
            <a:ext cx="731838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23"/>
          <p:cNvSpPr/>
          <p:nvPr/>
        </p:nvSpPr>
        <p:spPr>
          <a:xfrm>
            <a:off x="8786813" y="3689668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乘法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结合</a:t>
            </a:r>
            <a:r>
              <a:rPr lang="zh-CN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zh-CN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25"/>
          <p:cNvSpPr/>
          <p:nvPr/>
        </p:nvSpPr>
        <p:spPr>
          <a:xfrm>
            <a:off x="8988425" y="4783455"/>
            <a:ext cx="17240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乘法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分配</a:t>
            </a:r>
            <a:r>
              <a:rPr lang="zh-CN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zh-CN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8258175" y="5010468"/>
            <a:ext cx="730250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8056563" y="3916680"/>
            <a:ext cx="730250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623300" y="2596198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zh-CN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7890828" y="2805430"/>
            <a:ext cx="731838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9220" name="Rectangle 51"/>
          <p:cNvSpPr/>
          <p:nvPr/>
        </p:nvSpPr>
        <p:spPr>
          <a:xfrm>
            <a:off x="1955800" y="937260"/>
            <a:ext cx="7032625" cy="8299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4"/>
            </a:solidFill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下面每组算式两边的结果什么关系？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1520825" y="2468563"/>
            <a:ext cx="6926263" cy="2860675"/>
          </a:xfrm>
          <a:prstGeom prst="rect">
            <a:avLst/>
          </a:prstGeom>
          <a:solidFill>
            <a:srgbClr val="EDFFF8"/>
          </a:solidFill>
          <a:ln w="9525" cap="flat" cmpd="sng">
            <a:solidFill>
              <a:srgbClr val="70AD47"/>
            </a:solidFill>
            <a:prstDash val="lg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0.7×1.2         1.2×0.7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0.8×0.5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×0.4         0.8×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0.5×0.4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（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2.4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3.6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×0.5           2.4×0.5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＋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3.6×0.5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806950" y="2601913"/>
            <a:ext cx="612775" cy="547688"/>
          </a:xfrm>
          <a:prstGeom prst="ellipse">
            <a:avLst/>
          </a:prstGeom>
          <a:solidFill>
            <a:srgbClr val="EDFFF8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06950" y="3602038"/>
            <a:ext cx="612775" cy="547688"/>
          </a:xfrm>
          <a:prstGeom prst="ellipse">
            <a:avLst/>
          </a:prstGeom>
          <a:solidFill>
            <a:srgbClr val="EDFFF8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806950" y="4759325"/>
            <a:ext cx="612775" cy="546100"/>
          </a:xfrm>
          <a:prstGeom prst="ellipse">
            <a:avLst/>
          </a:prstGeom>
          <a:solidFill>
            <a:srgbClr val="EDFFF8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86325" y="2565400"/>
            <a:ext cx="5381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86325" y="3565525"/>
            <a:ext cx="5381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86325" y="4722813"/>
            <a:ext cx="538163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矩形 1"/>
          <p:cNvSpPr/>
          <p:nvPr/>
        </p:nvSpPr>
        <p:spPr>
          <a:xfrm>
            <a:off x="8623300" y="2608263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7891463" y="2835275"/>
            <a:ext cx="731838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23"/>
          <p:cNvSpPr/>
          <p:nvPr/>
        </p:nvSpPr>
        <p:spPr>
          <a:xfrm>
            <a:off x="8786813" y="3684588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结合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 flipV="1">
            <a:off x="8056563" y="3911600"/>
            <a:ext cx="730250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25"/>
          <p:cNvSpPr/>
          <p:nvPr/>
        </p:nvSpPr>
        <p:spPr>
          <a:xfrm>
            <a:off x="8988425" y="4778375"/>
            <a:ext cx="17240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乘法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分配</a:t>
            </a:r>
            <a:r>
              <a:rPr lang="zh-CN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律</a:t>
            </a:r>
            <a:endParaRPr lang="zh-CN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V="1">
            <a:off x="8258175" y="5005388"/>
            <a:ext cx="730250" cy="1588"/>
          </a:xfrm>
          <a:prstGeom prst="straightConnector1">
            <a:avLst/>
          </a:prstGeom>
          <a:ln w="57150">
            <a:solidFill>
              <a:srgbClr val="3617A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1" grpId="1"/>
      <p:bldP spid="33" grpId="0"/>
      <p:bldP spid="33" grpId="1"/>
      <p:bldP spid="35" grpId="0"/>
      <p:bldP spid="3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波形 4"/>
          <p:cNvSpPr/>
          <p:nvPr/>
        </p:nvSpPr>
        <p:spPr>
          <a:xfrm>
            <a:off x="2910205" y="720725"/>
            <a:ext cx="5605145" cy="1494790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84550" y="1120775"/>
            <a:ext cx="4514850" cy="73723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说一说：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你有什么发现？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91423" y="3427095"/>
            <a:ext cx="6300787" cy="1383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整数乘法的交换律、结合律和分配律，对于小数乘法同样适用。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356860" y="2108200"/>
            <a:ext cx="301625" cy="1196340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/>
        </p:nvSpPr>
        <p:spPr>
          <a:xfrm>
            <a:off x="1272540" y="888365"/>
            <a:ext cx="4365625" cy="1196340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107" name="文本框 106"/>
          <p:cNvSpPr txBox="1"/>
          <p:nvPr/>
        </p:nvSpPr>
        <p:spPr>
          <a:xfrm>
            <a:off x="1653540" y="1261745"/>
            <a:ext cx="3603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</a:rPr>
              <a:t>用运算定律计算算式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矩形 6"/>
          <p:cNvSpPr/>
          <p:nvPr/>
        </p:nvSpPr>
        <p:spPr>
          <a:xfrm>
            <a:off x="2501900" y="2084705"/>
            <a:ext cx="2755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0.25×4.78×4                           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0925" y="2757488"/>
            <a:ext cx="247808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=0.25×4×4.78 </a:t>
            </a:r>
            <a:endParaRPr lang="zh-CN" altLang="en-US" dirty="0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47913" y="3363913"/>
            <a:ext cx="15890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=1×4.78 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89188" y="4060825"/>
            <a:ext cx="116522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=4.78 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45400" y="2757805"/>
            <a:ext cx="2638425" cy="1064431"/>
            <a:chOff x="7497573" y="2924164"/>
            <a:chExt cx="1464469" cy="1007888"/>
          </a:xfrm>
        </p:grpSpPr>
        <p:sp>
          <p:nvSpPr>
            <p:cNvPr id="11" name="椭圆 10"/>
            <p:cNvSpPr/>
            <p:nvPr/>
          </p:nvSpPr>
          <p:spPr>
            <a:xfrm>
              <a:off x="7497573" y="2924164"/>
              <a:ext cx="1464469" cy="1007888"/>
            </a:xfrm>
            <a:prstGeom prst="ellipse">
              <a:avLst/>
            </a:prstGeom>
            <a:solidFill>
              <a:srgbClr val="EDFF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79" name="矩形 21"/>
            <p:cNvSpPr/>
            <p:nvPr/>
          </p:nvSpPr>
          <p:spPr>
            <a:xfrm>
              <a:off x="7640264" y="3180999"/>
              <a:ext cx="1178808" cy="4942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乘法交换律</a:t>
              </a:r>
              <a:endParaRPr lang="zh-CN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3" name="直接箭头连接符 22"/>
          <p:cNvCxnSpPr/>
          <p:nvPr/>
        </p:nvCxnSpPr>
        <p:spPr>
          <a:xfrm>
            <a:off x="5257165" y="3364230"/>
            <a:ext cx="199707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653540" y="4874260"/>
            <a:ext cx="90792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C00000"/>
                </a:solidFill>
                <a:ea typeface="宋体" panose="02010600030101010101" pitchFamily="2" charset="-122"/>
              </a:rPr>
              <a:t>小结：</a:t>
            </a:r>
            <a:r>
              <a:rPr lang="zh-CN" sz="2800" b="0">
                <a:ea typeface="宋体" panose="02010600030101010101" pitchFamily="2" charset="-122"/>
              </a:rPr>
              <a:t>计算小数连乘的算式时，要先看有没有能凑整的数，如果有就想怎样把它们放在一起，然后再计算，这样可以使计算简便。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1294130" y="888365"/>
            <a:ext cx="4365625" cy="1196340"/>
          </a:xfrm>
          <a:prstGeom prst="horizont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75130" y="1261745"/>
            <a:ext cx="3603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</a:rPr>
              <a:t>用运算定律计算算式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2604</Words>
  <Application>WPS 演示</Application>
  <PresentationFormat>宽屏</PresentationFormat>
  <Paragraphs>352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课堂小结</vt:lpstr>
      <vt:lpstr>合作共学</vt:lpstr>
      <vt:lpstr>合作共学</vt:lpstr>
      <vt:lpstr>合作共学</vt:lpstr>
      <vt:lpstr>课堂小结</vt:lpstr>
      <vt:lpstr>合作共学</vt:lpstr>
      <vt:lpstr>当堂检测</vt:lpstr>
      <vt:lpstr>课堂小结</vt:lpstr>
      <vt:lpstr>课堂小结</vt:lpstr>
      <vt:lpstr>课堂小结</vt:lpstr>
      <vt:lpstr>课堂小结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140</cp:revision>
  <dcterms:created xsi:type="dcterms:W3CDTF">2021-06-08T08:52:00Z</dcterms:created>
  <dcterms:modified xsi:type="dcterms:W3CDTF">2023-09-28T14:17:13Z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