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sldIdLst>
    <p:sldId id="256" r:id="rId4"/>
    <p:sldId id="257" r:id="rId5"/>
    <p:sldId id="258" r:id="rId6"/>
    <p:sldId id="259" r:id="rId7"/>
    <p:sldId id="260" r:id="rId8"/>
    <p:sldId id="262" r:id="rId9"/>
    <p:sldId id="261" r:id="rId10"/>
    <p:sldId id="264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59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1060450" y="1847850"/>
            <a:ext cx="716597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7200" dirty="0">
                <a:latin typeface="Arial" panose="020B0604020202020204" pitchFamily="34" charset="0"/>
              </a:rPr>
              <a:t>Unit 3 Lesson 14 Snow! It's Winter!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4925-niutuku_com-261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2419350"/>
            <a:ext cx="5834063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1066800" y="257175"/>
            <a:ext cx="3409950" cy="140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Grammar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云形标注 12291"/>
          <p:cNvSpPr/>
          <p:nvPr/>
        </p:nvSpPr>
        <p:spPr>
          <a:xfrm flipH="1">
            <a:off x="4902200" y="257175"/>
            <a:ext cx="3184525" cy="2162175"/>
          </a:xfrm>
          <a:prstGeom prst="cloudCallout">
            <a:avLst>
              <a:gd name="adj1" fmla="val 70856"/>
              <a:gd name="adj2" fmla="val 86787"/>
            </a:avLst>
          </a:prstGeom>
          <a:solidFill>
            <a:srgbClr val="FF99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Let's learn!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752600" y="501650"/>
            <a:ext cx="54102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600" u="sng" dirty="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现在进行时</a:t>
            </a:r>
            <a:endParaRPr lang="zh-CN" altLang="en-US" sz="6600" u="sng" dirty="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04800" y="2438400"/>
            <a:ext cx="883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主语</a:t>
            </a: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solidFill>
                  <a:srgbClr val="6600CC"/>
                </a:solidFill>
                <a:latin typeface="Arial" panose="020B0604020202020204" pitchFamily="34" charset="0"/>
              </a:rPr>
              <a:t>+   </a:t>
            </a:r>
            <a:r>
              <a:rPr lang="en-US" altLang="zh-CN" sz="3600" b="1" dirty="0">
                <a:solidFill>
                  <a:srgbClr val="FF6600"/>
                </a:solidFill>
                <a:latin typeface="Arial" panose="020B0604020202020204" pitchFamily="34" charset="0"/>
              </a:rPr>
              <a:t>am/is/are </a:t>
            </a:r>
            <a:r>
              <a:rPr lang="en-US" altLang="zh-CN" sz="3600" b="1" dirty="0">
                <a:solidFill>
                  <a:srgbClr val="6600CC"/>
                </a:solidFill>
                <a:latin typeface="Arial" panose="020B0604020202020204" pitchFamily="34" charset="0"/>
              </a:rPr>
              <a:t>  +   </a:t>
            </a:r>
            <a:r>
              <a:rPr lang="en-US" altLang="zh-CN" sz="3600" b="1" dirty="0">
                <a:solidFill>
                  <a:srgbClr val="FF6600"/>
                </a:solidFill>
                <a:latin typeface="Arial" panose="020B0604020202020204" pitchFamily="34" charset="0"/>
              </a:rPr>
              <a:t>doing (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动词</a:t>
            </a:r>
            <a:r>
              <a:rPr lang="en-US" altLang="zh-CN" sz="3600" b="1" dirty="0">
                <a:solidFill>
                  <a:srgbClr val="FF6600"/>
                </a:solidFill>
                <a:latin typeface="Arial" panose="020B0604020202020204" pitchFamily="34" charset="0"/>
              </a:rPr>
              <a:t>+ing)</a:t>
            </a:r>
            <a:endParaRPr lang="en-US" altLang="zh-CN" sz="36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457200" y="4403725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表示某人</a:t>
            </a:r>
            <a:r>
              <a:rPr lang="zh-CN" altLang="en-US" sz="4000" b="1" dirty="0">
                <a:solidFill>
                  <a:srgbClr val="FF66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正在</a:t>
            </a: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做某事的时候用现在进行时。</a:t>
            </a:r>
            <a:endParaRPr lang="en-US" altLang="zh-CN" sz="4000" b="1" dirty="0">
              <a:solidFill>
                <a:srgbClr val="66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304800" y="1676400"/>
            <a:ext cx="739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现在进行时怎么构成</a:t>
            </a:r>
            <a:r>
              <a:rPr lang="en-US" altLang="zh-CN" sz="4000" b="1" dirty="0">
                <a:solidFill>
                  <a:srgbClr val="66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?</a:t>
            </a:r>
            <a:endParaRPr lang="en-US" altLang="zh-CN" sz="4000" b="1" dirty="0">
              <a:solidFill>
                <a:srgbClr val="66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3318" name="Text Box 8"/>
          <p:cNvSpPr txBox="1"/>
          <p:nvPr/>
        </p:nvSpPr>
        <p:spPr>
          <a:xfrm>
            <a:off x="304800" y="3413125"/>
            <a:ext cx="739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什么时候用现在进行时</a:t>
            </a:r>
            <a:r>
              <a:rPr lang="en-US" altLang="zh-CN" sz="4000" b="1" dirty="0">
                <a:solidFill>
                  <a:srgbClr val="66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?</a:t>
            </a:r>
            <a:endParaRPr lang="en-US" altLang="zh-CN" sz="4000" b="1" dirty="0">
              <a:solidFill>
                <a:srgbClr val="66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2"/>
          <p:cNvGrpSpPr/>
          <p:nvPr/>
        </p:nvGrpSpPr>
        <p:grpSpPr>
          <a:xfrm>
            <a:off x="1066800" y="2514600"/>
            <a:ext cx="8077200" cy="914400"/>
            <a:chOff x="0" y="0"/>
            <a:chExt cx="5088" cy="576"/>
          </a:xfrm>
        </p:grpSpPr>
        <p:sp>
          <p:nvSpPr>
            <p:cNvPr id="14339" name="Rectangle 3"/>
            <p:cNvSpPr/>
            <p:nvPr/>
          </p:nvSpPr>
          <p:spPr>
            <a:xfrm>
              <a:off x="0" y="288"/>
              <a:ext cx="4992" cy="288"/>
            </a:xfrm>
            <a:prstGeom prst="rect">
              <a:avLst/>
            </a:prstGeom>
            <a:solidFill>
              <a:srgbClr val="CCFFFF">
                <a:alpha val="50000"/>
              </a:srgbClr>
            </a:soli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0" name="Rectangle 4"/>
            <p:cNvSpPr/>
            <p:nvPr/>
          </p:nvSpPr>
          <p:spPr>
            <a:xfrm>
              <a:off x="0" y="0"/>
              <a:ext cx="3744" cy="288"/>
            </a:xfrm>
            <a:prstGeom prst="rect">
              <a:avLst/>
            </a:prstGeom>
            <a:solidFill>
              <a:srgbClr val="CCFFCC">
                <a:alpha val="50000"/>
              </a:srgbClr>
            </a:solidFill>
            <a:ln w="9525" cap="flat" cmpd="sng">
              <a:solidFill>
                <a:srgbClr val="339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1" name="Text Box 5"/>
            <p:cNvSpPr txBox="1"/>
            <p:nvPr/>
          </p:nvSpPr>
          <p:spPr>
            <a:xfrm>
              <a:off x="0" y="0"/>
              <a:ext cx="50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spcBef>
                  <a:spcPct val="50000"/>
                </a:spcBef>
                <a:tabLst>
                  <a:tab pos="1524000" algn="l"/>
                  <a:tab pos="3340100" algn="l"/>
                </a:tabLst>
              </a:pPr>
              <a:r>
                <a:rPr lang="en-US" altLang="zh-CN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 </a:t>
              </a:r>
              <a:r>
                <a:rPr lang="zh-CN" altLang="en-US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主语</a:t>
              </a:r>
              <a:r>
                <a:rPr lang="zh-TW" altLang="en-US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	</a:t>
              </a:r>
              <a:r>
                <a:rPr lang="en-US" altLang="zh-CN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be </a:t>
              </a:r>
              <a:r>
                <a:rPr lang="zh-CN" altLang="en-US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动词</a:t>
              </a:r>
              <a:r>
                <a:rPr lang="zh-TW" altLang="en-US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 	</a:t>
              </a:r>
              <a:r>
                <a:rPr lang="zh-CN" altLang="en-US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行为动词</a:t>
              </a:r>
              <a:r>
                <a:rPr lang="zh-TW" altLang="en-US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 </a:t>
              </a:r>
              <a:r>
                <a:rPr lang="en-US" altLang="zh-CN" sz="2400" b="1" dirty="0">
                  <a:solidFill>
                    <a:schemeClr val="accent2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(+ing)</a:t>
              </a:r>
              <a:r>
                <a:rPr lang="en-US" altLang="zh-CN" sz="2400" b="1" dirty="0">
                  <a:solidFill>
                    <a:srgbClr val="FF0066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 </a:t>
              </a:r>
              <a:endParaRPr lang="en-US" altLang="zh-CN" sz="2400" b="1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42" name="Text Box 6"/>
            <p:cNvSpPr txBox="1"/>
            <p:nvPr/>
          </p:nvSpPr>
          <p:spPr>
            <a:xfrm>
              <a:off x="96" y="336"/>
              <a:ext cx="54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43" name="Text Box 7"/>
            <p:cNvSpPr txBox="1"/>
            <p:nvPr/>
          </p:nvSpPr>
          <p:spPr>
            <a:xfrm>
              <a:off x="960" y="336"/>
              <a:ext cx="9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101600" indent="-101600"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am / ‘m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44" name="Text Box 8"/>
            <p:cNvSpPr txBox="1"/>
            <p:nvPr/>
          </p:nvSpPr>
          <p:spPr>
            <a:xfrm>
              <a:off x="2256" y="336"/>
              <a:ext cx="974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draw</a:t>
              </a:r>
              <a:r>
                <a:rPr lang="en-US" altLang="zh-CN" sz="24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45" name="Text Box 9"/>
            <p:cNvSpPr txBox="1"/>
            <p:nvPr/>
          </p:nvSpPr>
          <p:spPr>
            <a:xfrm>
              <a:off x="3744" y="336"/>
              <a:ext cx="1200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a picture.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4346" name="Group 10"/>
          <p:cNvGrpSpPr/>
          <p:nvPr/>
        </p:nvGrpSpPr>
        <p:grpSpPr>
          <a:xfrm>
            <a:off x="1066800" y="3429000"/>
            <a:ext cx="8077200" cy="1447800"/>
            <a:chOff x="0" y="0"/>
            <a:chExt cx="5088" cy="912"/>
          </a:xfrm>
        </p:grpSpPr>
        <p:sp>
          <p:nvSpPr>
            <p:cNvPr id="14347" name="Rectangle 11"/>
            <p:cNvSpPr/>
            <p:nvPr/>
          </p:nvSpPr>
          <p:spPr>
            <a:xfrm>
              <a:off x="0" y="0"/>
              <a:ext cx="4992" cy="91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8" name="Text Box 12"/>
            <p:cNvSpPr txBox="1"/>
            <p:nvPr/>
          </p:nvSpPr>
          <p:spPr>
            <a:xfrm>
              <a:off x="84" y="100"/>
              <a:ext cx="590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He</a:t>
              </a:r>
              <a:endPara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She </a:t>
              </a:r>
              <a:endPara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It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49" name="Text Box 13"/>
            <p:cNvSpPr txBox="1"/>
            <p:nvPr/>
          </p:nvSpPr>
          <p:spPr>
            <a:xfrm>
              <a:off x="1056" y="336"/>
              <a:ext cx="9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is / ‘s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50" name="Text Box 14"/>
            <p:cNvSpPr txBox="1"/>
            <p:nvPr/>
          </p:nvSpPr>
          <p:spPr>
            <a:xfrm>
              <a:off x="2151" y="370"/>
              <a:ext cx="969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lnSpc>
                  <a:spcPct val="70000"/>
                </a:lnSpc>
                <a:spcBef>
                  <a:spcPct val="45000"/>
                </a:spcBef>
                <a:tabLst>
                  <a:tab pos="190500" algn="l"/>
                </a:tabLst>
              </a:pPr>
              <a:r>
                <a:rPr lang="zh-TW" altLang="en-US" sz="26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	</a:t>
              </a: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sleep</a:t>
              </a:r>
              <a:r>
                <a:rPr lang="en-US" altLang="zh-CN" sz="24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r>
                <a:rPr lang="en-US" altLang="zh-CN" sz="26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 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51" name="Text Box 15"/>
            <p:cNvSpPr txBox="1"/>
            <p:nvPr/>
          </p:nvSpPr>
          <p:spPr>
            <a:xfrm>
              <a:off x="3696" y="405"/>
              <a:ext cx="139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in the room.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4352" name="Group 16"/>
          <p:cNvGrpSpPr/>
          <p:nvPr/>
        </p:nvGrpSpPr>
        <p:grpSpPr>
          <a:xfrm>
            <a:off x="1066800" y="4876800"/>
            <a:ext cx="7924800" cy="1447800"/>
            <a:chOff x="0" y="0"/>
            <a:chExt cx="4992" cy="912"/>
          </a:xfrm>
        </p:grpSpPr>
        <p:sp>
          <p:nvSpPr>
            <p:cNvPr id="14353" name="Rectangle 17"/>
            <p:cNvSpPr/>
            <p:nvPr/>
          </p:nvSpPr>
          <p:spPr>
            <a:xfrm>
              <a:off x="0" y="0"/>
              <a:ext cx="4992" cy="912"/>
            </a:xfrm>
            <a:prstGeom prst="rect">
              <a:avLst/>
            </a:prstGeom>
            <a:solidFill>
              <a:srgbClr val="FFCC99">
                <a:alpha val="50000"/>
              </a:srgbClr>
            </a:solidFill>
            <a:ln w="9525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4" name="Text Box 18"/>
            <p:cNvSpPr txBox="1"/>
            <p:nvPr/>
          </p:nvSpPr>
          <p:spPr>
            <a:xfrm>
              <a:off x="84" y="100"/>
              <a:ext cx="590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You</a:t>
              </a:r>
              <a:endPara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We </a:t>
              </a:r>
              <a:endPara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  <a:p>
              <a:pPr algn="ctr"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They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55" name="Text Box 19"/>
            <p:cNvSpPr txBox="1"/>
            <p:nvPr/>
          </p:nvSpPr>
          <p:spPr>
            <a:xfrm>
              <a:off x="1008" y="336"/>
              <a:ext cx="11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are / ‘re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56" name="Text Box 20"/>
            <p:cNvSpPr txBox="1"/>
            <p:nvPr/>
          </p:nvSpPr>
          <p:spPr>
            <a:xfrm>
              <a:off x="2151" y="370"/>
              <a:ext cx="1113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lnSpc>
                  <a:spcPct val="70000"/>
                </a:lnSpc>
                <a:spcBef>
                  <a:spcPct val="45000"/>
                </a:spcBef>
                <a:tabLst>
                  <a:tab pos="190500" algn="l"/>
                </a:tabLst>
              </a:pPr>
              <a:r>
                <a:rPr lang="zh-TW" altLang="en-US" sz="26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	</a:t>
              </a: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watch</a:t>
              </a:r>
              <a:r>
                <a:rPr lang="en-US" altLang="zh-CN" sz="24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r>
                <a:rPr lang="en-US" altLang="zh-CN" sz="26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 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57" name="Text Box 21"/>
            <p:cNvSpPr txBox="1"/>
            <p:nvPr/>
          </p:nvSpPr>
          <p:spPr>
            <a:xfrm>
              <a:off x="3744" y="384"/>
              <a:ext cx="115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70000"/>
                </a:lnSpc>
                <a:spcBef>
                  <a:spcPct val="45000"/>
                </a:spcBef>
              </a:pPr>
              <a:r>
                <a:rPr lang="en-US" altLang="zh-CN" sz="24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Comic Sans MS" panose="030F0702030302020204" pitchFamily="2" charset="0"/>
                  <a:ea typeface="PMingLiU" panose="02020500000000000000" pitchFamily="2" charset="-120"/>
                </a:rPr>
                <a:t>a film.</a:t>
              </a:r>
              <a:endParaRPr lang="en-US" altLang="zh-CN" sz="2600" b="1" dirty="0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4358" name="Text Box 36"/>
          <p:cNvSpPr txBox="1"/>
          <p:nvPr/>
        </p:nvSpPr>
        <p:spPr>
          <a:xfrm>
            <a:off x="685800" y="990600"/>
            <a:ext cx="8078788" cy="579438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2" charset="0"/>
                <a:ea typeface="PMingLiU" panose="02020500000000000000" pitchFamily="2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这种时态的句子由两种动词组成</a:t>
            </a:r>
            <a:r>
              <a:rPr lang="zh-CN" altLang="en-US" sz="3200" b="1" dirty="0">
                <a:latin typeface="Comic Sans MS" panose="030F0702030302020204" pitchFamily="2" charset="0"/>
              </a:rPr>
              <a:t>。</a:t>
            </a:r>
            <a:r>
              <a:rPr lang="en-US" altLang="zh-CN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 </a:t>
            </a:r>
            <a:r>
              <a:rPr lang="en-US" altLang="zh-CN" sz="3200" dirty="0">
                <a:latin typeface="Times New Roman" panose="02020603050405020304" pitchFamily="2" charset="0"/>
                <a:ea typeface="PMingLiU" panose="02020500000000000000" pitchFamily="2" charset="-120"/>
              </a:rPr>
              <a:t> 	</a:t>
            </a:r>
            <a:endParaRPr lang="en-US" altLang="zh-CN" sz="32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4359" name="Group 37"/>
          <p:cNvGrpSpPr/>
          <p:nvPr/>
        </p:nvGrpSpPr>
        <p:grpSpPr>
          <a:xfrm>
            <a:off x="3352800" y="1676400"/>
            <a:ext cx="3505200" cy="609600"/>
            <a:chOff x="0" y="0"/>
            <a:chExt cx="2208" cy="384"/>
          </a:xfrm>
        </p:grpSpPr>
        <p:sp>
          <p:nvSpPr>
            <p:cNvPr id="14360" name="AutoShape 38"/>
            <p:cNvSpPr/>
            <p:nvPr/>
          </p:nvSpPr>
          <p:spPr>
            <a:xfrm>
              <a:off x="0" y="0"/>
              <a:ext cx="494" cy="384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50000"/>
              </a:srgbClr>
            </a:solidFill>
            <a:ln w="952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zh-CN" sz="28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be</a:t>
              </a:r>
              <a:endParaRPr lang="en-US" altLang="zh-CN" sz="28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61" name="AutoShape 39"/>
            <p:cNvSpPr/>
            <p:nvPr/>
          </p:nvSpPr>
          <p:spPr>
            <a:xfrm>
              <a:off x="672" y="0"/>
              <a:ext cx="336" cy="384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4362" name="AutoShape 40"/>
            <p:cNvSpPr/>
            <p:nvPr/>
          </p:nvSpPr>
          <p:spPr>
            <a:xfrm>
              <a:off x="1200" y="0"/>
              <a:ext cx="1008" cy="38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 cap="flat" cmpd="sng">
              <a:solidFill>
                <a:srgbClr val="99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zh-CN" sz="2800" b="1" dirty="0">
                  <a:latin typeface="Comic Sans MS" panose="030F0702030302020204" pitchFamily="2" charset="0"/>
                  <a:ea typeface="PMingLiU" panose="02020500000000000000" pitchFamily="2" charset="-120"/>
                  <a:sym typeface="Monotype Sorts" pitchFamily="2" charset="2"/>
                </a:rPr>
                <a:t>-ing</a:t>
              </a:r>
              <a:endParaRPr lang="en-US" altLang="zh-CN" sz="2800" b="1" dirty="0">
                <a:latin typeface="Comic Sans MS" panose="030F0702030302020204" pitchFamily="2" charset="0"/>
                <a:ea typeface="PMingLiU" panose="02020500000000000000" pitchFamily="2" charset="-120"/>
                <a:sym typeface="Monotype Sorts" pitchFamily="2" charset="2"/>
              </a:endParaRPr>
            </a:p>
          </p:txBody>
        </p:sp>
      </p:grpSp>
      <p:sp>
        <p:nvSpPr>
          <p:cNvPr id="14363" name="Rectangle 41"/>
          <p:cNvSpPr/>
          <p:nvPr/>
        </p:nvSpPr>
        <p:spPr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200" b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2" charset="0"/>
              </a:rPr>
              <a:t>Present continuous tense</a:t>
            </a:r>
            <a:endParaRPr lang="zh-TW" altLang="en-US" b="1" dirty="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16"/>
          <p:cNvSpPr txBox="1"/>
          <p:nvPr/>
        </p:nvSpPr>
        <p:spPr>
          <a:xfrm>
            <a:off x="685800" y="1066800"/>
            <a:ext cx="8153400" cy="579438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2" charset="0"/>
                <a:ea typeface="PMingLiU" panose="02020500000000000000" pitchFamily="2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直接在动词后面加</a:t>
            </a:r>
            <a:r>
              <a:rPr lang="en-US" altLang="zh-CN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r>
              <a:rPr lang="zh-CN" altLang="en-US" sz="3200" b="1" dirty="0">
                <a:latin typeface="Comic Sans MS" panose="030F0702030302020204" pitchFamily="2" charset="0"/>
              </a:rPr>
              <a:t>。</a:t>
            </a:r>
            <a:r>
              <a:rPr lang="en-US" altLang="zh-CN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 </a:t>
            </a:r>
            <a:r>
              <a:rPr lang="en-US" altLang="zh-CN" sz="3200" dirty="0">
                <a:latin typeface="Times New Roman" panose="02020603050405020304" pitchFamily="2" charset="0"/>
                <a:ea typeface="PMingLiU" panose="02020500000000000000" pitchFamily="2" charset="-120"/>
              </a:rPr>
              <a:t> 	</a:t>
            </a:r>
            <a:endParaRPr lang="en-US" altLang="zh-CN" sz="32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5363" name="Group 17"/>
          <p:cNvGrpSpPr/>
          <p:nvPr/>
        </p:nvGrpSpPr>
        <p:grpSpPr>
          <a:xfrm>
            <a:off x="1143000" y="2057400"/>
            <a:ext cx="7696200" cy="3962400"/>
            <a:chOff x="0" y="0"/>
            <a:chExt cx="4848" cy="2496"/>
          </a:xfrm>
        </p:grpSpPr>
        <p:sp>
          <p:nvSpPr>
            <p:cNvPr id="15364" name="AutoShape 18"/>
            <p:cNvSpPr/>
            <p:nvPr/>
          </p:nvSpPr>
          <p:spPr>
            <a:xfrm>
              <a:off x="0" y="0"/>
              <a:ext cx="4848" cy="2496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65" name="Text Box 19"/>
            <p:cNvSpPr txBox="1"/>
            <p:nvPr/>
          </p:nvSpPr>
          <p:spPr>
            <a:xfrm>
              <a:off x="1008" y="96"/>
              <a:ext cx="600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go</a:t>
              </a:r>
              <a:endParaRPr lang="en-US" altLang="zh-CN" sz="2600" b="1" dirty="0">
                <a:solidFill>
                  <a:srgbClr val="CC00CC"/>
                </a:solidFill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5366" name="Group 20"/>
          <p:cNvGrpSpPr/>
          <p:nvPr/>
        </p:nvGrpSpPr>
        <p:grpSpPr>
          <a:xfrm>
            <a:off x="3962400" y="2209800"/>
            <a:ext cx="1412875" cy="501650"/>
            <a:chOff x="0" y="0"/>
            <a:chExt cx="890" cy="316"/>
          </a:xfrm>
        </p:grpSpPr>
        <p:sp>
          <p:nvSpPr>
            <p:cNvPr id="15367" name="AutoShape 21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68" name="Text Box 22"/>
            <p:cNvSpPr txBox="1"/>
            <p:nvPr/>
          </p:nvSpPr>
          <p:spPr>
            <a:xfrm>
              <a:off x="336" y="0"/>
              <a:ext cx="55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5369" name="Group 23"/>
          <p:cNvGrpSpPr/>
          <p:nvPr/>
        </p:nvGrpSpPr>
        <p:grpSpPr>
          <a:xfrm>
            <a:off x="5562600" y="2209800"/>
            <a:ext cx="1855788" cy="501650"/>
            <a:chOff x="0" y="0"/>
            <a:chExt cx="1169" cy="316"/>
          </a:xfrm>
        </p:grpSpPr>
        <p:sp>
          <p:nvSpPr>
            <p:cNvPr id="15370" name="AutoShape 24"/>
            <p:cNvSpPr/>
            <p:nvPr/>
          </p:nvSpPr>
          <p:spPr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71" name="Text Box 25"/>
            <p:cNvSpPr txBox="1"/>
            <p:nvPr/>
          </p:nvSpPr>
          <p:spPr>
            <a:xfrm>
              <a:off x="384" y="0"/>
              <a:ext cx="785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go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5372" name="Group 26"/>
          <p:cNvGrpSpPr/>
          <p:nvPr/>
        </p:nvGrpSpPr>
        <p:grpSpPr>
          <a:xfrm>
            <a:off x="1462088" y="3581400"/>
            <a:ext cx="2932112" cy="488950"/>
            <a:chOff x="0" y="0"/>
            <a:chExt cx="1847" cy="308"/>
          </a:xfrm>
        </p:grpSpPr>
        <p:sp>
          <p:nvSpPr>
            <p:cNvPr id="15373" name="Text Box 27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do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74" name="AutoShape 28"/>
            <p:cNvSpPr/>
            <p:nvPr/>
          </p:nvSpPr>
          <p:spPr>
            <a:xfrm>
              <a:off x="720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375" name="Group 29"/>
          <p:cNvGrpSpPr/>
          <p:nvPr/>
        </p:nvGrpSpPr>
        <p:grpSpPr>
          <a:xfrm>
            <a:off x="1447800" y="4365625"/>
            <a:ext cx="2932113" cy="488950"/>
            <a:chOff x="0" y="0"/>
            <a:chExt cx="1847" cy="308"/>
          </a:xfrm>
        </p:grpSpPr>
        <p:sp>
          <p:nvSpPr>
            <p:cNvPr id="15376" name="Text Box 30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talk 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77" name="AutoShape 31"/>
            <p:cNvSpPr/>
            <p:nvPr/>
          </p:nvSpPr>
          <p:spPr>
            <a:xfrm>
              <a:off x="729" y="34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378" name="Group 32"/>
          <p:cNvGrpSpPr/>
          <p:nvPr/>
        </p:nvGrpSpPr>
        <p:grpSpPr>
          <a:xfrm>
            <a:off x="1447800" y="5094288"/>
            <a:ext cx="2932113" cy="488950"/>
            <a:chOff x="0" y="0"/>
            <a:chExt cx="1847" cy="308"/>
          </a:xfrm>
        </p:grpSpPr>
        <p:sp>
          <p:nvSpPr>
            <p:cNvPr id="15379" name="Text Box 33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watch 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80" name="AutoShape 34"/>
            <p:cNvSpPr/>
            <p:nvPr/>
          </p:nvSpPr>
          <p:spPr>
            <a:xfrm>
              <a:off x="729" y="55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381" name="Group 35"/>
          <p:cNvGrpSpPr/>
          <p:nvPr/>
        </p:nvGrpSpPr>
        <p:grpSpPr>
          <a:xfrm>
            <a:off x="5195888" y="3581400"/>
            <a:ext cx="2930525" cy="488950"/>
            <a:chOff x="0" y="0"/>
            <a:chExt cx="1846" cy="308"/>
          </a:xfrm>
        </p:grpSpPr>
        <p:sp>
          <p:nvSpPr>
            <p:cNvPr id="15382" name="Text Box 36"/>
            <p:cNvSpPr txBox="1"/>
            <p:nvPr/>
          </p:nvSpPr>
          <p:spPr>
            <a:xfrm>
              <a:off x="0" y="0"/>
              <a:ext cx="184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play  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83" name="AutoShape 37"/>
            <p:cNvSpPr/>
            <p:nvPr/>
          </p:nvSpPr>
          <p:spPr>
            <a:xfrm>
              <a:off x="624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384" name="Group 38"/>
          <p:cNvGrpSpPr/>
          <p:nvPr/>
        </p:nvGrpSpPr>
        <p:grpSpPr>
          <a:xfrm>
            <a:off x="5195888" y="4343400"/>
            <a:ext cx="2930525" cy="488950"/>
            <a:chOff x="0" y="0"/>
            <a:chExt cx="1846" cy="308"/>
          </a:xfrm>
        </p:grpSpPr>
        <p:sp>
          <p:nvSpPr>
            <p:cNvPr id="15385" name="Text Box 39"/>
            <p:cNvSpPr txBox="1"/>
            <p:nvPr/>
          </p:nvSpPr>
          <p:spPr>
            <a:xfrm>
              <a:off x="0" y="0"/>
              <a:ext cx="184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read  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86" name="AutoShape 40"/>
            <p:cNvSpPr/>
            <p:nvPr/>
          </p:nvSpPr>
          <p:spPr>
            <a:xfrm>
              <a:off x="624" y="96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387" name="Group 41"/>
          <p:cNvGrpSpPr/>
          <p:nvPr/>
        </p:nvGrpSpPr>
        <p:grpSpPr>
          <a:xfrm>
            <a:off x="5186363" y="5094288"/>
            <a:ext cx="2930525" cy="488950"/>
            <a:chOff x="0" y="0"/>
            <a:chExt cx="1846" cy="308"/>
          </a:xfrm>
        </p:grpSpPr>
        <p:sp>
          <p:nvSpPr>
            <p:cNvPr id="15388" name="Text Box 42"/>
            <p:cNvSpPr txBox="1"/>
            <p:nvPr/>
          </p:nvSpPr>
          <p:spPr>
            <a:xfrm>
              <a:off x="0" y="0"/>
              <a:ext cx="184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look  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5389" name="AutoShape 43"/>
            <p:cNvSpPr/>
            <p:nvPr/>
          </p:nvSpPr>
          <p:spPr>
            <a:xfrm>
              <a:off x="630" y="55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390" name="Text Box 44"/>
          <p:cNvSpPr txBox="1"/>
          <p:nvPr/>
        </p:nvSpPr>
        <p:spPr>
          <a:xfrm>
            <a:off x="3214688" y="3581400"/>
            <a:ext cx="1303337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do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5391" name="Text Box 45"/>
          <p:cNvSpPr txBox="1"/>
          <p:nvPr/>
        </p:nvSpPr>
        <p:spPr>
          <a:xfrm>
            <a:off x="3214688" y="4343400"/>
            <a:ext cx="1392237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talk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5392" name="Text Box 46"/>
          <p:cNvSpPr txBox="1"/>
          <p:nvPr/>
        </p:nvSpPr>
        <p:spPr>
          <a:xfrm>
            <a:off x="3206750" y="5094288"/>
            <a:ext cx="16859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watch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5393" name="Text Box 47"/>
          <p:cNvSpPr txBox="1"/>
          <p:nvPr/>
        </p:nvSpPr>
        <p:spPr>
          <a:xfrm>
            <a:off x="6796088" y="3581400"/>
            <a:ext cx="13938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play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5394" name="Text Box 48"/>
          <p:cNvSpPr txBox="1"/>
          <p:nvPr/>
        </p:nvSpPr>
        <p:spPr>
          <a:xfrm>
            <a:off x="6796088" y="4343400"/>
            <a:ext cx="13938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read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5395" name="Text Box 49"/>
          <p:cNvSpPr txBox="1"/>
          <p:nvPr/>
        </p:nvSpPr>
        <p:spPr>
          <a:xfrm>
            <a:off x="6797675" y="5094288"/>
            <a:ext cx="13938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look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5396" name="Rectangle 50"/>
          <p:cNvSpPr/>
          <p:nvPr/>
        </p:nvSpPr>
        <p:spPr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200" b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2" charset="0"/>
              </a:rPr>
              <a:t>Present continuous tense</a:t>
            </a:r>
            <a:endParaRPr lang="zh-TW" altLang="en-US" b="1" dirty="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5397" name="Text Box 51"/>
          <p:cNvSpPr txBox="1"/>
          <p:nvPr/>
        </p:nvSpPr>
        <p:spPr>
          <a:xfrm>
            <a:off x="1447800" y="2895600"/>
            <a:ext cx="1600200" cy="528638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66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Practice</a:t>
            </a:r>
            <a:endParaRPr lang="en-US" altLang="zh-CN" sz="2400" dirty="0">
              <a:solidFill>
                <a:srgbClr val="669900"/>
              </a:solidFill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0" grpId="0"/>
      <p:bldP spid="15391" grpId="0"/>
      <p:bldP spid="15392" grpId="0"/>
      <p:bldP spid="15393" grpId="0"/>
      <p:bldP spid="15394" grpId="0"/>
      <p:bldP spid="15395" grpId="0"/>
      <p:bldP spid="153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16"/>
          <p:cNvSpPr txBox="1"/>
          <p:nvPr/>
        </p:nvSpPr>
        <p:spPr>
          <a:xfrm>
            <a:off x="687388" y="1066800"/>
            <a:ext cx="7923212" cy="579438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2" charset="0"/>
                <a:ea typeface="PMingLiU" panose="02020500000000000000" pitchFamily="2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去</a:t>
            </a:r>
            <a:r>
              <a:rPr lang="en-US" altLang="zh-CN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e</a:t>
            </a:r>
            <a:r>
              <a:rPr lang="zh-CN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再加</a:t>
            </a:r>
            <a:r>
              <a:rPr lang="en-US" altLang="zh-CN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2" charset="0"/>
                <a:ea typeface="PMingLiU" panose="02020500000000000000" pitchFamily="2" charset="-120"/>
              </a:rPr>
              <a:t> 	</a:t>
            </a:r>
            <a:endParaRPr lang="en-US" altLang="zh-CN" sz="32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387" name="Group 17"/>
          <p:cNvGrpSpPr/>
          <p:nvPr/>
        </p:nvGrpSpPr>
        <p:grpSpPr>
          <a:xfrm>
            <a:off x="1143000" y="2057400"/>
            <a:ext cx="7696200" cy="3962400"/>
            <a:chOff x="0" y="0"/>
            <a:chExt cx="4848" cy="2496"/>
          </a:xfrm>
        </p:grpSpPr>
        <p:sp>
          <p:nvSpPr>
            <p:cNvPr id="16388" name="AutoShape 18"/>
            <p:cNvSpPr/>
            <p:nvPr/>
          </p:nvSpPr>
          <p:spPr>
            <a:xfrm>
              <a:off x="0" y="0"/>
              <a:ext cx="4848" cy="2496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CC99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6389" name="Text Box 19"/>
            <p:cNvSpPr txBox="1"/>
            <p:nvPr/>
          </p:nvSpPr>
          <p:spPr>
            <a:xfrm>
              <a:off x="912" y="96"/>
              <a:ext cx="696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600" b="1" dirty="0">
                  <a:latin typeface="Comic Sans MS" panose="030F0702030302020204" pitchFamily="2" charset="0"/>
                </a:rPr>
                <a:t>tak</a:t>
              </a: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e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6390" name="Group 20"/>
          <p:cNvGrpSpPr/>
          <p:nvPr/>
        </p:nvGrpSpPr>
        <p:grpSpPr>
          <a:xfrm>
            <a:off x="3962400" y="2209800"/>
            <a:ext cx="1412875" cy="501650"/>
            <a:chOff x="0" y="0"/>
            <a:chExt cx="890" cy="316"/>
          </a:xfrm>
        </p:grpSpPr>
        <p:sp>
          <p:nvSpPr>
            <p:cNvPr id="16391" name="AutoShape 21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6392" name="Text Box 22"/>
            <p:cNvSpPr txBox="1"/>
            <p:nvPr/>
          </p:nvSpPr>
          <p:spPr>
            <a:xfrm>
              <a:off x="336" y="0"/>
              <a:ext cx="55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6393" name="Group 23"/>
          <p:cNvGrpSpPr/>
          <p:nvPr/>
        </p:nvGrpSpPr>
        <p:grpSpPr>
          <a:xfrm>
            <a:off x="5562600" y="2209800"/>
            <a:ext cx="1855788" cy="501650"/>
            <a:chOff x="0" y="0"/>
            <a:chExt cx="1169" cy="316"/>
          </a:xfrm>
        </p:grpSpPr>
        <p:sp>
          <p:nvSpPr>
            <p:cNvPr id="16394" name="AutoShape 24"/>
            <p:cNvSpPr/>
            <p:nvPr/>
          </p:nvSpPr>
          <p:spPr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5" name="Text Box 25"/>
            <p:cNvSpPr txBox="1"/>
            <p:nvPr/>
          </p:nvSpPr>
          <p:spPr>
            <a:xfrm>
              <a:off x="384" y="0"/>
              <a:ext cx="785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600" b="1" dirty="0">
                  <a:latin typeface="Comic Sans MS" panose="030F0702030302020204" pitchFamily="2" charset="0"/>
                </a:rPr>
                <a:t>tak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396" name="Line 26"/>
          <p:cNvSpPr/>
          <p:nvPr/>
        </p:nvSpPr>
        <p:spPr>
          <a:xfrm flipV="1">
            <a:off x="3352800" y="2286000"/>
            <a:ext cx="15240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7" name="Text Box 27"/>
          <p:cNvSpPr txBox="1"/>
          <p:nvPr/>
        </p:nvSpPr>
        <p:spPr>
          <a:xfrm>
            <a:off x="1538288" y="3657600"/>
            <a:ext cx="2932112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have</a:t>
            </a:r>
            <a:r>
              <a: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398" name="Group 28"/>
          <p:cNvGrpSpPr/>
          <p:nvPr/>
        </p:nvGrpSpPr>
        <p:grpSpPr>
          <a:xfrm>
            <a:off x="2681288" y="3657600"/>
            <a:ext cx="1912937" cy="488950"/>
            <a:chOff x="0" y="0"/>
            <a:chExt cx="1205" cy="308"/>
          </a:xfrm>
        </p:grpSpPr>
        <p:sp>
          <p:nvSpPr>
            <p:cNvPr id="16399" name="AutoShape 29"/>
            <p:cNvSpPr/>
            <p:nvPr/>
          </p:nvSpPr>
          <p:spPr>
            <a:xfrm>
              <a:off x="0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0" name="Text Box 30"/>
            <p:cNvSpPr txBox="1"/>
            <p:nvPr/>
          </p:nvSpPr>
          <p:spPr>
            <a:xfrm>
              <a:off x="384" y="0"/>
              <a:ext cx="82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hav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401" name="Text Box 31"/>
          <p:cNvSpPr txBox="1"/>
          <p:nvPr/>
        </p:nvSpPr>
        <p:spPr>
          <a:xfrm>
            <a:off x="1524000" y="4441825"/>
            <a:ext cx="2932113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write </a:t>
            </a:r>
            <a:r>
              <a: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402" name="Group 32"/>
          <p:cNvGrpSpPr/>
          <p:nvPr/>
        </p:nvGrpSpPr>
        <p:grpSpPr>
          <a:xfrm>
            <a:off x="2681288" y="4419600"/>
            <a:ext cx="2001837" cy="488950"/>
            <a:chOff x="0" y="0"/>
            <a:chExt cx="1261" cy="308"/>
          </a:xfrm>
        </p:grpSpPr>
        <p:sp>
          <p:nvSpPr>
            <p:cNvPr id="16403" name="AutoShape 33"/>
            <p:cNvSpPr/>
            <p:nvPr/>
          </p:nvSpPr>
          <p:spPr>
            <a:xfrm>
              <a:off x="0" y="48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4" name="Text Box 34"/>
            <p:cNvSpPr txBox="1"/>
            <p:nvPr/>
          </p:nvSpPr>
          <p:spPr>
            <a:xfrm>
              <a:off x="384" y="0"/>
              <a:ext cx="87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writ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405" name="Line 35"/>
          <p:cNvSpPr/>
          <p:nvPr/>
        </p:nvSpPr>
        <p:spPr>
          <a:xfrm flipV="1">
            <a:off x="2147888" y="3810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6" name="Line 36"/>
          <p:cNvSpPr/>
          <p:nvPr/>
        </p:nvSpPr>
        <p:spPr>
          <a:xfrm flipV="1">
            <a:off x="2224088" y="4572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7" name="Text Box 37"/>
          <p:cNvSpPr txBox="1"/>
          <p:nvPr/>
        </p:nvSpPr>
        <p:spPr>
          <a:xfrm>
            <a:off x="1524000" y="5170488"/>
            <a:ext cx="2932113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ride </a:t>
            </a:r>
            <a:r>
              <a: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408" name="Group 38"/>
          <p:cNvGrpSpPr/>
          <p:nvPr/>
        </p:nvGrpSpPr>
        <p:grpSpPr>
          <a:xfrm>
            <a:off x="2681288" y="5170488"/>
            <a:ext cx="2287587" cy="488950"/>
            <a:chOff x="0" y="0"/>
            <a:chExt cx="1441" cy="308"/>
          </a:xfrm>
        </p:grpSpPr>
        <p:sp>
          <p:nvSpPr>
            <p:cNvPr id="16409" name="AutoShape 39"/>
            <p:cNvSpPr/>
            <p:nvPr/>
          </p:nvSpPr>
          <p:spPr>
            <a:xfrm>
              <a:off x="0" y="55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0" name="Text Box 40"/>
            <p:cNvSpPr txBox="1"/>
            <p:nvPr/>
          </p:nvSpPr>
          <p:spPr>
            <a:xfrm>
              <a:off x="379" y="0"/>
              <a:ext cx="106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rid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411" name="Line 41"/>
          <p:cNvSpPr/>
          <p:nvPr/>
        </p:nvSpPr>
        <p:spPr>
          <a:xfrm flipV="1">
            <a:off x="2071688" y="5257800"/>
            <a:ext cx="15240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2" name="Text Box 42"/>
          <p:cNvSpPr txBox="1"/>
          <p:nvPr/>
        </p:nvSpPr>
        <p:spPr>
          <a:xfrm>
            <a:off x="5272088" y="3657600"/>
            <a:ext cx="29305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live  </a:t>
            </a:r>
            <a:r>
              <a: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413" name="Group 43"/>
          <p:cNvGrpSpPr/>
          <p:nvPr/>
        </p:nvGrpSpPr>
        <p:grpSpPr>
          <a:xfrm>
            <a:off x="6262688" y="3657600"/>
            <a:ext cx="2003425" cy="488950"/>
            <a:chOff x="0" y="0"/>
            <a:chExt cx="1262" cy="308"/>
          </a:xfrm>
        </p:grpSpPr>
        <p:sp>
          <p:nvSpPr>
            <p:cNvPr id="16414" name="AutoShape 44"/>
            <p:cNvSpPr/>
            <p:nvPr/>
          </p:nvSpPr>
          <p:spPr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5" name="Text Box 45"/>
            <p:cNvSpPr txBox="1"/>
            <p:nvPr/>
          </p:nvSpPr>
          <p:spPr>
            <a:xfrm>
              <a:off x="384" y="0"/>
              <a:ext cx="87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liv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416" name="Text Box 46"/>
          <p:cNvSpPr txBox="1"/>
          <p:nvPr/>
        </p:nvSpPr>
        <p:spPr>
          <a:xfrm>
            <a:off x="5272088" y="4419600"/>
            <a:ext cx="29305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drive  </a:t>
            </a:r>
            <a:r>
              <a: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417" name="Group 47"/>
          <p:cNvGrpSpPr/>
          <p:nvPr/>
        </p:nvGrpSpPr>
        <p:grpSpPr>
          <a:xfrm>
            <a:off x="6262688" y="4419600"/>
            <a:ext cx="2003425" cy="488950"/>
            <a:chOff x="0" y="0"/>
            <a:chExt cx="1262" cy="308"/>
          </a:xfrm>
        </p:grpSpPr>
        <p:sp>
          <p:nvSpPr>
            <p:cNvPr id="16418" name="AutoShape 48"/>
            <p:cNvSpPr/>
            <p:nvPr/>
          </p:nvSpPr>
          <p:spPr>
            <a:xfrm>
              <a:off x="0" y="96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9" name="Text Box 49"/>
            <p:cNvSpPr txBox="1"/>
            <p:nvPr/>
          </p:nvSpPr>
          <p:spPr>
            <a:xfrm>
              <a:off x="384" y="0"/>
              <a:ext cx="87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driv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420" name="Line 50"/>
          <p:cNvSpPr/>
          <p:nvPr/>
        </p:nvSpPr>
        <p:spPr>
          <a:xfrm flipV="1">
            <a:off x="5957888" y="4572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1" name="Line 51"/>
          <p:cNvSpPr/>
          <p:nvPr/>
        </p:nvSpPr>
        <p:spPr>
          <a:xfrm flipV="1">
            <a:off x="5653088" y="3810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2" name="Text Box 52"/>
          <p:cNvSpPr txBox="1"/>
          <p:nvPr/>
        </p:nvSpPr>
        <p:spPr>
          <a:xfrm>
            <a:off x="5262563" y="5170488"/>
            <a:ext cx="29305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move  </a:t>
            </a:r>
            <a:r>
              <a: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rPr>
              <a:t>  </a:t>
            </a:r>
            <a:endParaRPr lang="en-US" altLang="zh-CN" sz="2400" dirty="0"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  <p:grpSp>
        <p:nvGrpSpPr>
          <p:cNvPr id="16423" name="Group 53"/>
          <p:cNvGrpSpPr/>
          <p:nvPr/>
        </p:nvGrpSpPr>
        <p:grpSpPr>
          <a:xfrm>
            <a:off x="6262688" y="5170488"/>
            <a:ext cx="2005012" cy="488950"/>
            <a:chOff x="0" y="0"/>
            <a:chExt cx="1263" cy="308"/>
          </a:xfrm>
        </p:grpSpPr>
        <p:sp>
          <p:nvSpPr>
            <p:cNvPr id="16424" name="AutoShape 54"/>
            <p:cNvSpPr/>
            <p:nvPr/>
          </p:nvSpPr>
          <p:spPr>
            <a:xfrm>
              <a:off x="0" y="55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25" name="Text Box 55"/>
            <p:cNvSpPr txBox="1"/>
            <p:nvPr/>
          </p:nvSpPr>
          <p:spPr>
            <a:xfrm>
              <a:off x="385" y="0"/>
              <a:ext cx="87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mov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6426" name="Line 56"/>
          <p:cNvSpPr/>
          <p:nvPr/>
        </p:nvSpPr>
        <p:spPr>
          <a:xfrm flipV="1">
            <a:off x="5957888" y="5257800"/>
            <a:ext cx="15240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7" name="Rectangle 57"/>
          <p:cNvSpPr/>
          <p:nvPr/>
        </p:nvSpPr>
        <p:spPr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200" b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2" charset="0"/>
              </a:rPr>
              <a:t>Present continuous tense</a:t>
            </a:r>
            <a:endParaRPr lang="zh-TW" altLang="en-US" b="1" dirty="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6428" name="Text Box 58"/>
          <p:cNvSpPr txBox="1"/>
          <p:nvPr/>
        </p:nvSpPr>
        <p:spPr>
          <a:xfrm>
            <a:off x="1447800" y="2895600"/>
            <a:ext cx="1600200" cy="528638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66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Practice</a:t>
            </a:r>
            <a:endParaRPr lang="en-US" altLang="zh-CN" sz="2400" dirty="0">
              <a:solidFill>
                <a:srgbClr val="669900"/>
              </a:solidFill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6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6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6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1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6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  <p:bldP spid="16401" grpId="0"/>
      <p:bldP spid="16407" grpId="0"/>
      <p:bldP spid="16412" grpId="0"/>
      <p:bldP spid="16416" grpId="0"/>
      <p:bldP spid="16422" grpId="0"/>
      <p:bldP spid="164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16"/>
          <p:cNvSpPr txBox="1"/>
          <p:nvPr/>
        </p:nvSpPr>
        <p:spPr>
          <a:xfrm>
            <a:off x="685800" y="1066800"/>
            <a:ext cx="8077200" cy="10668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2" charset="0"/>
                <a:ea typeface="PMingLiU" panose="02020500000000000000" pitchFamily="2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以重读、“辅元辅”结构结尾的动词需要双写最后一个字母再加</a:t>
            </a:r>
            <a:r>
              <a:rPr lang="en-US" altLang="zh-CN" sz="3200" b="1" dirty="0">
                <a:latin typeface="Comic Sans MS" panose="030F0702030302020204" pitchFamily="2" charset="0"/>
                <a:ea typeface="PMingLiU" panose="02020500000000000000" pitchFamily="2" charset="-120"/>
              </a:rPr>
              <a:t>-ing</a:t>
            </a:r>
            <a:r>
              <a:rPr lang="zh-CN" altLang="en-US" sz="3200" b="1" dirty="0">
                <a:latin typeface="Comic Sans MS" panose="030F0702030302020204" pitchFamily="2" charset="0"/>
              </a:rPr>
              <a:t>。</a:t>
            </a:r>
            <a:endParaRPr lang="zh-CN" altLang="en-US" sz="3200" b="1" dirty="0">
              <a:latin typeface="Comic Sans MS" panose="030F0702030302020204" pitchFamily="2" charset="0"/>
            </a:endParaRPr>
          </a:p>
        </p:txBody>
      </p:sp>
      <p:grpSp>
        <p:nvGrpSpPr>
          <p:cNvPr id="17411" name="Group 17"/>
          <p:cNvGrpSpPr/>
          <p:nvPr/>
        </p:nvGrpSpPr>
        <p:grpSpPr>
          <a:xfrm>
            <a:off x="1066800" y="2667000"/>
            <a:ext cx="7696200" cy="3733800"/>
            <a:chOff x="0" y="0"/>
            <a:chExt cx="4848" cy="2352"/>
          </a:xfrm>
        </p:grpSpPr>
        <p:sp>
          <p:nvSpPr>
            <p:cNvPr id="17412" name="AutoShape 18"/>
            <p:cNvSpPr/>
            <p:nvPr/>
          </p:nvSpPr>
          <p:spPr>
            <a:xfrm>
              <a:off x="0" y="0"/>
              <a:ext cx="4848" cy="2352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13" name="Text Box 19"/>
            <p:cNvSpPr txBox="1"/>
            <p:nvPr/>
          </p:nvSpPr>
          <p:spPr>
            <a:xfrm>
              <a:off x="624" y="107"/>
              <a:ext cx="62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sw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im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7414" name="Group 20"/>
          <p:cNvGrpSpPr/>
          <p:nvPr/>
        </p:nvGrpSpPr>
        <p:grpSpPr>
          <a:xfrm>
            <a:off x="3200400" y="2819400"/>
            <a:ext cx="762000" cy="501650"/>
            <a:chOff x="0" y="0"/>
            <a:chExt cx="480" cy="316"/>
          </a:xfrm>
        </p:grpSpPr>
        <p:sp>
          <p:nvSpPr>
            <p:cNvPr id="17415" name="AutoShape 21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16" name="Text Box 22"/>
            <p:cNvSpPr txBox="1"/>
            <p:nvPr/>
          </p:nvSpPr>
          <p:spPr>
            <a:xfrm>
              <a:off x="240" y="0"/>
              <a:ext cx="240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m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7417" name="Group 23"/>
          <p:cNvGrpSpPr/>
          <p:nvPr/>
        </p:nvGrpSpPr>
        <p:grpSpPr>
          <a:xfrm>
            <a:off x="4114800" y="2819400"/>
            <a:ext cx="3962400" cy="501650"/>
            <a:chOff x="0" y="0"/>
            <a:chExt cx="2496" cy="316"/>
          </a:xfrm>
        </p:grpSpPr>
        <p:sp>
          <p:nvSpPr>
            <p:cNvPr id="17418" name="Text Box 24"/>
            <p:cNvSpPr txBox="1"/>
            <p:nvPr/>
          </p:nvSpPr>
          <p:spPr>
            <a:xfrm>
              <a:off x="240" y="0"/>
              <a:ext cx="432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19" name="AutoShape 25"/>
            <p:cNvSpPr/>
            <p:nvPr/>
          </p:nvSpPr>
          <p:spPr>
            <a:xfrm>
              <a:off x="768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0" name="Text Box 26"/>
            <p:cNvSpPr txBox="1"/>
            <p:nvPr/>
          </p:nvSpPr>
          <p:spPr>
            <a:xfrm>
              <a:off x="1152" y="0"/>
              <a:ext cx="134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sw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imm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ing</a:t>
              </a:r>
              <a:endPara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21" name="AutoShape 27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7422" name="Group 28"/>
          <p:cNvGrpSpPr/>
          <p:nvPr/>
        </p:nvGrpSpPr>
        <p:grpSpPr>
          <a:xfrm>
            <a:off x="1600200" y="4343400"/>
            <a:ext cx="2932113" cy="488950"/>
            <a:chOff x="0" y="0"/>
            <a:chExt cx="1847" cy="308"/>
          </a:xfrm>
        </p:grpSpPr>
        <p:sp>
          <p:nvSpPr>
            <p:cNvPr id="17423" name="Text Box 29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j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og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24" name="AutoShape 30"/>
            <p:cNvSpPr/>
            <p:nvPr/>
          </p:nvSpPr>
          <p:spPr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25" name="Text Box 31"/>
          <p:cNvSpPr txBox="1"/>
          <p:nvPr/>
        </p:nvSpPr>
        <p:spPr>
          <a:xfrm>
            <a:off x="3200400" y="43434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 defTabSz="914400">
              <a:spcBef>
                <a:spcPct val="50000"/>
              </a:spcBef>
              <a:tabLst>
                <a:tab pos="285750" algn="l"/>
              </a:tabLst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j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ogg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grpSp>
        <p:nvGrpSpPr>
          <p:cNvPr id="17426" name="Group 32"/>
          <p:cNvGrpSpPr/>
          <p:nvPr/>
        </p:nvGrpSpPr>
        <p:grpSpPr>
          <a:xfrm>
            <a:off x="1600200" y="5029200"/>
            <a:ext cx="2932113" cy="488950"/>
            <a:chOff x="0" y="0"/>
            <a:chExt cx="1847" cy="308"/>
          </a:xfrm>
        </p:grpSpPr>
        <p:sp>
          <p:nvSpPr>
            <p:cNvPr id="17427" name="Text Box 33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s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it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28" name="AutoShape 34"/>
            <p:cNvSpPr/>
            <p:nvPr/>
          </p:nvSpPr>
          <p:spPr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29" name="Text Box 35"/>
          <p:cNvSpPr txBox="1"/>
          <p:nvPr/>
        </p:nvSpPr>
        <p:spPr>
          <a:xfrm>
            <a:off x="3200400" y="50292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s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itt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grpSp>
        <p:nvGrpSpPr>
          <p:cNvPr id="17430" name="Group 36"/>
          <p:cNvGrpSpPr/>
          <p:nvPr/>
        </p:nvGrpSpPr>
        <p:grpSpPr>
          <a:xfrm>
            <a:off x="1600200" y="5715000"/>
            <a:ext cx="2932113" cy="488950"/>
            <a:chOff x="0" y="0"/>
            <a:chExt cx="1847" cy="308"/>
          </a:xfrm>
        </p:grpSpPr>
        <p:sp>
          <p:nvSpPr>
            <p:cNvPr id="17431" name="Text Box 37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dr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op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32" name="AutoShape 38"/>
            <p:cNvSpPr/>
            <p:nvPr/>
          </p:nvSpPr>
          <p:spPr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33" name="Text Box 39"/>
          <p:cNvSpPr txBox="1"/>
          <p:nvPr/>
        </p:nvSpPr>
        <p:spPr>
          <a:xfrm>
            <a:off x="3200400" y="5715000"/>
            <a:ext cx="152400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dr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opp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grpSp>
        <p:nvGrpSpPr>
          <p:cNvPr id="17434" name="Group 40"/>
          <p:cNvGrpSpPr/>
          <p:nvPr/>
        </p:nvGrpSpPr>
        <p:grpSpPr>
          <a:xfrm>
            <a:off x="5181600" y="4343400"/>
            <a:ext cx="2932113" cy="488950"/>
            <a:chOff x="0" y="0"/>
            <a:chExt cx="1847" cy="308"/>
          </a:xfrm>
        </p:grpSpPr>
        <p:sp>
          <p:nvSpPr>
            <p:cNvPr id="17435" name="Text Box 41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r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un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36" name="AutoShape 42"/>
            <p:cNvSpPr/>
            <p:nvPr/>
          </p:nvSpPr>
          <p:spPr>
            <a:xfrm>
              <a:off x="528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37" name="Text Box 43"/>
          <p:cNvSpPr txBox="1"/>
          <p:nvPr/>
        </p:nvSpPr>
        <p:spPr>
          <a:xfrm>
            <a:off x="6705600" y="43434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r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unn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grpSp>
        <p:nvGrpSpPr>
          <p:cNvPr id="17438" name="Group 44"/>
          <p:cNvGrpSpPr/>
          <p:nvPr/>
        </p:nvGrpSpPr>
        <p:grpSpPr>
          <a:xfrm>
            <a:off x="5181600" y="5029200"/>
            <a:ext cx="2932113" cy="488950"/>
            <a:chOff x="0" y="0"/>
            <a:chExt cx="1847" cy="308"/>
          </a:xfrm>
        </p:grpSpPr>
        <p:sp>
          <p:nvSpPr>
            <p:cNvPr id="17439" name="Text Box 45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g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et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40" name="AutoShape 46"/>
            <p:cNvSpPr/>
            <p:nvPr/>
          </p:nvSpPr>
          <p:spPr>
            <a:xfrm>
              <a:off x="528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41" name="Text Box 47"/>
          <p:cNvSpPr txBox="1"/>
          <p:nvPr/>
        </p:nvSpPr>
        <p:spPr>
          <a:xfrm>
            <a:off x="6705600" y="49530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>
              <a:spcBef>
                <a:spcPct val="50000"/>
              </a:spcBef>
            </a:pP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gett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grpSp>
        <p:nvGrpSpPr>
          <p:cNvPr id="17442" name="Group 48"/>
          <p:cNvGrpSpPr/>
          <p:nvPr/>
        </p:nvGrpSpPr>
        <p:grpSpPr>
          <a:xfrm>
            <a:off x="5181600" y="5715000"/>
            <a:ext cx="2932113" cy="488950"/>
            <a:chOff x="0" y="0"/>
            <a:chExt cx="1847" cy="308"/>
          </a:xfrm>
        </p:grpSpPr>
        <p:sp>
          <p:nvSpPr>
            <p:cNvPr id="17443" name="Text Box 49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2" charset="0"/>
                  <a:ea typeface="PMingLiU" panose="02020500000000000000" pitchFamily="2" charset="-120"/>
                </a:rPr>
                <a:t>p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ut</a:t>
              </a:r>
              <a:r>
                <a:rPr lang="en-US" altLang="zh-CN" sz="2400" dirty="0">
                  <a:latin typeface="Times New Roman" panose="02020603050405020304" pitchFamily="2" charset="0"/>
                  <a:ea typeface="PMingLiU" panose="02020500000000000000" pitchFamily="2" charset="-120"/>
                </a:rPr>
                <a:t>  </a:t>
              </a:r>
              <a:endParaRPr lang="en-US" altLang="zh-CN" sz="24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  <p:sp>
          <p:nvSpPr>
            <p:cNvPr id="17444" name="AutoShape 50"/>
            <p:cNvSpPr/>
            <p:nvPr/>
          </p:nvSpPr>
          <p:spPr>
            <a:xfrm>
              <a:off x="528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45" name="Text Box 51"/>
          <p:cNvSpPr txBox="1"/>
          <p:nvPr/>
        </p:nvSpPr>
        <p:spPr>
          <a:xfrm>
            <a:off x="6705600" y="56388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2" charset="0"/>
                <a:ea typeface="PMingLiU" panose="02020500000000000000" pitchFamily="2" charset="-120"/>
              </a:rPr>
              <a:t>p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utt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ing</a:t>
            </a:r>
            <a:endParaRPr lang="en-US" altLang="zh-CN" sz="2600" b="1" dirty="0">
              <a:latin typeface="Comic Sans MS" panose="030F0702030302020204" pitchFamily="2" charset="0"/>
              <a:ea typeface="PMingLiU" panose="02020500000000000000" pitchFamily="2" charset="-120"/>
            </a:endParaRPr>
          </a:p>
        </p:txBody>
      </p:sp>
      <p:sp>
        <p:nvSpPr>
          <p:cNvPr id="17446" name="Rectangle 52"/>
          <p:cNvSpPr/>
          <p:nvPr/>
        </p:nvSpPr>
        <p:spPr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200" b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2" charset="0"/>
              </a:rPr>
              <a:t>Present continuous tense </a:t>
            </a:r>
            <a:endParaRPr lang="zh-TW" altLang="en-US" b="1" dirty="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7447" name="Text Box 53"/>
          <p:cNvSpPr txBox="1"/>
          <p:nvPr/>
        </p:nvSpPr>
        <p:spPr>
          <a:xfrm>
            <a:off x="1447800" y="3581400"/>
            <a:ext cx="1600200" cy="528638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669900"/>
                </a:solidFill>
                <a:latin typeface="Comic Sans MS" panose="030F0702030302020204" pitchFamily="2" charset="0"/>
                <a:ea typeface="PMingLiU" panose="02020500000000000000" pitchFamily="2" charset="-120"/>
              </a:rPr>
              <a:t>Practice</a:t>
            </a:r>
            <a:endParaRPr lang="en-US" altLang="zh-CN" sz="2400" dirty="0">
              <a:solidFill>
                <a:srgbClr val="669900"/>
              </a:solidFill>
              <a:latin typeface="Times New Roman" panose="02020603050405020304" pitchFamily="2" charset="0"/>
              <a:ea typeface="PMingLiU" panose="02020500000000000000" pitchFamily="2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/>
      <p:bldP spid="17429" grpId="0"/>
      <p:bldP spid="17433" grpId="0"/>
      <p:bldP spid="17437" grpId="0"/>
      <p:bldP spid="17441" grpId="0"/>
      <p:bldP spid="17445" grpId="0"/>
      <p:bldP spid="174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533400" y="457200"/>
            <a:ext cx="8610600" cy="575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dirty="0">
                <a:latin typeface="Comic Sans MS" panose="030F0702030302020204" pitchFamily="2" charset="0"/>
                <a:ea typeface="华文彩云" panose="02010800040101010101" pitchFamily="2" charset="-122"/>
              </a:rPr>
              <a:t>                  </a:t>
            </a:r>
            <a:r>
              <a:rPr lang="zh-CN" altLang="en-US" sz="4400" b="1" dirty="0">
                <a:solidFill>
                  <a:srgbClr val="6666FF"/>
                </a:solidFill>
                <a:latin typeface="Comic Sans MS" panose="030F0702030302020204" pitchFamily="2" charset="0"/>
                <a:ea typeface="华文彩云" panose="02010800040101010101" pitchFamily="2" charset="-122"/>
              </a:rPr>
              <a:t>训练集中营</a:t>
            </a:r>
            <a:endParaRPr lang="zh-CN" altLang="en-US" sz="4400" b="1" dirty="0">
              <a:solidFill>
                <a:srgbClr val="6666FF"/>
              </a:solidFill>
              <a:latin typeface="Comic Sans MS" panose="030F0702030302020204" pitchFamily="2" charset="0"/>
              <a:ea typeface="华文彩云" panose="02010800040101010101" pitchFamily="2" charset="-122"/>
            </a:endParaRP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Comic Sans MS" panose="030F0702030302020204" pitchFamily="2" charset="0"/>
                <a:ea typeface="华文彩云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6600CC"/>
                </a:solidFill>
                <a:latin typeface="Comic Sans MS" panose="030F0702030302020204" pitchFamily="2" charset="0"/>
                <a:ea typeface="隶书" panose="02010509060101010101" pitchFamily="1" charset="-122"/>
              </a:rPr>
              <a:t>写出下列动词的分词形式</a:t>
            </a:r>
            <a:endParaRPr lang="zh-CN" altLang="en-US" sz="3600" b="1" dirty="0">
              <a:solidFill>
                <a:srgbClr val="6600CC"/>
              </a:solidFill>
              <a:latin typeface="Comic Sans MS" panose="030F0702030302020204" pitchFamily="2" charset="0"/>
              <a:ea typeface="隶书" panose="02010509060101010101" pitchFamily="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2" charset="0"/>
              </a:rPr>
              <a:t> </a:t>
            </a:r>
            <a:r>
              <a:rPr lang="en-US" altLang="zh-CN" sz="3200" b="1" dirty="0">
                <a:latin typeface="Comic Sans MS" panose="030F0702030302020204" pitchFamily="2" charset="0"/>
              </a:rPr>
              <a:t>talk________     sleep _______ </a:t>
            </a:r>
            <a:endParaRPr lang="en-US" altLang="zh-CN" sz="3200" b="1" dirty="0"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2" charset="0"/>
              </a:rPr>
              <a:t> watch ________   sit ________ </a:t>
            </a:r>
            <a:endParaRPr lang="en-US" altLang="zh-CN" sz="3200" b="1" dirty="0"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2" charset="0"/>
              </a:rPr>
              <a:t> listen _________    make ________</a:t>
            </a:r>
            <a:endParaRPr lang="en-US" altLang="zh-CN" sz="3200" b="1" dirty="0"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2" charset="0"/>
              </a:rPr>
              <a:t> laugh ________   lie ________</a:t>
            </a:r>
            <a:endParaRPr lang="en-US" altLang="zh-CN" sz="3200" b="1" dirty="0"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2" charset="0"/>
              </a:rPr>
              <a:t> cry ________     sing ________ </a:t>
            </a:r>
            <a:endParaRPr lang="en-US" altLang="zh-CN" sz="3200" b="1" dirty="0"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2" charset="0"/>
              </a:rPr>
              <a:t> cut_________    write________</a:t>
            </a:r>
            <a:endParaRPr lang="en-US" altLang="zh-CN" sz="3200" b="1" dirty="0">
              <a:latin typeface="Comic Sans MS" panose="030F0702030302020204" pitchFamily="2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2" charset="0"/>
                <a:ea typeface="隶书" panose="02010509060101010101" pitchFamily="1" charset="-122"/>
              </a:rPr>
              <a:t>     </a:t>
            </a:r>
            <a:endParaRPr lang="en-US" altLang="zh-CN" sz="3600" b="1" dirty="0">
              <a:solidFill>
                <a:srgbClr val="6600CC"/>
              </a:solidFill>
              <a:latin typeface="Comic Sans MS" panose="030F0702030302020204" pitchFamily="2" charset="0"/>
              <a:ea typeface="隶书" panose="02010509060101010101" pitchFamily="1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1600200" y="1828800"/>
            <a:ext cx="7010400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</a:rPr>
              <a:t> talking               sleeping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</a:rPr>
              <a:t>    watching         sitting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</a:rPr>
              <a:t>    listening              making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</a:rPr>
              <a:t>   laughing          lying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</a:rPr>
              <a:t>crying                singing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</a:rPr>
              <a:t>cutting               writing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云形标注 19457"/>
          <p:cNvSpPr/>
          <p:nvPr/>
        </p:nvSpPr>
        <p:spPr>
          <a:xfrm flipH="1">
            <a:off x="287338" y="214313"/>
            <a:ext cx="3390900" cy="2162175"/>
          </a:xfrm>
          <a:prstGeom prst="cloudCallout">
            <a:avLst>
              <a:gd name="adj1" fmla="val -104977"/>
              <a:gd name="adj2" fmla="val 55727"/>
            </a:avLst>
          </a:prstGeom>
          <a:solidFill>
            <a:srgbClr val="FF99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59" name="图片 19458" descr="4925-niutuku_com-261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619375"/>
            <a:ext cx="5835650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wash the cloth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342900"/>
            <a:ext cx="5894388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4578350" y="5003800"/>
            <a:ext cx="3627438" cy="1433513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I'm washing the clothes.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4724400" y="5375275"/>
            <a:ext cx="3627438" cy="7620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I'm dancing.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pic>
        <p:nvPicPr>
          <p:cNvPr id="21507" name="图片 21506" descr="dance (1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14338"/>
            <a:ext cx="6146800" cy="461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QQ图片201410241501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271463"/>
            <a:ext cx="5321300" cy="491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云形标注 4098"/>
          <p:cNvSpPr/>
          <p:nvPr/>
        </p:nvSpPr>
        <p:spPr>
          <a:xfrm flipH="1">
            <a:off x="5943600" y="4105275"/>
            <a:ext cx="2784475" cy="2162175"/>
          </a:xfrm>
          <a:prstGeom prst="cloudCallout">
            <a:avLst>
              <a:gd name="adj1" fmla="val 87407"/>
              <a:gd name="adj2" fmla="val -56894"/>
            </a:avLst>
          </a:prstGeom>
          <a:solidFill>
            <a:srgbClr val="FF99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>
                <a:latin typeface="Arial" panose="020B0604020202020204" pitchFamily="34" charset="0"/>
              </a:rPr>
              <a:t>Snow!</a:t>
            </a:r>
            <a:endParaRPr lang="en-US" altLang="zh-CN" sz="3600">
              <a:latin typeface="Arial" panose="020B0604020202020204" pitchFamily="34" charset="0"/>
            </a:endParaRPr>
          </a:p>
          <a:p>
            <a:pPr algn="ctr"/>
            <a:r>
              <a:rPr lang="en-US" altLang="zh-CN" sz="3600">
                <a:latin typeface="Arial" panose="020B0604020202020204" pitchFamily="34" charset="0"/>
              </a:rPr>
              <a:t> It's Winter!</a:t>
            </a: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4724400" y="5375275"/>
            <a:ext cx="3627438" cy="762000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I'm eating.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pic>
        <p:nvPicPr>
          <p:cNvPr id="22531" name="图片 22530" descr="eat fast foo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66700"/>
            <a:ext cx="6477000" cy="485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swim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8" y="211138"/>
            <a:ext cx="4945062" cy="370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do homework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5" y="2689225"/>
            <a:ext cx="5397500" cy="404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2117725" y="1592263"/>
            <a:ext cx="5691188" cy="3517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云形标注 5121"/>
          <p:cNvSpPr/>
          <p:nvPr/>
        </p:nvSpPr>
        <p:spPr>
          <a:xfrm flipH="1">
            <a:off x="288925" y="214313"/>
            <a:ext cx="3324225" cy="2162175"/>
          </a:xfrm>
          <a:prstGeom prst="cloudCallout">
            <a:avLst>
              <a:gd name="adj1" fmla="val -104977"/>
              <a:gd name="adj2" fmla="val 55727"/>
            </a:avLst>
          </a:prstGeom>
          <a:solidFill>
            <a:srgbClr val="FF99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Learn to say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3" name="图片 5122" descr="4925-niutuku_com-261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619375"/>
            <a:ext cx="5835650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444500" y="434975"/>
            <a:ext cx="4267200" cy="1309688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putting on 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6147" name="图片 6146" descr="C:\Users\Administrator\Desktop\QQ图片20141024151242.jpgQQ图片201410241512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138" y="1938338"/>
            <a:ext cx="5807075" cy="465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4391025" y="2352675"/>
            <a:ext cx="4267200" cy="1309688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putting on 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7171" name="图片 7170" descr="C:\Users\Administrator\Desktop\QQ图片20141024151415.jpgQQ图片201410241514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3" y="581025"/>
            <a:ext cx="3703637" cy="5381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5302250" y="2435225"/>
            <a:ext cx="3602038" cy="1311275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coat.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8195" name="图片 8194" descr="C:\Users\Administrator\Desktop\QQ图片20141024152200.jpgQQ图片20141024152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3" y="1057275"/>
            <a:ext cx="4751387" cy="465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5133975" y="2506663"/>
            <a:ext cx="3602038" cy="1309687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9219" name="图片 9218" descr="C:\Users\Administrator\Desktop\QQ图片20141024151825.jpgQQ图片20141024151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3" y="876300"/>
            <a:ext cx="4416425" cy="488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5133975" y="2506663"/>
            <a:ext cx="3602038" cy="1309687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0243" name="图片 10242" descr="C:\Users\Administrator\Desktop\QQ图片20141024151432.jpgQQ图片201410241514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3" y="1404938"/>
            <a:ext cx="4500562" cy="390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5133975" y="2506663"/>
            <a:ext cx="3602038" cy="1309687"/>
          </a:xfrm>
          <a:prstGeom prst="rect">
            <a:avLst/>
          </a:prstGeom>
          <a:solidFill>
            <a:srgbClr val="99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1267" name="图片 11266" descr="C:\Users\Administrator\Desktop\u=186508979,92982611&amp;fm=23&amp;gp=0.jpgu=186508979,9298261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876300"/>
            <a:ext cx="4216400" cy="488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1463</Words>
  <Application>WPS 演示</Application>
  <PresentationFormat>在屏幕上显示</PresentationFormat>
  <Paragraphs>217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Arial Unicode MS</vt:lpstr>
      <vt:lpstr>华文彩云</vt:lpstr>
      <vt:lpstr>黑体</vt:lpstr>
      <vt:lpstr>Comic Sans MS</vt:lpstr>
      <vt:lpstr>PMingLiU</vt:lpstr>
      <vt:lpstr>Times New Roman</vt:lpstr>
      <vt:lpstr>Monotype Sorts</vt:lpstr>
      <vt:lpstr>Wingdings</vt:lpstr>
      <vt:lpstr>隶书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6</cp:revision>
  <dcterms:created xsi:type="dcterms:W3CDTF">2013-01-25T01:44:00Z</dcterms:created>
  <dcterms:modified xsi:type="dcterms:W3CDTF">2023-09-30T12:00:27Z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574151F1A7DE4A65BF24E3A460F19060_13</vt:lpwstr>
  </property>
</Properties>
</file>