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2" r:id="rId3"/>
  </p:sldMasterIdLst>
  <p:notesMasterIdLst>
    <p:notesMasterId r:id="rId27"/>
  </p:notesMasterIdLst>
  <p:handoutMasterIdLst>
    <p:handoutMasterId r:id="rId28"/>
  </p:handoutMasterIdLst>
  <p:sldIdLst>
    <p:sldId id="451" r:id="rId4"/>
    <p:sldId id="440" r:id="rId5"/>
    <p:sldId id="472" r:id="rId6"/>
    <p:sldId id="473" r:id="rId7"/>
    <p:sldId id="366" r:id="rId8"/>
    <p:sldId id="474" r:id="rId9"/>
    <p:sldId id="475" r:id="rId10"/>
    <p:sldId id="476" r:id="rId11"/>
    <p:sldId id="477" r:id="rId12"/>
    <p:sldId id="478" r:id="rId13"/>
    <p:sldId id="479" r:id="rId14"/>
    <p:sldId id="480" r:id="rId15"/>
    <p:sldId id="492" r:id="rId16"/>
    <p:sldId id="481" r:id="rId17"/>
    <p:sldId id="482" r:id="rId18"/>
    <p:sldId id="483" r:id="rId19"/>
    <p:sldId id="484" r:id="rId20"/>
    <p:sldId id="485" r:id="rId21"/>
    <p:sldId id="486" r:id="rId22"/>
    <p:sldId id="487" r:id="rId23"/>
    <p:sldId id="488" r:id="rId24"/>
    <p:sldId id="491" r:id="rId25"/>
    <p:sldId id="502" r:id="rId26"/>
  </p:sldIdLst>
  <p:sldSz cx="9144000" cy="5143500"/>
  <p:notesSz cx="6858000" cy="9144000"/>
  <p:custDataLst>
    <p:tags r:id="rId32"/>
  </p:custDataLst>
  <p:defaultTextStyle>
    <a:defPPr>
      <a:defRPr lang="zh-CN"/>
    </a:defPPr>
    <a:lvl1pPr marL="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Calibri" panose="020F0502020204030204" pitchFamily="34" charset="0"/>
        <a:ea typeface="宋体" panose="02010600030101010101" pitchFamily="2" charset="-122"/>
      </a:defRPr>
    </a:lvl1pPr>
    <a:lvl2pPr marL="4572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Calibri" panose="020F0502020204030204" pitchFamily="34" charset="0"/>
        <a:ea typeface="宋体" panose="02010600030101010101" pitchFamily="2" charset="-122"/>
      </a:defRPr>
    </a:lvl2pPr>
    <a:lvl3pPr marL="9144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Calibri" panose="020F0502020204030204" pitchFamily="34" charset="0"/>
        <a:ea typeface="宋体" panose="02010600030101010101" pitchFamily="2" charset="-122"/>
      </a:defRPr>
    </a:lvl3pPr>
    <a:lvl4pPr marL="13716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Calibri" panose="020F0502020204030204" pitchFamily="34" charset="0"/>
        <a:ea typeface="宋体" panose="02010600030101010101" pitchFamily="2" charset="-122"/>
      </a:defRPr>
    </a:lvl4pPr>
    <a:lvl5pPr marL="18288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Calibri" panose="020F0502020204030204" pitchFamily="34" charset="0"/>
        <a:ea typeface="宋体" panose="02010600030101010101" pitchFamily="2" charset="-122"/>
      </a:defRPr>
    </a:lvl5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1217" autoAdjust="0"/>
    <p:restoredTop sz="94660" autoAdjust="0"/>
  </p:normalViewPr>
  <p:slideViewPr>
    <p:cSldViewPr>
      <p:cViewPr varScale="1">
        <p:scale>
          <a:sx n="151" d="100"/>
          <a:sy n="151" d="100"/>
        </p:scale>
        <p:origin x="0" y="0"/>
      </p:cViewPr>
      <p:guideLst/>
    </p:cSldViewPr>
  </p:slideViewPr>
  <p:notesViewPr>
    <p:cSldViewPr>
      <p:cViewPr varScale="1">
        <p:scale>
          <a:sx n="1" d="100"/>
          <a:sy n="1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Master" Target="slideMasters/slideMaster2.xml"/><Relationship Id="rId29" Type="http://schemas.openxmlformats.org/officeDocument/2006/relationships/presProps" Target="presProps.xml"/><Relationship Id="rId28" Type="http://schemas.openxmlformats.org/officeDocument/2006/relationships/handoutMaster" Target="handoutMasters/handoutMaster1.xml"/><Relationship Id="rId27" Type="http://schemas.openxmlformats.org/officeDocument/2006/relationships/notesMaster" Target="notesMasters/notesMaster1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6146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rtlCol="0">
            <a:noAutofit/>
          </a:bodyPr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/>
            <a:endParaRPr lang="zh-CN" altLang="en-US" sz="1200"/>
          </a:p>
        </p:txBody>
      </p:sp>
      <p:sp>
        <p:nvSpPr>
          <p:cNvPr id="6147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rtlCol="0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/>
            <a:fld id="{B26746E1-9C2F-421A-9A6C-7BB6137792FD}" type="datetime">
              <a:rPr lang="zh-CN" altLang="en-US" sz="1200"/>
            </a:fld>
            <a:endParaRPr lang="zh-CN" altLang="en-US" sz="1200"/>
          </a:p>
        </p:txBody>
      </p:sp>
      <p:sp>
        <p:nvSpPr>
          <p:cNvPr id="6148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rtlCol="0" anchor="b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endParaRPr lang="zh-CN" altLang="en-US" sz="1200"/>
          </a:p>
        </p:txBody>
      </p:sp>
      <p:sp>
        <p:nvSpPr>
          <p:cNvPr id="6149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numCol="1" anchor="b" anchorCtr="0" compatLnSpc="1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/>
            <a:fld id="{D3EBA109-A9F8-428A-A88C-F527F13CD071}" type="slidenum">
              <a:rPr lang="zh-CN" altLang="en-US" sz="1200"/>
            </a:fld>
            <a:endParaRPr lang="zh-CN" altLang="en-US" sz="1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512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rtlCol="0">
            <a:noAutofit/>
          </a:bodyPr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1" hangingPunct="1"/>
            <a:endParaRPr lang="zh-CN" altLang="en-US" sz="1200"/>
          </a:p>
        </p:txBody>
      </p:sp>
      <p:sp>
        <p:nvSpPr>
          <p:cNvPr id="512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rtlCol="0">
            <a:noAutofit/>
          </a:bodyPr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141C05AF-1F05-4D01-956F-43B5C7FB648A}" type="datetime">
              <a:rPr lang="zh-CN" altLang="en-US" sz="1200"/>
            </a:fld>
            <a:endParaRPr lang="zh-CN" altLang="en-US" sz="1200"/>
          </a:p>
        </p:txBody>
      </p:sp>
      <p:sp>
        <p:nvSpPr>
          <p:cNvPr id="512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12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rtlCol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t>单击此处编辑母版文本样式</a:t>
            </a:r>
          </a:p>
          <a:p>
            <a:pPr lvl="1"/>
            <a:r>
              <a:t>第二级</a:t>
            </a:r>
          </a:p>
          <a:p>
            <a:pPr lvl="2"/>
            <a:r>
              <a:t>第三级</a:t>
            </a:r>
          </a:p>
          <a:p>
            <a:pPr lvl="3"/>
            <a:r>
              <a:t>第四级</a:t>
            </a:r>
          </a:p>
          <a:p>
            <a:pPr lvl="4"/>
            <a:r>
              <a:t>第五级</a:t>
            </a:r>
          </a:p>
        </p:txBody>
      </p:sp>
      <p:sp>
        <p:nvSpPr>
          <p:cNvPr id="512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rtlCol="0" anchor="b" anchorCtr="0">
            <a:no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zh-CN" altLang="en-US" sz="1200"/>
          </a:p>
        </p:txBody>
      </p:sp>
      <p:sp>
        <p:nvSpPr>
          <p:cNvPr id="512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numCol="1" anchor="b" anchorCtr="0" compatLnSpc="1">
            <a:noAutofit/>
          </a:bodyPr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B216812A-8125-45A8-A3C1-8AEAAA482237}" type="slidenum">
              <a:rPr lang="zh-CN" altLang="en-US" sz="1200"/>
            </a:fld>
            <a:endParaRPr lang="zh-CN" altLang="en-US" sz="1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/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png"/><Relationship Id="rId8" Type="http://schemas.openxmlformats.org/officeDocument/2006/relationships/image" Target="../media/image8.png"/><Relationship Id="rId7" Type="http://schemas.openxmlformats.org/officeDocument/2006/relationships/image" Target="../media/image7.png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5" Type="http://schemas.openxmlformats.org/officeDocument/2006/relationships/image" Target="../media/image18.png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image" Target="../media/image18.png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051" name="Picture 2" descr="https://timgsa.baidu.com/timg?image&amp;quality=80&amp;size=b9999_10000&amp;sec=1561540963820&amp;di=ae160700a01468d9030952b1f12d70cd&amp;imgtype=0&amp;src=http%3A%2F%2Fpic1.win4000.com%2Fwallpaper%2F3%2F598d18bb752c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8" y="0"/>
            <a:ext cx="9142412" cy="514191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052" name="矩形 3"/>
          <p:cNvSpPr/>
          <p:nvPr/>
        </p:nvSpPr>
        <p:spPr bwMode="auto">
          <a:xfrm>
            <a:off x="195263" y="252413"/>
            <a:ext cx="8753475" cy="4638675"/>
          </a:xfrm>
          <a:prstGeom prst="rect">
            <a:avLst/>
          </a:prstGeom>
          <a:solidFill>
            <a:srgbClr val="FFFFFF"/>
          </a:solidFill>
          <a:ln w="15875">
            <a:noFill/>
          </a:ln>
          <a:effectLst>
            <a:outerShdw blurRad="114300" dist="38100" dir="2700000" algn="tl" rotWithShape="0">
              <a:prstClr val="black">
                <a:alpha val="3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053" name="矩形 4"/>
          <p:cNvSpPr/>
          <p:nvPr/>
        </p:nvSpPr>
        <p:spPr bwMode="auto">
          <a:xfrm>
            <a:off x="288925" y="323850"/>
            <a:ext cx="8566150" cy="4486275"/>
          </a:xfrm>
          <a:prstGeom prst="rect">
            <a:avLst/>
          </a:prstGeom>
          <a:noFill/>
          <a:ln w="41275">
            <a:solidFill>
              <a:schemeClr val="accent4">
                <a:lumMod val="20000"/>
                <a:lumOff val="8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054" name="同侧圆角矩形 5"/>
          <p:cNvSpPr/>
          <p:nvPr/>
        </p:nvSpPr>
        <p:spPr bwMode="auto">
          <a:xfrm flipV="1">
            <a:off x="3629025" y="1588"/>
            <a:ext cx="1885950" cy="501650"/>
          </a:xfrm>
          <a:custGeom>
            <a:avLst/>
            <a:gdLst/>
            <a:ahLst/>
            <a:cxnLst>
              <a:cxn ang="0">
                <a:pos x="83610" y="0"/>
              </a:cxn>
              <a:cxn ang="0">
                <a:pos x="1802340" y="0"/>
              </a:cxn>
              <a:cxn ang="0">
                <a:pos x="1885950" y="83610"/>
              </a:cxn>
              <a:cxn ang="0">
                <a:pos x="1885950" y="501650"/>
              </a:cxn>
              <a:cxn ang="0">
                <a:pos x="1885950" y="501650"/>
              </a:cxn>
              <a:cxn ang="0">
                <a:pos x="0" y="501650"/>
              </a:cxn>
              <a:cxn ang="0">
                <a:pos x="0" y="501650"/>
              </a:cxn>
              <a:cxn ang="0">
                <a:pos x="0" y="83610"/>
              </a:cxn>
              <a:cxn ang="0">
                <a:pos x="83610" y="0"/>
              </a:cxn>
            </a:cxnLst>
            <a:rect l="l" t="t" r="r" b="b"/>
            <a:pathLst>
              <a:path w="1885950" h="501650">
                <a:moveTo>
                  <a:pt x="83610" y="0"/>
                </a:moveTo>
                <a:lnTo>
                  <a:pt x="1802340" y="0"/>
                </a:lnTo>
                <a:cubicBezTo>
                  <a:pt x="1848517" y="0"/>
                  <a:pt x="1885950" y="37433"/>
                  <a:pt x="1885950" y="83610"/>
                </a:cubicBezTo>
                <a:lnTo>
                  <a:pt x="1885950" y="501650"/>
                </a:lnTo>
                <a:lnTo>
                  <a:pt x="1885950" y="501650"/>
                </a:lnTo>
                <a:lnTo>
                  <a:pt x="0" y="501650"/>
                </a:lnTo>
                <a:lnTo>
                  <a:pt x="0" y="501650"/>
                </a:lnTo>
                <a:lnTo>
                  <a:pt x="0" y="83610"/>
                </a:lnTo>
                <a:cubicBezTo>
                  <a:pt x="0" y="37433"/>
                  <a:pt x="37433" y="0"/>
                  <a:pt x="83610" y="0"/>
                </a:cubicBezTo>
                <a:close/>
              </a:path>
            </a:pathLst>
          </a:custGeom>
          <a:solidFill>
            <a:srgbClr val="764F1C"/>
          </a:solidFill>
          <a:ln w="12700" cap="flat" cmpd="sng">
            <a:noFill/>
            <a:prstDash val="solid"/>
            <a:miter lim="800000"/>
          </a:ln>
        </p:spPr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3075" name="图片 2"/>
          <p:cNvPicPr>
            <a:picLocks noChangeAspect="1"/>
          </p:cNvPicPr>
          <p:nvPr/>
        </p:nvPicPr>
        <p:blipFill>
          <a:blip r:embed="rId2"/>
          <a:srcRect l="13045" t="26238" r="12378" b="31827"/>
          <a:stretch>
            <a:fillRect/>
          </a:stretch>
        </p:blipFill>
        <p:spPr>
          <a:xfrm>
            <a:off x="-6350" y="-19050"/>
            <a:ext cx="9156700" cy="51816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3076" name="图片 4"/>
          <p:cNvPicPr>
            <a:picLocks noChangeAspect="1"/>
          </p:cNvPicPr>
          <p:nvPr/>
        </p:nvPicPr>
        <p:blipFill>
          <a:blip r:embed="rId3"/>
          <a:srcRect b="61483"/>
          <a:stretch>
            <a:fillRect/>
          </a:stretch>
        </p:blipFill>
        <p:spPr>
          <a:xfrm>
            <a:off x="571500" y="4370388"/>
            <a:ext cx="3987800" cy="79216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3077" name="图片 5"/>
          <p:cNvPicPr>
            <a:picLocks noChangeAspect="1"/>
          </p:cNvPicPr>
          <p:nvPr/>
        </p:nvPicPr>
        <p:blipFill>
          <a:blip r:embed="rId3"/>
          <a:srcRect b="61483"/>
          <a:stretch>
            <a:fillRect/>
          </a:stretch>
        </p:blipFill>
        <p:spPr>
          <a:xfrm>
            <a:off x="4572000" y="4371975"/>
            <a:ext cx="3987800" cy="79216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3078" name="图片 6"/>
          <p:cNvPicPr>
            <a:picLocks noChangeAspect="1"/>
          </p:cNvPicPr>
          <p:nvPr/>
        </p:nvPicPr>
        <p:blipFill>
          <a:blip r:embed="rId4"/>
          <a:srcRect t="45023"/>
          <a:stretch>
            <a:fillRect/>
          </a:stretch>
        </p:blipFill>
        <p:spPr>
          <a:xfrm>
            <a:off x="5148263" y="-20637"/>
            <a:ext cx="1871662" cy="22701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3079" name="图片 7"/>
          <p:cNvPicPr>
            <a:picLocks noChangeAspect="1"/>
          </p:cNvPicPr>
          <p:nvPr/>
        </p:nvPicPr>
        <p:blipFill>
          <a:blip r:embed="rId5"/>
          <a:srcRect b="63909"/>
          <a:stretch>
            <a:fillRect/>
          </a:stretch>
        </p:blipFill>
        <p:spPr>
          <a:xfrm>
            <a:off x="-130175" y="4370388"/>
            <a:ext cx="6696075" cy="7937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3080" name="图片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4925" y="-61912"/>
            <a:ext cx="854075" cy="6858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3081" name="图片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0580000">
            <a:off x="966788" y="133350"/>
            <a:ext cx="366712" cy="2952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3082" name="图片 1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-398462" y="4056063"/>
            <a:ext cx="1420812" cy="142081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3083" name="图片 11"/>
          <p:cNvPicPr>
            <a:picLocks noChangeAspect="1"/>
          </p:cNvPicPr>
          <p:nvPr/>
        </p:nvPicPr>
        <p:blipFill>
          <a:blip r:embed="rId9"/>
          <a:srcRect r="23737" b="10170"/>
          <a:stretch>
            <a:fillRect/>
          </a:stretch>
        </p:blipFill>
        <p:spPr>
          <a:xfrm>
            <a:off x="8226425" y="4092575"/>
            <a:ext cx="917575" cy="108108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4099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4100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75" y="0"/>
            <a:ext cx="9140825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10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19.jpeg"/><Relationship Id="rId5" Type="http://schemas.openxmlformats.org/officeDocument/2006/relationships/slideLayout" Target="../slideLayouts/slideLayout8.xml"/><Relationship Id="rId4" Type="http://schemas.openxmlformats.org/officeDocument/2006/relationships/slideLayout" Target="../slideLayouts/slideLayout7.xml"/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026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ransition/>
  <p:txStyles>
    <p:titleStyle>
      <a:lvl1pPr marL="0" indent="0" algn="l" defTabSz="9144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4400" b="0" i="0" u="none" kern="1200" baseline="0">
          <a:solidFill>
            <a:schemeClr val="tx1"/>
          </a:solidFill>
          <a:effectLst/>
          <a:latin typeface="Cambria" panose="02040503050406030204" pitchFamily="18" charset="0"/>
          <a:ea typeface="黑体" panose="02010609060101010101" pitchFamily="49" charset="-122"/>
          <a:cs typeface="+mj-cs"/>
        </a:defRPr>
      </a:lvl1pPr>
    </p:titleStyle>
    <p:bodyStyle>
      <a:lvl1pPr marL="228600" indent="-228600" algn="l" defTabSz="914400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2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24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20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4572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9144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3716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18288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slide" Target="slide14.xml"/><Relationship Id="rId2" Type="http://schemas.openxmlformats.org/officeDocument/2006/relationships/slide" Target="slide2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image" Target="../media/image27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6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1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jpeg"/><Relationship Id="rId1" Type="http://schemas.openxmlformats.org/officeDocument/2006/relationships/image" Target="../media/image2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5.png"/><Relationship Id="rId1" Type="http://schemas.openxmlformats.org/officeDocument/2006/relationships/image" Target="../media/image24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170" name="Picture 2" descr="https://timgsa.baidu.com/timg?image&amp;quality=80&amp;size=b9999_10000&amp;sec=1561540963820&amp;di=ae160700a01468d9030952b1f12d70cd&amp;imgtype=0&amp;src=http%3A%2F%2Fpic1.win4000.com%2Fwallpaper%2F3%2F598d18bb752ca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88" y="0"/>
            <a:ext cx="9142412" cy="514191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7171" name="矩形 4"/>
          <p:cNvSpPr/>
          <p:nvPr/>
        </p:nvSpPr>
        <p:spPr>
          <a:xfrm>
            <a:off x="-3175" y="1746250"/>
            <a:ext cx="9142413" cy="1439863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172" name="矩形 1">
            <a:hlinkClick r:id="rId2" action="ppaction://hlinksldjump"/>
          </p:cNvPr>
          <p:cNvSpPr/>
          <p:nvPr/>
        </p:nvSpPr>
        <p:spPr>
          <a:xfrm>
            <a:off x="1763713" y="2124075"/>
            <a:ext cx="1679575" cy="6842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课时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173" name="矩形 2">
            <a:hlinkClick r:id="rId3" action="ppaction://hlinksldjump"/>
          </p:cNvPr>
          <p:cNvSpPr/>
          <p:nvPr/>
        </p:nvSpPr>
        <p:spPr>
          <a:xfrm>
            <a:off x="5580063" y="2139950"/>
            <a:ext cx="1679575" cy="6032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课时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1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1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1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矩形 1"/>
          <p:cNvSpPr/>
          <p:nvPr/>
        </p:nvSpPr>
        <p:spPr>
          <a:xfrm>
            <a:off x="755650" y="493713"/>
            <a:ext cx="7561263" cy="17859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白鹤太大而嫌生硬，即使如粉红的朱鹭或灰色的苍鹭，也觉得大了一些，而且太不寻常了。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6387" name="图片 2"/>
          <p:cNvPicPr>
            <a:picLocks noChangeAspect="1"/>
          </p:cNvPicPr>
          <p:nvPr/>
        </p:nvPicPr>
        <p:blipFill>
          <a:blip r:embed="rId1"/>
          <a:srcRect l="16945"/>
          <a:stretch>
            <a:fillRect/>
          </a:stretch>
        </p:blipFill>
        <p:spPr>
          <a:xfrm>
            <a:off x="601663" y="2359025"/>
            <a:ext cx="2471737" cy="198278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6388" name="图片 3"/>
          <p:cNvPicPr>
            <a:picLocks noChangeAspect="1"/>
          </p:cNvPicPr>
          <p:nvPr/>
        </p:nvPicPr>
        <p:blipFill>
          <a:blip r:embed="rId2"/>
          <a:srcRect r="25005" b="8492"/>
          <a:stretch>
            <a:fillRect/>
          </a:stretch>
        </p:blipFill>
        <p:spPr>
          <a:xfrm>
            <a:off x="3494088" y="2349500"/>
            <a:ext cx="2447925" cy="199231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6389" name="图片 4"/>
          <p:cNvPicPr>
            <a:picLocks noChangeAspect="1"/>
          </p:cNvPicPr>
          <p:nvPr/>
        </p:nvPicPr>
        <p:blipFill>
          <a:blip r:embed="rId3"/>
          <a:srcRect l="13880" t="13045" r="5617" b="10558"/>
          <a:stretch>
            <a:fillRect/>
          </a:stretch>
        </p:blipFill>
        <p:spPr>
          <a:xfrm>
            <a:off x="6426200" y="1670050"/>
            <a:ext cx="1890713" cy="267176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6390" name="矩形 5"/>
          <p:cNvSpPr/>
          <p:nvPr/>
        </p:nvSpPr>
        <p:spPr>
          <a:xfrm>
            <a:off x="1296988" y="4341813"/>
            <a:ext cx="1081087" cy="6842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solidFill>
                  <a:srgbClr val="33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白鹤</a:t>
            </a:r>
            <a:endParaRPr lang="zh-CN" altLang="en-US" sz="3200" b="1">
              <a:solidFill>
                <a:srgbClr val="3366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391" name="矩形 6"/>
          <p:cNvSpPr/>
          <p:nvPr/>
        </p:nvSpPr>
        <p:spPr>
          <a:xfrm>
            <a:off x="4178300" y="4341813"/>
            <a:ext cx="1079500" cy="6048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solidFill>
                  <a:srgbClr val="33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朱鹭</a:t>
            </a:r>
            <a:endParaRPr lang="zh-CN" altLang="en-US" sz="3200" b="1">
              <a:solidFill>
                <a:srgbClr val="3366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392" name="矩形 7"/>
          <p:cNvSpPr/>
          <p:nvPr/>
        </p:nvSpPr>
        <p:spPr>
          <a:xfrm>
            <a:off x="6967538" y="4341813"/>
            <a:ext cx="1081087" cy="6048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solidFill>
                  <a:srgbClr val="33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苍鹭</a:t>
            </a:r>
            <a:endParaRPr lang="zh-CN" altLang="en-US" sz="3200" b="1">
              <a:solidFill>
                <a:srgbClr val="3366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16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/>
      <p:bldP spid="16390" grpId="0"/>
      <p:bldP spid="16391" grpId="0"/>
      <p:bldP spid="1639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7410" name="Picture 4" descr="https://timgsa.baidu.com/timg?image&amp;quality=80&amp;size=b9999_10000&amp;sec=1561607917189&amp;di=3942801648463d3a73e422870af1a414&amp;imgtype=0&amp;src=http%3A%2F%2Fpic.dooland.com%2FMagzineArticlePic%2F340724_37_1387033116_65.jpg"/>
          <p:cNvPicPr>
            <a:picLocks noChangeAspect="1"/>
          </p:cNvPicPr>
          <p:nvPr/>
        </p:nvPicPr>
        <p:blipFill>
          <a:blip r:embed="rId1"/>
          <a:srcRect l="2437" t="14578" r="392" b="1711"/>
          <a:stretch>
            <a:fillRect/>
          </a:stretch>
        </p:blipFill>
        <p:spPr>
          <a:xfrm>
            <a:off x="0" y="0"/>
            <a:ext cx="9144000" cy="51466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7411" name="矩形 1"/>
          <p:cNvSpPr/>
          <p:nvPr/>
        </p:nvSpPr>
        <p:spPr>
          <a:xfrm>
            <a:off x="792163" y="411163"/>
            <a:ext cx="7559675" cy="24558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那雪白的蓑毛，那全身的流线型结构，那铁色的长喙，那青色的脚，增之一分则嫌长，减之一分则嫌短，素之一忽则嫌白，黛之一忽则嫌黑。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412" name="矩形 4"/>
          <p:cNvSpPr/>
          <p:nvPr/>
        </p:nvSpPr>
        <p:spPr>
          <a:xfrm>
            <a:off x="2022475" y="411163"/>
            <a:ext cx="1081088" cy="6048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雪白</a:t>
            </a:r>
            <a:endParaRPr lang="zh-CN" altLang="en-US" sz="3200" b="1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413" name="矩形 5"/>
          <p:cNvSpPr/>
          <p:nvPr/>
        </p:nvSpPr>
        <p:spPr>
          <a:xfrm>
            <a:off x="6094413" y="411163"/>
            <a:ext cx="1441450" cy="6842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流线型</a:t>
            </a:r>
            <a:endParaRPr lang="zh-CN" altLang="en-US" sz="3200" b="1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414" name="矩形 6"/>
          <p:cNvSpPr/>
          <p:nvPr/>
        </p:nvSpPr>
        <p:spPr>
          <a:xfrm>
            <a:off x="1195388" y="995363"/>
            <a:ext cx="1038225" cy="6826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铁色</a:t>
            </a:r>
            <a:endParaRPr lang="zh-CN" altLang="en-US" sz="3200" b="1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415" name="矩形 7"/>
          <p:cNvSpPr/>
          <p:nvPr/>
        </p:nvSpPr>
        <p:spPr>
          <a:xfrm>
            <a:off x="4059238" y="998538"/>
            <a:ext cx="1036637" cy="6048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青色</a:t>
            </a:r>
            <a:endParaRPr lang="zh-CN" altLang="en-US" sz="3200" b="1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7416" name="直接连接符 3"/>
          <p:cNvCxnSpPr>
            <a:endCxn id="17411" idx="3"/>
          </p:cNvCxnSpPr>
          <p:nvPr/>
        </p:nvCxnSpPr>
        <p:spPr>
          <a:xfrm>
            <a:off x="6094413" y="1622425"/>
            <a:ext cx="2257425" cy="17463"/>
          </a:xfrm>
          <a:prstGeom prst="line">
            <a:avLst/>
          </a:prstGeom>
          <a:noFill/>
          <a:ln w="19050">
            <a:solidFill>
              <a:srgbClr val="FF00FF"/>
            </a:solidFill>
            <a:miter lim="800000"/>
          </a:ln>
        </p:spPr>
      </p:cxnSp>
      <p:cxnSp>
        <p:nvCxnSpPr>
          <p:cNvPr id="17417" name="直接连接符 10"/>
          <p:cNvCxnSpPr>
            <a:endCxn id="17411" idx="3"/>
          </p:cNvCxnSpPr>
          <p:nvPr/>
        </p:nvCxnSpPr>
        <p:spPr>
          <a:xfrm>
            <a:off x="812800" y="2201863"/>
            <a:ext cx="7539038" cy="36512"/>
          </a:xfrm>
          <a:prstGeom prst="line">
            <a:avLst/>
          </a:prstGeom>
          <a:noFill/>
          <a:ln w="19050">
            <a:solidFill>
              <a:srgbClr val="FF00FF"/>
            </a:solidFill>
            <a:miter lim="800000"/>
          </a:ln>
        </p:spPr>
      </p:cxnSp>
      <p:cxnSp>
        <p:nvCxnSpPr>
          <p:cNvPr id="17418" name="直接连接符 14"/>
          <p:cNvCxnSpPr>
            <a:endCxn id="17411" idx="3"/>
          </p:cNvCxnSpPr>
          <p:nvPr/>
        </p:nvCxnSpPr>
        <p:spPr>
          <a:xfrm>
            <a:off x="846138" y="2827338"/>
            <a:ext cx="3048000" cy="9525"/>
          </a:xfrm>
          <a:prstGeom prst="line">
            <a:avLst/>
          </a:prstGeom>
          <a:noFill/>
          <a:ln w="19050">
            <a:solidFill>
              <a:srgbClr val="FF00FF"/>
            </a:solidFill>
            <a:miter lim="800000"/>
          </a:ln>
        </p:spPr>
      </p:cxnSp>
      <p:sp>
        <p:nvSpPr>
          <p:cNvPr id="17419" name="矩形 16"/>
          <p:cNvSpPr/>
          <p:nvPr/>
        </p:nvSpPr>
        <p:spPr>
          <a:xfrm>
            <a:off x="1512888" y="2976563"/>
            <a:ext cx="1439862" cy="604837"/>
          </a:xfrm>
          <a:prstGeom prst="rect">
            <a:avLst/>
          </a:prstGeom>
          <a:gradFill rotWithShape="1">
            <a:gsLst>
              <a:gs pos="0">
                <a:srgbClr val="A8B7DF"/>
              </a:gs>
              <a:gs pos="50000">
                <a:srgbClr val="9AABD9"/>
              </a:gs>
              <a:gs pos="100000">
                <a:srgbClr val="879ED7"/>
              </a:gs>
            </a:gsLst>
            <a:lin ang="5400000"/>
          </a:gradFill>
          <a:ln w="6350">
            <a:solidFill>
              <a:srgbClr val="4472C4"/>
            </a:solidFill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120000"/>
              </a:lnSpc>
            </a:pPr>
            <a:r>
              <a:rPr lang="zh-CN" altLang="en-US" sz="3200" b="1" spc="0">
                <a:latin typeface="楷体" panose="02010609060101010101" pitchFamily="49" charset="-122"/>
                <a:ea typeface="楷体" panose="02010609060101010101" pitchFamily="49" charset="-122"/>
              </a:rPr>
              <a:t>排比句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7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7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7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/>
      <p:bldP spid="17412" grpId="0"/>
      <p:bldP spid="17413" grpId="0"/>
      <p:bldP spid="17414" grpId="0"/>
      <p:bldP spid="17415" grpId="0"/>
      <p:bldP spid="1741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矩形 4"/>
          <p:cNvSpPr/>
          <p:nvPr/>
        </p:nvSpPr>
        <p:spPr>
          <a:xfrm>
            <a:off x="671513" y="842963"/>
            <a:ext cx="7799387" cy="17875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514350" lvl="0" indent="-514350" eaLnBrk="1" hangingPunct="1">
              <a:lnSpc>
                <a:spcPct val="120000"/>
              </a:lnSpc>
              <a:buFont typeface="Calibri" panose="020F0502020204030204" pitchFamily="34" charset="0"/>
              <a:buAutoNum type="arabicPeriod"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认清生字的字形，相互提醒易错的部分，如：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宜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字下面是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且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，不要多写一横。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435" name="文本框 2"/>
          <p:cNvSpPr txBox="1"/>
          <p:nvPr/>
        </p:nvSpPr>
        <p:spPr>
          <a:xfrm>
            <a:off x="3419475" y="-112712"/>
            <a:ext cx="2303463" cy="6461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r>
              <a:rPr lang="zh-CN" altLang="en-US" sz="36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课堂作业</a:t>
            </a:r>
            <a:endParaRPr lang="zh-CN" altLang="en-US" sz="36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8436" name="组合 28"/>
          <p:cNvGrpSpPr/>
          <p:nvPr/>
        </p:nvGrpSpPr>
        <p:grpSpPr>
          <a:xfrm>
            <a:off x="3705225" y="2530475"/>
            <a:ext cx="1800225" cy="1800225"/>
            <a:chOff x="1547664" y="1275606"/>
            <a:chExt cx="1800200" cy="1800200"/>
          </a:xfrm>
        </p:grpSpPr>
        <p:sp>
          <p:nvSpPr>
            <p:cNvPr id="18439" name="矩形 5"/>
            <p:cNvSpPr/>
            <p:nvPr/>
          </p:nvSpPr>
          <p:spPr>
            <a:xfrm>
              <a:off x="1547664" y="1275606"/>
              <a:ext cx="1800200" cy="18002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>
                <a:solidFill>
                  <a:srgbClr val="FFFFFF"/>
                </a:solidFill>
              </a:endParaRPr>
            </a:p>
          </p:txBody>
        </p:sp>
        <p:cxnSp>
          <p:nvCxnSpPr>
            <p:cNvPr id="18440" name="直接连接符 6"/>
            <p:cNvCxnSpPr>
              <a:stCxn id="18439" idx="1"/>
              <a:endCxn id="18439" idx="3"/>
            </p:cNvCxnSpPr>
            <p:nvPr/>
          </p:nvCxnSpPr>
          <p:spPr>
            <a:xfrm>
              <a:off x="1547664" y="2175706"/>
              <a:ext cx="1800200" cy="0"/>
            </a:xfrm>
            <a:prstGeom prst="line">
              <a:avLst/>
            </a:prstGeom>
            <a:noFill/>
            <a:ln w="6350">
              <a:solidFill>
                <a:schemeClr val="tx1"/>
              </a:solidFill>
              <a:prstDash val="sysDash"/>
              <a:miter lim="800000"/>
            </a:ln>
          </p:spPr>
        </p:cxnSp>
        <p:cxnSp>
          <p:nvCxnSpPr>
            <p:cNvPr id="18441" name="直接连接符 7"/>
            <p:cNvCxnSpPr>
              <a:stCxn id="18439" idx="0"/>
              <a:endCxn id="18439" idx="2"/>
            </p:cNvCxnSpPr>
            <p:nvPr/>
          </p:nvCxnSpPr>
          <p:spPr>
            <a:xfrm flipH="1">
              <a:off x="2447764" y="1275606"/>
              <a:ext cx="0" cy="1800200"/>
            </a:xfrm>
            <a:prstGeom prst="line">
              <a:avLst/>
            </a:prstGeom>
            <a:noFill/>
            <a:ln w="6350">
              <a:solidFill>
                <a:schemeClr val="tx1"/>
              </a:solidFill>
              <a:prstDash val="sysDash"/>
              <a:miter lim="800000"/>
            </a:ln>
          </p:spPr>
        </p:cxnSp>
        <p:cxnSp>
          <p:nvCxnSpPr>
            <p:cNvPr id="18442" name="直接连接符 8"/>
            <p:cNvCxnSpPr>
              <a:stCxn id="18439" idx="0"/>
              <a:endCxn id="18439" idx="2"/>
            </p:cNvCxnSpPr>
            <p:nvPr/>
          </p:nvCxnSpPr>
          <p:spPr>
            <a:xfrm>
              <a:off x="1547664" y="1275606"/>
              <a:ext cx="1800200" cy="1800200"/>
            </a:xfrm>
            <a:prstGeom prst="line">
              <a:avLst/>
            </a:prstGeom>
            <a:noFill/>
            <a:ln w="6350">
              <a:solidFill>
                <a:schemeClr val="tx1"/>
              </a:solidFill>
              <a:prstDash val="sysDash"/>
              <a:miter lim="800000"/>
            </a:ln>
          </p:spPr>
        </p:cxnSp>
        <p:cxnSp>
          <p:nvCxnSpPr>
            <p:cNvPr id="18443" name="直接连接符 9"/>
            <p:cNvCxnSpPr>
              <a:stCxn id="18439" idx="0"/>
              <a:endCxn id="18439" idx="2"/>
            </p:cNvCxnSpPr>
            <p:nvPr/>
          </p:nvCxnSpPr>
          <p:spPr>
            <a:xfrm flipH="1">
              <a:off x="1547664" y="1275606"/>
              <a:ext cx="1800200" cy="1800200"/>
            </a:xfrm>
            <a:prstGeom prst="line">
              <a:avLst/>
            </a:prstGeom>
            <a:noFill/>
            <a:ln w="6350">
              <a:solidFill>
                <a:schemeClr val="tx1"/>
              </a:solidFill>
              <a:prstDash val="sysDash"/>
              <a:miter lim="800000"/>
            </a:ln>
          </p:spPr>
        </p:cxnSp>
      </p:grpSp>
      <p:sp>
        <p:nvSpPr>
          <p:cNvPr id="18437" name="文本框 2"/>
          <p:cNvSpPr txBox="1"/>
          <p:nvPr/>
        </p:nvSpPr>
        <p:spPr>
          <a:xfrm>
            <a:off x="3197225" y="2025650"/>
            <a:ext cx="2814638" cy="24622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>
              <a:lnSpc>
                <a:spcPct val="130000"/>
              </a:lnSpc>
            </a:pPr>
            <a:r>
              <a:rPr lang="zh-CN" altLang="en-US" sz="13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宜</a:t>
            </a:r>
            <a:endParaRPr lang="zh-CN" altLang="en-US" sz="13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8438" name="图片 1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27475" y="3194050"/>
            <a:ext cx="1406525" cy="100488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/>
      <p:bldP spid="1843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矩形 1"/>
          <p:cNvSpPr/>
          <p:nvPr/>
        </p:nvSpPr>
        <p:spPr>
          <a:xfrm>
            <a:off x="1036638" y="3508375"/>
            <a:ext cx="7513637" cy="11953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514350" lvl="0" indent="-514350" eaLnBrk="1" hangingPunct="1">
              <a:lnSpc>
                <a:spcPct val="120000"/>
              </a:lnSpc>
              <a:buFont typeface="Cambria" panose="02040503050406030204" pitchFamily="18" charset="0"/>
              <a:buAutoNum type="arabicPeriod" startAt="3"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抄写词语。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514350" lvl="0" indent="-514350" eaLnBrk="1" hangingPunct="1">
              <a:lnSpc>
                <a:spcPct val="120000"/>
              </a:lnSpc>
              <a:buFont typeface="Cambria" panose="02040503050406030204" pitchFamily="18" charset="0"/>
              <a:buAutoNum type="arabicPeriod" startAt="3"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课外熟读课文。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459" name="文本框 2"/>
          <p:cNvSpPr txBox="1"/>
          <p:nvPr/>
        </p:nvSpPr>
        <p:spPr>
          <a:xfrm>
            <a:off x="3419475" y="-112712"/>
            <a:ext cx="2303463" cy="6461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r>
              <a:rPr lang="zh-CN" altLang="en-US" sz="36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课堂作业</a:t>
            </a:r>
            <a:endParaRPr lang="zh-CN" altLang="en-US" sz="36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9460" name="组合 11"/>
          <p:cNvGrpSpPr/>
          <p:nvPr/>
        </p:nvGrpSpPr>
        <p:grpSpPr>
          <a:xfrm>
            <a:off x="468313" y="1203325"/>
            <a:ext cx="1323975" cy="1225550"/>
            <a:chOff x="830738" y="614378"/>
            <a:chExt cx="1325530" cy="1225400"/>
          </a:xfrm>
        </p:grpSpPr>
        <p:grpSp>
          <p:nvGrpSpPr>
            <p:cNvPr id="19472" name="组合 28"/>
            <p:cNvGrpSpPr/>
            <p:nvPr/>
          </p:nvGrpSpPr>
          <p:grpSpPr>
            <a:xfrm>
              <a:off x="1037030" y="843558"/>
              <a:ext cx="922868" cy="922868"/>
              <a:chOff x="1547664" y="1275606"/>
              <a:chExt cx="1800200" cy="1800200"/>
            </a:xfrm>
          </p:grpSpPr>
          <p:sp>
            <p:nvSpPr>
              <p:cNvPr id="19474" name="矩形 4"/>
              <p:cNvSpPr/>
              <p:nvPr/>
            </p:nvSpPr>
            <p:spPr>
              <a:xfrm>
                <a:off x="1548299" y="1274420"/>
                <a:ext cx="1798179" cy="1802041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 anchorCtr="0">
                <a:noAutofit/>
              </a:bodyPr>
              <a:lstStyle>
                <a:defPPr>
                  <a:defRPr lang="zh-CN"/>
                </a:defPPr>
                <a:lvl1pPr marL="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4572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9144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3716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18288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</a:lstStyle>
              <a:p>
                <a:pPr marL="0" lvl="0" indent="0" algn="ctr" hangingPunct="0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cxnSp>
            <p:nvCxnSpPr>
              <p:cNvPr id="19475" name="直接连接符 5"/>
              <p:cNvCxnSpPr>
                <a:stCxn id="19474" idx="1"/>
                <a:endCxn id="19474" idx="3"/>
              </p:cNvCxnSpPr>
              <p:nvPr/>
            </p:nvCxnSpPr>
            <p:spPr>
              <a:xfrm>
                <a:off x="1548299" y="2175442"/>
                <a:ext cx="1798179" cy="0"/>
              </a:xfrm>
              <a:prstGeom prst="line">
                <a:avLst/>
              </a:prstGeom>
              <a:noFill/>
              <a:ln w="6350">
                <a:solidFill>
                  <a:schemeClr val="tx1"/>
                </a:solidFill>
                <a:prstDash val="sysDash"/>
                <a:miter lim="800000"/>
              </a:ln>
            </p:spPr>
          </p:cxnSp>
          <p:cxnSp>
            <p:nvCxnSpPr>
              <p:cNvPr id="19476" name="直接连接符 6"/>
              <p:cNvCxnSpPr>
                <a:stCxn id="19474" idx="0"/>
                <a:endCxn id="19474" idx="2"/>
              </p:cNvCxnSpPr>
              <p:nvPr/>
            </p:nvCxnSpPr>
            <p:spPr>
              <a:xfrm flipH="1">
                <a:off x="2447388" y="1274420"/>
                <a:ext cx="0" cy="1802041"/>
              </a:xfrm>
              <a:prstGeom prst="line">
                <a:avLst/>
              </a:prstGeom>
              <a:noFill/>
              <a:ln w="6350">
                <a:solidFill>
                  <a:schemeClr val="tx1"/>
                </a:solidFill>
                <a:prstDash val="sysDash"/>
                <a:miter lim="800000"/>
              </a:ln>
            </p:spPr>
          </p:cxnSp>
          <p:cxnSp>
            <p:nvCxnSpPr>
              <p:cNvPr id="19477" name="直接连接符 7"/>
              <p:cNvCxnSpPr>
                <a:stCxn id="19474" idx="0"/>
                <a:endCxn id="19474" idx="2"/>
              </p:cNvCxnSpPr>
              <p:nvPr/>
            </p:nvCxnSpPr>
            <p:spPr>
              <a:xfrm>
                <a:off x="1548299" y="1274420"/>
                <a:ext cx="1798179" cy="1802041"/>
              </a:xfrm>
              <a:prstGeom prst="line">
                <a:avLst/>
              </a:prstGeom>
              <a:noFill/>
              <a:ln w="6350">
                <a:solidFill>
                  <a:schemeClr val="tx1"/>
                </a:solidFill>
                <a:prstDash val="sysDash"/>
                <a:miter lim="800000"/>
              </a:ln>
            </p:spPr>
          </p:cxnSp>
          <p:cxnSp>
            <p:nvCxnSpPr>
              <p:cNvPr id="19478" name="直接连接符 8"/>
              <p:cNvCxnSpPr>
                <a:stCxn id="19474" idx="0"/>
                <a:endCxn id="19474" idx="2"/>
              </p:cNvCxnSpPr>
              <p:nvPr/>
            </p:nvCxnSpPr>
            <p:spPr>
              <a:xfrm flipH="1">
                <a:off x="1548299" y="1274420"/>
                <a:ext cx="1798179" cy="1802041"/>
              </a:xfrm>
              <a:prstGeom prst="line">
                <a:avLst/>
              </a:prstGeom>
              <a:noFill/>
              <a:ln w="6350">
                <a:solidFill>
                  <a:schemeClr val="tx1"/>
                </a:solidFill>
                <a:prstDash val="sysDash"/>
                <a:miter lim="800000"/>
              </a:ln>
            </p:spPr>
          </p:cxnSp>
        </p:grpSp>
        <p:sp>
          <p:nvSpPr>
            <p:cNvPr id="19473" name="文本框 2"/>
            <p:cNvSpPr txBox="1"/>
            <p:nvPr/>
          </p:nvSpPr>
          <p:spPr>
            <a:xfrm>
              <a:off x="830738" y="614378"/>
              <a:ext cx="1325530" cy="1225400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eaLnBrk="1" hangingPunct="1">
                <a:lnSpc>
                  <a:spcPct val="130000"/>
                </a:lnSpc>
              </a:pPr>
              <a:r>
                <a:rPr lang="zh-CN" altLang="en-US" sz="66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嫌</a:t>
              </a:r>
              <a:endParaRPr lang="zh-CN" altLang="en-US" sz="66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9461" name="组合 12"/>
          <p:cNvGrpSpPr/>
          <p:nvPr/>
        </p:nvGrpSpPr>
        <p:grpSpPr>
          <a:xfrm>
            <a:off x="468313" y="2297113"/>
            <a:ext cx="1323975" cy="1225550"/>
            <a:chOff x="830738" y="614378"/>
            <a:chExt cx="1325530" cy="1225400"/>
          </a:xfrm>
        </p:grpSpPr>
        <p:grpSp>
          <p:nvGrpSpPr>
            <p:cNvPr id="19465" name="组合 28"/>
            <p:cNvGrpSpPr/>
            <p:nvPr/>
          </p:nvGrpSpPr>
          <p:grpSpPr>
            <a:xfrm>
              <a:off x="1037030" y="843558"/>
              <a:ext cx="922868" cy="922868"/>
              <a:chOff x="1547664" y="1275606"/>
              <a:chExt cx="1800200" cy="1800200"/>
            </a:xfrm>
          </p:grpSpPr>
          <p:sp>
            <p:nvSpPr>
              <p:cNvPr id="19467" name="矩形 15"/>
              <p:cNvSpPr/>
              <p:nvPr/>
            </p:nvSpPr>
            <p:spPr>
              <a:xfrm>
                <a:off x="1548299" y="1274420"/>
                <a:ext cx="1798179" cy="1802041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 anchorCtr="0">
                <a:noAutofit/>
              </a:bodyPr>
              <a:lstStyle>
                <a:defPPr>
                  <a:defRPr lang="zh-CN"/>
                </a:defPPr>
                <a:lvl1pPr marL="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4572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9144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3716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18288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</a:lstStyle>
              <a:p>
                <a:pPr marL="0" lvl="0" indent="0" algn="ctr" hangingPunct="0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cxnSp>
            <p:nvCxnSpPr>
              <p:cNvPr id="19468" name="直接连接符 16"/>
              <p:cNvCxnSpPr>
                <a:stCxn id="19467" idx="1"/>
                <a:endCxn id="19467" idx="3"/>
              </p:cNvCxnSpPr>
              <p:nvPr/>
            </p:nvCxnSpPr>
            <p:spPr>
              <a:xfrm>
                <a:off x="1548299" y="2175440"/>
                <a:ext cx="1798179" cy="0"/>
              </a:xfrm>
              <a:prstGeom prst="line">
                <a:avLst/>
              </a:prstGeom>
              <a:noFill/>
              <a:ln w="6350">
                <a:solidFill>
                  <a:schemeClr val="tx1"/>
                </a:solidFill>
                <a:prstDash val="sysDash"/>
                <a:miter lim="800000"/>
              </a:ln>
            </p:spPr>
          </p:cxnSp>
          <p:cxnSp>
            <p:nvCxnSpPr>
              <p:cNvPr id="19469" name="直接连接符 17"/>
              <p:cNvCxnSpPr>
                <a:stCxn id="19467" idx="0"/>
                <a:endCxn id="19467" idx="2"/>
              </p:cNvCxnSpPr>
              <p:nvPr/>
            </p:nvCxnSpPr>
            <p:spPr>
              <a:xfrm flipH="1">
                <a:off x="2447388" y="1274420"/>
                <a:ext cx="0" cy="1802041"/>
              </a:xfrm>
              <a:prstGeom prst="line">
                <a:avLst/>
              </a:prstGeom>
              <a:noFill/>
              <a:ln w="6350">
                <a:solidFill>
                  <a:schemeClr val="tx1"/>
                </a:solidFill>
                <a:prstDash val="sysDash"/>
                <a:miter lim="800000"/>
              </a:ln>
            </p:spPr>
          </p:cxnSp>
          <p:cxnSp>
            <p:nvCxnSpPr>
              <p:cNvPr id="19470" name="直接连接符 18"/>
              <p:cNvCxnSpPr>
                <a:stCxn id="19467" idx="0"/>
                <a:endCxn id="19467" idx="2"/>
              </p:cNvCxnSpPr>
              <p:nvPr/>
            </p:nvCxnSpPr>
            <p:spPr>
              <a:xfrm>
                <a:off x="1548299" y="1274420"/>
                <a:ext cx="1798179" cy="1802041"/>
              </a:xfrm>
              <a:prstGeom prst="line">
                <a:avLst/>
              </a:prstGeom>
              <a:noFill/>
              <a:ln w="6350">
                <a:solidFill>
                  <a:schemeClr val="tx1"/>
                </a:solidFill>
                <a:prstDash val="sysDash"/>
                <a:miter lim="800000"/>
              </a:ln>
            </p:spPr>
          </p:cxnSp>
          <p:cxnSp>
            <p:nvCxnSpPr>
              <p:cNvPr id="19471" name="直接连接符 19"/>
              <p:cNvCxnSpPr>
                <a:stCxn id="19467" idx="0"/>
                <a:endCxn id="19467" idx="2"/>
              </p:cNvCxnSpPr>
              <p:nvPr/>
            </p:nvCxnSpPr>
            <p:spPr>
              <a:xfrm flipH="1">
                <a:off x="1548299" y="1274420"/>
                <a:ext cx="1798179" cy="1802041"/>
              </a:xfrm>
              <a:prstGeom prst="line">
                <a:avLst/>
              </a:prstGeom>
              <a:noFill/>
              <a:ln w="6350">
                <a:solidFill>
                  <a:schemeClr val="tx1"/>
                </a:solidFill>
                <a:prstDash val="sysDash"/>
                <a:miter lim="800000"/>
              </a:ln>
            </p:spPr>
          </p:cxnSp>
        </p:grpSp>
        <p:sp>
          <p:nvSpPr>
            <p:cNvPr id="19466" name="文本框 2"/>
            <p:cNvSpPr txBox="1"/>
            <p:nvPr/>
          </p:nvSpPr>
          <p:spPr>
            <a:xfrm>
              <a:off x="830738" y="614378"/>
              <a:ext cx="1325530" cy="1225400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eaLnBrk="1" hangingPunct="1">
                <a:lnSpc>
                  <a:spcPct val="130000"/>
                </a:lnSpc>
              </a:pPr>
              <a:r>
                <a:rPr lang="zh-CN" altLang="en-US" sz="66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匣</a:t>
              </a:r>
              <a:endParaRPr lang="zh-CN" altLang="en-US" sz="66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9462" name="图片 2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92275" y="1609725"/>
            <a:ext cx="7038975" cy="5683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9463" name="图片 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3713" y="2670175"/>
            <a:ext cx="4464050" cy="5238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9464" name="矩形 22"/>
          <p:cNvSpPr/>
          <p:nvPr/>
        </p:nvSpPr>
        <p:spPr>
          <a:xfrm>
            <a:off x="957263" y="650875"/>
            <a:ext cx="7513637" cy="6048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514350" lvl="0" indent="-514350" eaLnBrk="1" hangingPunct="1">
              <a:lnSpc>
                <a:spcPct val="120000"/>
              </a:lnSpc>
              <a:buFont typeface="Cambria" panose="02040503050406030204" pitchFamily="18" charset="0"/>
              <a:buAutoNum type="arabicPeriod" startAt="2"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描红、临写生字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嫌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”“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匣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482" name="Picture 2" descr="https://timgsa.baidu.com/timg?image&amp;quality=80&amp;size=b9999_10000&amp;sec=1561540963820&amp;di=ae160700a01468d9030952b1f12d70cd&amp;imgtype=0&amp;src=http%3A%2F%2Fpic1.win4000.com%2Fwallpaper%2F3%2F598d18bb752ca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88" y="0"/>
            <a:ext cx="9142412" cy="514191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0483" name="矩形 3"/>
          <p:cNvSpPr/>
          <p:nvPr/>
        </p:nvSpPr>
        <p:spPr>
          <a:xfrm>
            <a:off x="-3175" y="1746250"/>
            <a:ext cx="9142413" cy="1439863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0484" name="矩形 1"/>
          <p:cNvSpPr/>
          <p:nvPr/>
        </p:nvSpPr>
        <p:spPr>
          <a:xfrm>
            <a:off x="3732213" y="2163763"/>
            <a:ext cx="1679575" cy="6032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课时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4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4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4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矩形 1"/>
          <p:cNvSpPr/>
          <p:nvPr/>
        </p:nvSpPr>
        <p:spPr>
          <a:xfrm>
            <a:off x="827088" y="842963"/>
            <a:ext cx="7561262" cy="17859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latin typeface="宋体" panose="02010600030101010101" pitchFamily="2" charset="-122"/>
              </a:rPr>
              <a:t>    朗读课文</a:t>
            </a:r>
            <a:r>
              <a:rPr lang="en-US" altLang="zh-CN" sz="3200" b="1">
                <a:latin typeface="宋体" panose="02010600030101010101" pitchFamily="2" charset="-122"/>
              </a:rPr>
              <a:t>6-8</a:t>
            </a:r>
            <a:r>
              <a:rPr lang="zh-CN" altLang="en-US" sz="3200" b="1">
                <a:latin typeface="宋体" panose="02010600030101010101" pitchFamily="2" charset="-122"/>
              </a:rPr>
              <a:t>段，感悟白鹭的</a:t>
            </a:r>
            <a:r>
              <a:rPr lang="zh-CN" altLang="en-US" sz="3200" b="1">
                <a:latin typeface="宋体" panose="02010600030101010101" pitchFamily="2" charset="-122"/>
              </a:rPr>
              <a:t>“</a:t>
            </a:r>
            <a:r>
              <a:rPr lang="zh-CN" altLang="en-US" sz="3200" b="1">
                <a:latin typeface="宋体" panose="02010600030101010101" pitchFamily="2" charset="-122"/>
              </a:rPr>
              <a:t>韵味美</a:t>
            </a:r>
            <a:r>
              <a:rPr lang="zh-CN" altLang="en-US" sz="3200" b="1">
                <a:latin typeface="宋体" panose="02010600030101010101" pitchFamily="2" charset="-122"/>
              </a:rPr>
              <a:t>”</a:t>
            </a:r>
            <a:r>
              <a:rPr lang="zh-CN" altLang="en-US" sz="3200" b="1">
                <a:latin typeface="宋体" panose="02010600030101010101" pitchFamily="2" charset="-122"/>
              </a:rPr>
              <a:t>。此刻，你仿佛看到了白鹭生活的哪些画面呢？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21507" name="矩形 2"/>
          <p:cNvSpPr/>
          <p:nvPr/>
        </p:nvSpPr>
        <p:spPr>
          <a:xfrm>
            <a:off x="2484438" y="3003550"/>
            <a:ext cx="1079500" cy="6048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觅食</a:t>
            </a:r>
            <a:endParaRPr lang="zh-CN" altLang="en-US" sz="3200" b="1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08" name="矩形 3"/>
          <p:cNvSpPr/>
          <p:nvPr/>
        </p:nvSpPr>
        <p:spPr>
          <a:xfrm>
            <a:off x="4211638" y="3025775"/>
            <a:ext cx="1081087" cy="6048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栖息</a:t>
            </a:r>
            <a:endParaRPr lang="zh-CN" altLang="en-US" sz="3200" b="1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09" name="矩形 4"/>
          <p:cNvSpPr/>
          <p:nvPr/>
        </p:nvSpPr>
        <p:spPr>
          <a:xfrm>
            <a:off x="6011863" y="3024188"/>
            <a:ext cx="1081087" cy="6048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低飞</a:t>
            </a:r>
            <a:endParaRPr lang="zh-CN" altLang="en-US" sz="3200" b="1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/>
      <p:bldP spid="21507" grpId="0"/>
      <p:bldP spid="21508" grpId="0"/>
      <p:bldP spid="2150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矩形 1"/>
          <p:cNvSpPr/>
          <p:nvPr/>
        </p:nvSpPr>
        <p:spPr>
          <a:xfrm>
            <a:off x="395288" y="280988"/>
            <a:ext cx="5616575" cy="6842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latin typeface="宋体" panose="02010600030101010101" pitchFamily="2" charset="-122"/>
              </a:rPr>
              <a:t>哪个画面深深地吸引了你呢？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22531" name="矩形 2"/>
          <p:cNvSpPr/>
          <p:nvPr/>
        </p:nvSpPr>
        <p:spPr>
          <a:xfrm>
            <a:off x="468313" y="968375"/>
            <a:ext cx="4391025" cy="36369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在清水田里，时有一只两只白鹭站着钓鱼，整个的田便成了一幅嵌在玻璃框里的画面。田的大小好像是有心人为白鹭设计的镜匣。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2532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32363" y="963613"/>
            <a:ext cx="3071812" cy="2041525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sp>
        <p:nvSpPr>
          <p:cNvPr id="22533" name="矩形 4"/>
          <p:cNvSpPr/>
          <p:nvPr/>
        </p:nvSpPr>
        <p:spPr>
          <a:xfrm>
            <a:off x="8078788" y="965200"/>
            <a:ext cx="647700" cy="18653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90000"/>
              </a:lnSpc>
            </a:pPr>
            <a:r>
              <a:rPr lang="zh-CN" altLang="en-US" sz="32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水田觅食</a:t>
            </a:r>
            <a:endParaRPr lang="zh-CN" altLang="en-US" sz="3200" b="1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2534" name="直接连接符 6"/>
          <p:cNvCxnSpPr/>
          <p:nvPr/>
        </p:nvCxnSpPr>
        <p:spPr>
          <a:xfrm>
            <a:off x="2987675" y="2154238"/>
            <a:ext cx="1728788" cy="0"/>
          </a:xfrm>
          <a:prstGeom prst="line">
            <a:avLst/>
          </a:prstGeom>
          <a:noFill/>
          <a:ln w="19050">
            <a:solidFill>
              <a:srgbClr val="FF00FF"/>
            </a:solidFill>
            <a:miter lim="800000"/>
          </a:ln>
        </p:spPr>
      </p:cxnSp>
      <p:sp>
        <p:nvSpPr>
          <p:cNvPr id="22535" name="矩形 7"/>
          <p:cNvSpPr/>
          <p:nvPr/>
        </p:nvSpPr>
        <p:spPr>
          <a:xfrm>
            <a:off x="4946650" y="3035300"/>
            <a:ext cx="3455988" cy="1651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1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为什么说它是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站着钓鱼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，你是怎样理解的？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2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/>
      <p:bldP spid="22531" grpId="0"/>
      <p:bldP spid="22533" grpId="0"/>
      <p:bldP spid="2253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矩形 1"/>
          <p:cNvSpPr/>
          <p:nvPr/>
        </p:nvSpPr>
        <p:spPr>
          <a:xfrm>
            <a:off x="539750" y="700088"/>
            <a:ext cx="5184775" cy="36369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晴天的清晨，每每看见它孤独地站立于小树的绝顶，看来像是不安稳，而它却很悠然。这是别的鸟很难表现的一种嗜好。人们说它是在望哨，可它真是在望哨吗？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3555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37250" y="1176338"/>
            <a:ext cx="2805113" cy="2689225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sp>
        <p:nvSpPr>
          <p:cNvPr id="23556" name="矩形 3"/>
          <p:cNvSpPr/>
          <p:nvPr/>
        </p:nvSpPr>
        <p:spPr>
          <a:xfrm>
            <a:off x="6732588" y="3940175"/>
            <a:ext cx="1439862" cy="5349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90000"/>
              </a:lnSpc>
            </a:pPr>
            <a:r>
              <a:rPr lang="zh-CN" altLang="en-US" sz="32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栖息图</a:t>
            </a:r>
            <a:endParaRPr lang="zh-CN" altLang="en-US" sz="3200" b="1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4" grpId="0"/>
      <p:bldP spid="2355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8" name="矩形 1"/>
          <p:cNvSpPr/>
          <p:nvPr/>
        </p:nvSpPr>
        <p:spPr>
          <a:xfrm>
            <a:off x="684213" y="935038"/>
            <a:ext cx="3887787" cy="30464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黄昏的空中偶见白鹭的低飞，更是乡居生活中的一种恩惠。那是清澄的形象化，而且具有生命了。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4579" name="Picture 2" descr="https://timgsa.baidu.com/timg?image&amp;quality=80&amp;size=b9999_10000&amp;sec=1561612170011&amp;di=7aa2e520ddb011b10ff7d9bf65063c9b&amp;imgtype=0&amp;src=http%3A%2F%2Fi1.bbswater.fd.zol-img.com.cn%2Ft_s1200x5000%2Fg5%2FM00%2F0B%2F00%2FChMkJliQixGIFAUhAAOoO6nrfIUAAZoXgJENg0AA6hT627.jpg"/>
          <p:cNvPicPr>
            <a:picLocks noChangeAspect="1"/>
          </p:cNvPicPr>
          <p:nvPr/>
        </p:nvPicPr>
        <p:blipFill>
          <a:blip r:embed="rId1"/>
          <a:srcRect l="19915" t="7958" r="3781" b="11646"/>
          <a:stretch>
            <a:fillRect/>
          </a:stretch>
        </p:blipFill>
        <p:spPr>
          <a:xfrm>
            <a:off x="5003800" y="1276350"/>
            <a:ext cx="3362325" cy="236378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  <a:effectLst>
            <a:outerShdw blurRad="292100" dist="139700" dir="2700000" algn="tl">
              <a:srgbClr val="333333">
                <a:alpha val="64999"/>
              </a:srgb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矩形 1"/>
          <p:cNvSpPr/>
          <p:nvPr/>
        </p:nvSpPr>
        <p:spPr>
          <a:xfrm>
            <a:off x="539750" y="1409700"/>
            <a:ext cx="3744913" cy="17859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白鹭实在是一首诗，一首韵在骨子里的散文诗。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5603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72000" y="1060450"/>
            <a:ext cx="3706813" cy="2987675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194" name="Picture 5" descr="https://timgsa.baidu.com/timg?image&amp;quality=80&amp;size=b9999_10000&amp;sec=1561540045631&amp;di=2016a6af84fc8c1f3d26ac8e859bb5f6&amp;imgtype=0&amp;src=http%3A%2F%2Fgss0.baidu.com%2F-4o3dSag_xI4khGko9WTAnF6hhy%2Fzhidao%2Fpic%2Fitem%2F9a504fc2d5628535092a7dde91ef76c6a6ef6303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463" y="0"/>
            <a:ext cx="9126537" cy="514191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8195" name="矩形 2"/>
          <p:cNvSpPr/>
          <p:nvPr/>
        </p:nvSpPr>
        <p:spPr>
          <a:xfrm>
            <a:off x="287338" y="868363"/>
            <a:ext cx="4319587" cy="11953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生活中不是缺少美，而是缺少发现美的眼睛。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196" name="矩形 3"/>
          <p:cNvSpPr/>
          <p:nvPr/>
        </p:nvSpPr>
        <p:spPr>
          <a:xfrm>
            <a:off x="3732213" y="184150"/>
            <a:ext cx="1679575" cy="6842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课时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矩形 1"/>
          <p:cNvSpPr/>
          <p:nvPr/>
        </p:nvSpPr>
        <p:spPr>
          <a:xfrm>
            <a:off x="827088" y="1058863"/>
            <a:ext cx="7921625" cy="3048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师总结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：老师最想说的是，生活中并不缺少美，缺少的是我们发现美的眼睛。真诚地祝愿同学们人人拥有一双发现美的眼睛，去捕捉，去挖掘生活中像白鹭这样如诗如歌如画的美！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0" name="矩形 4"/>
          <p:cNvSpPr/>
          <p:nvPr/>
        </p:nvSpPr>
        <p:spPr>
          <a:xfrm>
            <a:off x="827088" y="1492250"/>
            <a:ext cx="7561262" cy="17859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514350" lvl="0" indent="-514350" eaLnBrk="1" hangingPunct="1">
              <a:lnSpc>
                <a:spcPct val="120000"/>
              </a:lnSpc>
              <a:buFont typeface="Calibri" panose="020F0502020204030204" pitchFamily="34" charset="0"/>
              <a:buAutoNum type="arabicPeriod"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背诵全文。抄写你喜欢的自然段。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514350" lvl="0" indent="-514350" eaLnBrk="1" hangingPunct="1">
              <a:lnSpc>
                <a:spcPct val="120000"/>
              </a:lnSpc>
              <a:buFont typeface="Calibri" panose="020F0502020204030204" pitchFamily="34" charset="0"/>
              <a:buAutoNum type="arabicPeriod"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阅读类似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白鹭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这样的美文，写下自己的感受。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651" name="文本框 2"/>
          <p:cNvSpPr txBox="1"/>
          <p:nvPr/>
        </p:nvSpPr>
        <p:spPr>
          <a:xfrm>
            <a:off x="3419475" y="-112712"/>
            <a:ext cx="2303463" cy="6461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r>
              <a:rPr lang="zh-CN" altLang="en-US" sz="36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课外作业</a:t>
            </a:r>
            <a:endParaRPr lang="zh-CN" altLang="en-US" sz="36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4" name="TextBox 3"/>
          <p:cNvSpPr txBox="1"/>
          <p:nvPr/>
        </p:nvSpPr>
        <p:spPr>
          <a:xfrm>
            <a:off x="52388" y="1998663"/>
            <a:ext cx="825500" cy="11747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eaVert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3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白 鹭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675" name="左大括号 4"/>
          <p:cNvSpPr/>
          <p:nvPr/>
        </p:nvSpPr>
        <p:spPr>
          <a:xfrm>
            <a:off x="736600" y="1166813"/>
            <a:ext cx="141288" cy="2879725"/>
          </a:xfrm>
          <a:prstGeom prst="leftBrace">
            <a:avLst>
              <a:gd name="adj1" fmla="val 55295"/>
              <a:gd name="adj2" fmla="val 50000"/>
            </a:avLst>
          </a:prstGeom>
          <a:noFill/>
          <a:ln w="19050">
            <a:solidFill>
              <a:schemeClr val="tx1"/>
            </a:solidFill>
            <a:miter lim="800000"/>
          </a:ln>
        </p:spPr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/>
          </a:p>
        </p:txBody>
      </p:sp>
      <p:sp>
        <p:nvSpPr>
          <p:cNvPr id="28676" name="TextBox 6"/>
          <p:cNvSpPr txBox="1"/>
          <p:nvPr/>
        </p:nvSpPr>
        <p:spPr>
          <a:xfrm>
            <a:off x="2247900" y="987425"/>
            <a:ext cx="2343150" cy="6524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3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一首精巧的诗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677" name="矩形 5"/>
          <p:cNvSpPr/>
          <p:nvPr/>
        </p:nvSpPr>
        <p:spPr>
          <a:xfrm>
            <a:off x="1547813" y="1300163"/>
            <a:ext cx="719137" cy="46037"/>
          </a:xfrm>
          <a:prstGeom prst="rect">
            <a:avLst/>
          </a:prstGeom>
          <a:gradFill rotWithShape="1">
            <a:gsLst>
              <a:gs pos="0">
                <a:srgbClr val="A8B7DF"/>
              </a:gs>
              <a:gs pos="50000">
                <a:srgbClr val="9AABD9"/>
              </a:gs>
              <a:gs pos="100000">
                <a:srgbClr val="879ED7"/>
              </a:gs>
            </a:gsLst>
            <a:lin ang="5400000"/>
          </a:gradFill>
          <a:ln w="6350">
            <a:solidFill>
              <a:srgbClr val="4472C4"/>
            </a:solidFill>
            <a:miter lim="800000"/>
          </a:ln>
        </p:spPr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/>
          </a:p>
        </p:txBody>
      </p:sp>
      <p:sp>
        <p:nvSpPr>
          <p:cNvPr id="28678" name="TextBox 8"/>
          <p:cNvSpPr txBox="1"/>
          <p:nvPr/>
        </p:nvSpPr>
        <p:spPr>
          <a:xfrm>
            <a:off x="5270500" y="1008063"/>
            <a:ext cx="1751013" cy="6524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3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总起全文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679" name="TextBox 9"/>
          <p:cNvSpPr txBox="1"/>
          <p:nvPr/>
        </p:nvSpPr>
        <p:spPr>
          <a:xfrm>
            <a:off x="1592263" y="1519238"/>
            <a:ext cx="2343150" cy="6524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3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颜色、身段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680" name="矩形 10"/>
          <p:cNvSpPr/>
          <p:nvPr/>
        </p:nvSpPr>
        <p:spPr>
          <a:xfrm>
            <a:off x="3543300" y="1871663"/>
            <a:ext cx="719138" cy="46037"/>
          </a:xfrm>
          <a:prstGeom prst="rect">
            <a:avLst/>
          </a:prstGeom>
          <a:gradFill rotWithShape="1">
            <a:gsLst>
              <a:gs pos="0">
                <a:srgbClr val="A8B7DF"/>
              </a:gs>
              <a:gs pos="50000">
                <a:srgbClr val="9AABD9"/>
              </a:gs>
              <a:gs pos="100000">
                <a:srgbClr val="879ED7"/>
              </a:gs>
            </a:gsLst>
            <a:lin ang="5400000"/>
          </a:gradFill>
          <a:ln w="6350">
            <a:solidFill>
              <a:srgbClr val="4472C4"/>
            </a:solidFill>
            <a:miter lim="800000"/>
          </a:ln>
        </p:spPr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/>
          </a:p>
        </p:txBody>
      </p:sp>
      <p:sp>
        <p:nvSpPr>
          <p:cNvPr id="28681" name="TextBox 11"/>
          <p:cNvSpPr txBox="1"/>
          <p:nvPr/>
        </p:nvSpPr>
        <p:spPr>
          <a:xfrm>
            <a:off x="4295775" y="1539875"/>
            <a:ext cx="1373188" cy="6524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3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静态美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682" name="TextBox 12"/>
          <p:cNvSpPr txBox="1"/>
          <p:nvPr/>
        </p:nvSpPr>
        <p:spPr>
          <a:xfrm>
            <a:off x="1592263" y="1976438"/>
            <a:ext cx="1836737" cy="6524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3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水田觅食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683" name="TextBox 14"/>
          <p:cNvSpPr txBox="1"/>
          <p:nvPr/>
        </p:nvSpPr>
        <p:spPr>
          <a:xfrm>
            <a:off x="3495675" y="2384425"/>
            <a:ext cx="1430338" cy="6524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3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动态美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684" name="TextBox 15"/>
          <p:cNvSpPr txBox="1"/>
          <p:nvPr/>
        </p:nvSpPr>
        <p:spPr>
          <a:xfrm>
            <a:off x="2247900" y="3455988"/>
            <a:ext cx="2343150" cy="10398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1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一首韵在骨子里的散文诗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685" name="矩形 16"/>
          <p:cNvSpPr/>
          <p:nvPr/>
        </p:nvSpPr>
        <p:spPr>
          <a:xfrm>
            <a:off x="4525963" y="3856038"/>
            <a:ext cx="719137" cy="44450"/>
          </a:xfrm>
          <a:prstGeom prst="rect">
            <a:avLst/>
          </a:prstGeom>
          <a:gradFill rotWithShape="1">
            <a:gsLst>
              <a:gs pos="0">
                <a:srgbClr val="A8B7DF"/>
              </a:gs>
              <a:gs pos="50000">
                <a:srgbClr val="9AABD9"/>
              </a:gs>
              <a:gs pos="100000">
                <a:srgbClr val="879ED7"/>
              </a:gs>
            </a:gsLst>
            <a:lin ang="5400000"/>
          </a:gradFill>
          <a:ln w="6350">
            <a:solidFill>
              <a:srgbClr val="4472C4"/>
            </a:solidFill>
            <a:miter lim="800000"/>
          </a:ln>
        </p:spPr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/>
          </a:p>
        </p:txBody>
      </p:sp>
      <p:sp>
        <p:nvSpPr>
          <p:cNvPr id="28686" name="TextBox 17"/>
          <p:cNvSpPr txBox="1"/>
          <p:nvPr/>
        </p:nvSpPr>
        <p:spPr>
          <a:xfrm>
            <a:off x="5245100" y="3552825"/>
            <a:ext cx="1624013" cy="6524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3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总结全文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687" name="左大括号 18"/>
          <p:cNvSpPr/>
          <p:nvPr/>
        </p:nvSpPr>
        <p:spPr>
          <a:xfrm flipH="1">
            <a:off x="6894513" y="1049338"/>
            <a:ext cx="238125" cy="2997200"/>
          </a:xfrm>
          <a:prstGeom prst="leftBrace">
            <a:avLst>
              <a:gd name="adj1" fmla="val 55300"/>
              <a:gd name="adj2" fmla="val 50000"/>
            </a:avLst>
          </a:prstGeom>
          <a:noFill/>
          <a:ln w="19050">
            <a:solidFill>
              <a:schemeClr val="tx1"/>
            </a:solidFill>
            <a:miter lim="800000"/>
          </a:ln>
        </p:spPr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/>
          </a:p>
        </p:txBody>
      </p:sp>
      <p:sp>
        <p:nvSpPr>
          <p:cNvPr id="28688" name="TextBox 19"/>
          <p:cNvSpPr txBox="1"/>
          <p:nvPr/>
        </p:nvSpPr>
        <p:spPr>
          <a:xfrm>
            <a:off x="7132638" y="1846263"/>
            <a:ext cx="1871662" cy="13731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30000"/>
              </a:lnSpc>
            </a:pPr>
            <a:r>
              <a:rPr lang="zh-CN" altLang="en-US" sz="32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如散文诗如山水画</a:t>
            </a:r>
            <a:endParaRPr lang="zh-CN" altLang="en-US" sz="3200" b="1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689" name="TextBox 6"/>
          <p:cNvSpPr txBox="1"/>
          <p:nvPr/>
        </p:nvSpPr>
        <p:spPr>
          <a:xfrm>
            <a:off x="931863" y="957263"/>
            <a:ext cx="534987" cy="6524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3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总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690" name="矩形 21"/>
          <p:cNvSpPr/>
          <p:nvPr/>
        </p:nvSpPr>
        <p:spPr>
          <a:xfrm>
            <a:off x="4551363" y="1323975"/>
            <a:ext cx="719137" cy="46038"/>
          </a:xfrm>
          <a:prstGeom prst="rect">
            <a:avLst/>
          </a:prstGeom>
          <a:gradFill rotWithShape="1">
            <a:gsLst>
              <a:gs pos="0">
                <a:srgbClr val="A8B7DF"/>
              </a:gs>
              <a:gs pos="50000">
                <a:srgbClr val="9AABD9"/>
              </a:gs>
              <a:gs pos="100000">
                <a:srgbClr val="879ED7"/>
              </a:gs>
            </a:gsLst>
            <a:lin ang="5400000"/>
          </a:gradFill>
          <a:ln w="6350">
            <a:solidFill>
              <a:srgbClr val="4472C4"/>
            </a:solidFill>
            <a:miter lim="800000"/>
          </a:ln>
        </p:spPr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/>
          </a:p>
        </p:txBody>
      </p:sp>
      <p:sp>
        <p:nvSpPr>
          <p:cNvPr id="28691" name="TextBox 6"/>
          <p:cNvSpPr txBox="1"/>
          <p:nvPr/>
        </p:nvSpPr>
        <p:spPr>
          <a:xfrm>
            <a:off x="909638" y="3606800"/>
            <a:ext cx="534987" cy="6524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3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总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692" name="矩形 23"/>
          <p:cNvSpPr/>
          <p:nvPr/>
        </p:nvSpPr>
        <p:spPr>
          <a:xfrm>
            <a:off x="1411288" y="3878263"/>
            <a:ext cx="719137" cy="46037"/>
          </a:xfrm>
          <a:prstGeom prst="rect">
            <a:avLst/>
          </a:prstGeom>
          <a:gradFill rotWithShape="1">
            <a:gsLst>
              <a:gs pos="0">
                <a:srgbClr val="A8B7DF"/>
              </a:gs>
              <a:gs pos="50000">
                <a:srgbClr val="9AABD9"/>
              </a:gs>
              <a:gs pos="100000">
                <a:srgbClr val="879ED7"/>
              </a:gs>
            </a:gsLst>
            <a:lin ang="5400000"/>
          </a:gradFill>
          <a:ln w="6350">
            <a:solidFill>
              <a:srgbClr val="4472C4"/>
            </a:solidFill>
            <a:miter lim="800000"/>
          </a:ln>
        </p:spPr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/>
          </a:p>
        </p:txBody>
      </p:sp>
      <p:sp>
        <p:nvSpPr>
          <p:cNvPr id="28693" name="TextBox 6"/>
          <p:cNvSpPr txBox="1"/>
          <p:nvPr/>
        </p:nvSpPr>
        <p:spPr>
          <a:xfrm>
            <a:off x="887413" y="2232025"/>
            <a:ext cx="533400" cy="6524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3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分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694" name="左大括号 25"/>
          <p:cNvSpPr/>
          <p:nvPr/>
        </p:nvSpPr>
        <p:spPr>
          <a:xfrm>
            <a:off x="1412875" y="1684338"/>
            <a:ext cx="217488" cy="1674812"/>
          </a:xfrm>
          <a:prstGeom prst="leftBrace">
            <a:avLst>
              <a:gd name="adj1" fmla="val 55331"/>
              <a:gd name="adj2" fmla="val 50000"/>
            </a:avLst>
          </a:prstGeom>
          <a:noFill/>
          <a:ln w="19050">
            <a:solidFill>
              <a:schemeClr val="tx1"/>
            </a:solidFill>
            <a:miter lim="800000"/>
          </a:ln>
        </p:spPr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/>
          </a:p>
        </p:txBody>
      </p:sp>
      <p:sp>
        <p:nvSpPr>
          <p:cNvPr id="28695" name="TextBox 12"/>
          <p:cNvSpPr txBox="1"/>
          <p:nvPr/>
        </p:nvSpPr>
        <p:spPr>
          <a:xfrm>
            <a:off x="1592263" y="2446338"/>
            <a:ext cx="1836737" cy="6524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3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绝顶望哨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696" name="TextBox 12"/>
          <p:cNvSpPr txBox="1"/>
          <p:nvPr/>
        </p:nvSpPr>
        <p:spPr>
          <a:xfrm>
            <a:off x="1592263" y="2914650"/>
            <a:ext cx="1836737" cy="6524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3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黄昏低飞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697" name="左大括号 28"/>
          <p:cNvSpPr/>
          <p:nvPr/>
        </p:nvSpPr>
        <p:spPr>
          <a:xfrm flipH="1">
            <a:off x="3148013" y="2171700"/>
            <a:ext cx="260350" cy="1187450"/>
          </a:xfrm>
          <a:prstGeom prst="leftBrace">
            <a:avLst>
              <a:gd name="adj1" fmla="val 55323"/>
              <a:gd name="adj2" fmla="val 50000"/>
            </a:avLst>
          </a:prstGeom>
          <a:noFill/>
          <a:ln w="19050">
            <a:solidFill>
              <a:schemeClr val="tx1"/>
            </a:solidFill>
            <a:miter lim="800000"/>
          </a:ln>
        </p:spPr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/>
          </a:p>
        </p:txBody>
      </p:sp>
      <p:sp>
        <p:nvSpPr>
          <p:cNvPr id="28698" name="文本框 2"/>
          <p:cNvSpPr txBox="1"/>
          <p:nvPr/>
        </p:nvSpPr>
        <p:spPr>
          <a:xfrm>
            <a:off x="3419475" y="-112712"/>
            <a:ext cx="2303463" cy="6461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r>
              <a:rPr lang="zh-CN" altLang="en-US" sz="36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板书设计</a:t>
            </a:r>
            <a:endParaRPr lang="zh-CN" altLang="en-US" sz="36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8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86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8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86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8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86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286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8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286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286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28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286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286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00"/>
                            </p:stCondLst>
                            <p:childTnLst>
                              <p:par>
                                <p:cTn id="7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00"/>
                                        <p:tgtEl>
                                          <p:spTgt spid="286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28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286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500"/>
                            </p:stCondLst>
                            <p:childTnLst>
                              <p:par>
                                <p:cTn id="9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286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28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500"/>
                            </p:stCondLst>
                            <p:childTnLst>
                              <p:par>
                                <p:cTn id="9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286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286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1" dur="500"/>
                                        <p:tgtEl>
                                          <p:spTgt spid="286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286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286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2868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286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4" grpId="0"/>
      <p:bldP spid="28675" grpId="0" animBg="1"/>
      <p:bldP spid="28676" grpId="0"/>
      <p:bldP spid="28677" grpId="0" animBg="1"/>
      <p:bldP spid="28678" grpId="0"/>
      <p:bldP spid="28679" grpId="0"/>
      <p:bldP spid="28680" grpId="0" animBg="1"/>
      <p:bldP spid="28681" grpId="0"/>
      <p:bldP spid="28682" grpId="0"/>
      <p:bldP spid="28683" grpId="0"/>
      <p:bldP spid="28684" grpId="0"/>
      <p:bldP spid="28685" grpId="0" animBg="1"/>
      <p:bldP spid="28686" grpId="0"/>
      <p:bldP spid="28687" grpId="0" animBg="1"/>
      <p:bldP spid="28688" grpId="0"/>
      <p:bldP spid="28689" grpId="0"/>
      <p:bldP spid="28690" grpId="0" animBg="1"/>
      <p:bldP spid="28691" grpId="0"/>
      <p:bldP spid="28692" grpId="0" animBg="1"/>
      <p:bldP spid="28693" grpId="0"/>
      <p:bldP spid="28694" grpId="0" animBg="1"/>
      <p:bldP spid="28695" grpId="0"/>
      <p:bldP spid="28696" grpId="0"/>
      <p:bldP spid="2869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218" name="Picture 2" descr="https://timgsa.baidu.com/timg?image&amp;quality=80&amp;size=b9999_10000&amp;sec=1561540963820&amp;di=ae160700a01468d9030952b1f12d70cd&amp;imgtype=0&amp;src=http%3A%2F%2Fpic1.win4000.com%2Fwallpaper%2F3%2F598d18bb752ca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88" y="0"/>
            <a:ext cx="9142412" cy="514191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9219" name="矩形 2"/>
          <p:cNvSpPr/>
          <p:nvPr/>
        </p:nvSpPr>
        <p:spPr>
          <a:xfrm>
            <a:off x="5148263" y="268288"/>
            <a:ext cx="3384550" cy="11953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两个黄鹂鸣翠柳，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一行白鹭上青天。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220" name="椭圆 1"/>
          <p:cNvSpPr/>
          <p:nvPr/>
        </p:nvSpPr>
        <p:spPr>
          <a:xfrm>
            <a:off x="6065838" y="904875"/>
            <a:ext cx="863600" cy="57626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9221" name="圆角矩形 3"/>
          <p:cNvSpPr/>
          <p:nvPr/>
        </p:nvSpPr>
        <p:spPr>
          <a:xfrm>
            <a:off x="468313" y="2409825"/>
            <a:ext cx="8207375" cy="1890713"/>
          </a:xfrm>
          <a:prstGeom prst="round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9222" name="矩形 4"/>
          <p:cNvSpPr/>
          <p:nvPr/>
        </p:nvSpPr>
        <p:spPr>
          <a:xfrm>
            <a:off x="504825" y="2438400"/>
            <a:ext cx="8210550" cy="17859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也叫鹭鸶，腿很长，全身羽毛雪白，主要生活在我国长江以南等地方，春夏季多活动于湖边沼泽或水田中，主要以小鱼等为食。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/>
      <p:bldP spid="9220" grpId="0" animBg="1"/>
      <p:bldP spid="9221" grpId="0" animBg="1"/>
      <p:bldP spid="922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0242" name="Picture 2" descr="https://timgsa.baidu.com/timg?image&amp;quality=80&amp;size=b9999_10000&amp;sec=1561541695348&amp;di=1056873dc2ce4527f6f7cbf7e0da887c&amp;imgtype=0&amp;src=http%3A%2F%2Fimg.pconline.com.cn%2Fimages%2Fupload%2Fupc%2Ftx%2Fitbbs%2F1501%2F31%2Fc14%2F2571611_142267226682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191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0243" name="圆角矩形 3"/>
          <p:cNvSpPr/>
          <p:nvPr/>
        </p:nvSpPr>
        <p:spPr>
          <a:xfrm>
            <a:off x="1403350" y="1708150"/>
            <a:ext cx="6624638" cy="1273175"/>
          </a:xfrm>
          <a:prstGeom prst="round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0244" name="矩形 1"/>
          <p:cNvSpPr/>
          <p:nvPr/>
        </p:nvSpPr>
        <p:spPr>
          <a:xfrm>
            <a:off x="1403350" y="1708150"/>
            <a:ext cx="6408738" cy="12731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雪衣雪发青玉嘴，群捕鱼儿溪影中。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eaLnBrk="1" hangingPunct="1">
              <a:lnSpc>
                <a:spcPct val="13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惊飞远映碧山去，一树梨花落晚风。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animBg="1"/>
      <p:bldP spid="1024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1266" name="椭圆 4"/>
          <p:cNvSpPr/>
          <p:nvPr/>
        </p:nvSpPr>
        <p:spPr>
          <a:xfrm>
            <a:off x="3203575" y="1873250"/>
            <a:ext cx="720725" cy="720725"/>
          </a:xfrm>
          <a:prstGeom prst="ellipse">
            <a:avLst/>
          </a:prstGeom>
          <a:solidFill>
            <a:srgbClr val="02A0E9"/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1267" name="标题 1"/>
          <p:cNvSpPr txBox="1"/>
          <p:nvPr/>
        </p:nvSpPr>
        <p:spPr>
          <a:xfrm>
            <a:off x="2522538" y="1817688"/>
            <a:ext cx="3775075" cy="8318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defTabSz="850900" eaLnBrk="1" hangingPunct="1"/>
            <a:r>
              <a:rPr lang="en-US" altLang="zh-CN" sz="44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en-US" altLang="zh-CN" sz="4400" b="1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</a:rPr>
              <a:t>白 鹭</a:t>
            </a:r>
            <a:endParaRPr lang="zh-CN" altLang="en-US" sz="4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268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950" y="50800"/>
            <a:ext cx="3906838" cy="4635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矩形 1"/>
          <p:cNvSpPr/>
          <p:nvPr/>
        </p:nvSpPr>
        <p:spPr>
          <a:xfrm>
            <a:off x="654050" y="1276350"/>
            <a:ext cx="7848600" cy="24558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514350" lvl="0" indent="-514350" eaLnBrk="1" hangingPunct="1">
              <a:lnSpc>
                <a:spcPct val="120000"/>
              </a:lnSpc>
              <a:buFont typeface="Calibri" panose="020F0502020204030204" pitchFamily="34" charset="0"/>
              <a:buAutoNum type="arabicPeriod"/>
            </a:pPr>
            <a:r>
              <a:rPr lang="zh-CN" altLang="en-US" sz="3200" b="1">
                <a:latin typeface="宋体" panose="02010600030101010101" pitchFamily="2" charset="-122"/>
              </a:rPr>
              <a:t>自由读课文，要求读准字音，读通句子，读顺课文。</a:t>
            </a:r>
            <a:endParaRPr lang="zh-CN" altLang="en-US" sz="3200" b="1">
              <a:latin typeface="宋体" panose="02010600030101010101" pitchFamily="2" charset="-122"/>
            </a:endParaRPr>
          </a:p>
          <a:p>
            <a:pPr marL="514350" lvl="0" indent="-514350" eaLnBrk="1" hangingPunct="1">
              <a:lnSpc>
                <a:spcPct val="120000"/>
              </a:lnSpc>
              <a:buFont typeface="Calibri" panose="020F0502020204030204" pitchFamily="34" charset="0"/>
              <a:buAutoNum type="arabicPeriod" startAt="2"/>
            </a:pPr>
            <a:r>
              <a:rPr lang="zh-CN" altLang="en-US" sz="3200" b="1">
                <a:latin typeface="宋体" panose="02010600030101010101" pitchFamily="2" charset="-122"/>
              </a:rPr>
              <a:t>说说你从哪些地方感受到</a:t>
            </a:r>
            <a:r>
              <a:rPr lang="zh-CN" altLang="en-US" sz="3200" b="1">
                <a:latin typeface="宋体" panose="02010600030101010101" pitchFamily="2" charset="-122"/>
              </a:rPr>
              <a:t>“</a:t>
            </a:r>
            <a:r>
              <a:rPr lang="zh-CN" altLang="en-US" sz="3200" b="1">
                <a:latin typeface="宋体" panose="02010600030101010101" pitchFamily="2" charset="-122"/>
              </a:rPr>
              <a:t>白鹭是一首精巧的诗</a:t>
            </a:r>
            <a:r>
              <a:rPr lang="zh-CN" altLang="en-US" sz="3200" b="1">
                <a:latin typeface="宋体" panose="02010600030101010101" pitchFamily="2" charset="-122"/>
              </a:rPr>
              <a:t>”</a:t>
            </a:r>
            <a:r>
              <a:rPr lang="zh-CN" altLang="en-US" sz="3200" b="1">
                <a:latin typeface="宋体" panose="02010600030101010101" pitchFamily="2" charset="-122"/>
              </a:rPr>
              <a:t>。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12291" name="文本框 2"/>
          <p:cNvSpPr txBox="1"/>
          <p:nvPr/>
        </p:nvSpPr>
        <p:spPr>
          <a:xfrm>
            <a:off x="3419475" y="-112712"/>
            <a:ext cx="2303463" cy="6461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r>
              <a:rPr lang="zh-CN" altLang="en-US" sz="36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初读课文</a:t>
            </a:r>
            <a:endParaRPr lang="zh-CN" altLang="en-US" sz="36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矩形 22"/>
          <p:cNvSpPr/>
          <p:nvPr/>
        </p:nvSpPr>
        <p:spPr>
          <a:xfrm>
            <a:off x="593725" y="1139825"/>
            <a:ext cx="8385175" cy="37861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50000"/>
              </a:lnSpc>
            </a:pP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</a:rPr>
              <a:t>鹭　 嫌 　黛　 嵌   匣　 嗜　</a:t>
            </a:r>
            <a:endParaRPr lang="en-US" altLang="zh-CN" sz="4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eaLnBrk="1" hangingPunct="1">
              <a:lnSpc>
                <a:spcPct val="150000"/>
              </a:lnSpc>
            </a:pP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</a:rPr>
              <a:t>适宜    白鹤　  嫌弃　  朱红　 嵌入　  玻璃框    镜匣　  哨子 　恩惠  　韵味</a:t>
            </a:r>
            <a:endParaRPr lang="en-US" altLang="zh-CN" sz="4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315" name="标题 1"/>
          <p:cNvSpPr txBox="1"/>
          <p:nvPr/>
        </p:nvSpPr>
        <p:spPr>
          <a:xfrm>
            <a:off x="1719263" y="892175"/>
            <a:ext cx="1079500" cy="5048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defTabSz="850900" eaLnBrk="1" hangingPunct="1"/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</a:rPr>
              <a:t>xi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</a:rPr>
              <a:t>á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</a:rPr>
              <a:t>n</a:t>
            </a:r>
            <a:endParaRPr lang="en-US" altLang="zh-CN" sz="32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3316" name="标题 1"/>
          <p:cNvSpPr txBox="1"/>
          <p:nvPr/>
        </p:nvSpPr>
        <p:spPr>
          <a:xfrm>
            <a:off x="2484438" y="3644900"/>
            <a:ext cx="1079500" cy="5032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defTabSz="850900" eaLnBrk="1" hangingPunct="1"/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</a:rPr>
              <a:t>y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</a:rPr>
              <a:t>ù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</a:rPr>
              <a:t>n</a:t>
            </a:r>
            <a:endParaRPr lang="en-US" altLang="zh-CN" sz="32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3317" name="矩形 7"/>
          <p:cNvSpPr>
            <a:spLocks noChangeArrowheads="1"/>
          </p:cNvSpPr>
          <p:nvPr/>
        </p:nvSpPr>
        <p:spPr bwMode="auto">
          <a:xfrm>
            <a:off x="566738" y="387350"/>
            <a:ext cx="1439862" cy="68421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>
            <a:defPPr>
              <a:defRPr lang="zh-CN"/>
            </a:defPPr>
            <a:lvl1pPr marL="514350" indent="-5143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0" indent="0" eaLnBrk="1" hangingPunct="0">
              <a:lnSpc>
                <a:spcPct val="120000"/>
              </a:lnSpc>
            </a:pPr>
            <a:r>
              <a:rPr lang="zh-CN" altLang="en-US" sz="3200" b="1" spc="0">
                <a:latin typeface="楷体" panose="02010609060101010101" pitchFamily="49" charset="-122"/>
                <a:ea typeface="楷体" panose="02010609060101010101" pitchFamily="49" charset="-122"/>
              </a:rPr>
              <a:t>前鼻音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318" name="标题 1"/>
          <p:cNvSpPr txBox="1"/>
          <p:nvPr/>
        </p:nvSpPr>
        <p:spPr>
          <a:xfrm>
            <a:off x="3455988" y="2740025"/>
            <a:ext cx="1223962" cy="5048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defTabSz="850900" eaLnBrk="1" hangingPunct="1"/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</a:rPr>
              <a:t>kuānɡ</a:t>
            </a:r>
            <a:endParaRPr lang="en-US" altLang="zh-CN" sz="32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3319" name="矩形 9"/>
          <p:cNvSpPr>
            <a:spLocks noChangeArrowheads="1"/>
          </p:cNvSpPr>
          <p:nvPr/>
        </p:nvSpPr>
        <p:spPr bwMode="auto">
          <a:xfrm>
            <a:off x="4276725" y="3763963"/>
            <a:ext cx="1441450" cy="60483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>
            <a:defPPr>
              <a:defRPr lang="zh-CN"/>
            </a:defPPr>
            <a:lvl1pPr marL="514350" indent="-5143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0" indent="0" eaLnBrk="1" hangingPunct="0">
              <a:lnSpc>
                <a:spcPct val="120000"/>
              </a:lnSpc>
            </a:pPr>
            <a:r>
              <a:rPr lang="zh-CN" altLang="en-US" sz="3200" b="1" spc="0">
                <a:latin typeface="楷体" panose="02010609060101010101" pitchFamily="49" charset="-122"/>
                <a:ea typeface="楷体" panose="02010609060101010101" pitchFamily="49" charset="-122"/>
              </a:rPr>
              <a:t>后鼻音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320" name="标题 1"/>
          <p:cNvSpPr txBox="1"/>
          <p:nvPr/>
        </p:nvSpPr>
        <p:spPr>
          <a:xfrm>
            <a:off x="1074738" y="1811338"/>
            <a:ext cx="757237" cy="5032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defTabSz="850900" eaLnBrk="1" hangingPunct="1"/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</a:rPr>
              <a:t>y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</a:rPr>
              <a:t>í</a:t>
            </a:r>
            <a:endParaRPr lang="en-US" altLang="zh-CN" sz="32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3321" name="标题 1"/>
          <p:cNvSpPr txBox="1"/>
          <p:nvPr/>
        </p:nvSpPr>
        <p:spPr>
          <a:xfrm>
            <a:off x="5580063" y="2741613"/>
            <a:ext cx="958850" cy="5048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defTabSz="850900" eaLnBrk="1" hangingPunct="1"/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</a:rPr>
              <a:t>xi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</a:rPr>
              <a:t>á</a:t>
            </a:r>
            <a:endParaRPr lang="en-US" altLang="zh-CN" sz="32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3322" name="文本框 2"/>
          <p:cNvSpPr txBox="1"/>
          <p:nvPr/>
        </p:nvSpPr>
        <p:spPr>
          <a:xfrm>
            <a:off x="3419475" y="-112712"/>
            <a:ext cx="2303463" cy="6461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r>
              <a:rPr lang="zh-CN" altLang="en-US" sz="36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字词学习</a:t>
            </a:r>
            <a:endParaRPr lang="zh-CN" altLang="en-US" sz="36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3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13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/>
      <p:bldP spid="13316" grpId="0"/>
      <p:bldP spid="13317" grpId="0" animBg="1"/>
      <p:bldP spid="13318" grpId="0"/>
      <p:bldP spid="13319" grpId="0" animBg="1"/>
      <p:bldP spid="13320" grpId="0"/>
      <p:bldP spid="1332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矩形 1"/>
          <p:cNvSpPr/>
          <p:nvPr/>
        </p:nvSpPr>
        <p:spPr>
          <a:xfrm>
            <a:off x="792163" y="700088"/>
            <a:ext cx="7559675" cy="11969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latin typeface="宋体" panose="02010600030101010101" pitchFamily="2" charset="-122"/>
              </a:rPr>
              <a:t>    读课文，你从哪些地方感受到</a:t>
            </a:r>
            <a:r>
              <a:rPr lang="zh-CN" altLang="en-US" sz="3200" b="1">
                <a:latin typeface="宋体" panose="02010600030101010101" pitchFamily="2" charset="-122"/>
              </a:rPr>
              <a:t>“</a:t>
            </a:r>
            <a:r>
              <a:rPr lang="zh-CN" altLang="en-US" sz="3200" b="1">
                <a:latin typeface="宋体" panose="02010600030101010101" pitchFamily="2" charset="-122"/>
              </a:rPr>
              <a:t>白鹭是一首精巧的诗</a:t>
            </a:r>
            <a:r>
              <a:rPr lang="zh-CN" altLang="en-US" sz="3200" b="1">
                <a:latin typeface="宋体" panose="02010600030101010101" pitchFamily="2" charset="-122"/>
              </a:rPr>
              <a:t>”</a:t>
            </a:r>
            <a:r>
              <a:rPr lang="zh-CN" altLang="en-US" sz="3200" b="1">
                <a:latin typeface="宋体" panose="02010600030101010101" pitchFamily="2" charset="-122"/>
              </a:rPr>
              <a:t>。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14339" name="矩形 2"/>
          <p:cNvSpPr/>
          <p:nvPr/>
        </p:nvSpPr>
        <p:spPr>
          <a:xfrm>
            <a:off x="1008063" y="2068513"/>
            <a:ext cx="7127875" cy="24558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514350" lvl="0" indent="-514350" eaLnBrk="1" hangingPunct="1">
              <a:lnSpc>
                <a:spcPct val="120000"/>
              </a:lnSpc>
              <a:buFont typeface="Calibri" panose="020F0502020204030204" pitchFamily="34" charset="0"/>
              <a:buAutoNum type="arabicPeriod"/>
            </a:pPr>
            <a:r>
              <a:rPr lang="zh-CN" altLang="en-US" sz="3200" b="1">
                <a:solidFill>
                  <a:srgbClr val="33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增之一分则嫌长，减之一分则嫌短，素之一忽则嫌白，黛之一忽则嫌黑。</a:t>
            </a:r>
            <a:endParaRPr lang="zh-CN" altLang="en-US" sz="3200" b="1">
              <a:solidFill>
                <a:srgbClr val="3366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514350" lvl="0" indent="-514350" eaLnBrk="1" hangingPunct="1">
              <a:lnSpc>
                <a:spcPct val="120000"/>
              </a:lnSpc>
              <a:buFont typeface="Calibri" panose="020F0502020204030204" pitchFamily="34" charset="0"/>
              <a:buAutoNum type="arabicPeriod"/>
            </a:pPr>
            <a:r>
              <a:rPr lang="zh-CN" altLang="en-US" sz="3200" b="1">
                <a:solidFill>
                  <a:srgbClr val="33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但是白鹭本身不就是一首很优美的歌吗？</a:t>
            </a:r>
            <a:endParaRPr lang="zh-CN" altLang="en-US" sz="3200" b="1">
              <a:solidFill>
                <a:srgbClr val="3366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/>
      <p:bldP spid="1433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矩形 1"/>
          <p:cNvSpPr/>
          <p:nvPr/>
        </p:nvSpPr>
        <p:spPr>
          <a:xfrm>
            <a:off x="755650" y="627063"/>
            <a:ext cx="7561263" cy="17859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latin typeface="宋体" panose="02010600030101010101" pitchFamily="2" charset="-122"/>
              </a:rPr>
              <a:t>    为什么说</a:t>
            </a:r>
            <a:r>
              <a:rPr lang="zh-CN" altLang="en-US" sz="3200" b="1">
                <a:latin typeface="宋体" panose="02010600030101010101" pitchFamily="2" charset="-122"/>
              </a:rPr>
              <a:t>“</a:t>
            </a:r>
            <a:r>
              <a:rPr lang="zh-CN" altLang="en-US" sz="3200" b="1">
                <a:latin typeface="宋体" panose="02010600030101010101" pitchFamily="2" charset="-122"/>
              </a:rPr>
              <a:t>白鹭是一首精巧的诗</a:t>
            </a:r>
            <a:r>
              <a:rPr lang="zh-CN" altLang="en-US" sz="3200" b="1">
                <a:latin typeface="宋体" panose="02010600030101010101" pitchFamily="2" charset="-122"/>
              </a:rPr>
              <a:t>”</a:t>
            </a:r>
            <a:r>
              <a:rPr lang="zh-CN" altLang="en-US" sz="3200" b="1">
                <a:latin typeface="宋体" panose="02010600030101010101" pitchFamily="2" charset="-122"/>
              </a:rPr>
              <a:t>呢？打开课本，朗读第</a:t>
            </a:r>
            <a:r>
              <a:rPr lang="en-US" altLang="zh-CN" sz="3200" b="1">
                <a:latin typeface="宋体" panose="02010600030101010101" pitchFamily="2" charset="-122"/>
              </a:rPr>
              <a:t>1-5</a:t>
            </a:r>
            <a:r>
              <a:rPr lang="zh-CN" altLang="en-US" sz="3200" b="1">
                <a:latin typeface="宋体" panose="02010600030101010101" pitchFamily="2" charset="-122"/>
              </a:rPr>
              <a:t>自然段，边读边想：从哪些地方可以看出白鹭的精巧？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15363" name="矩形 2"/>
          <p:cNvSpPr/>
          <p:nvPr/>
        </p:nvSpPr>
        <p:spPr>
          <a:xfrm>
            <a:off x="788988" y="2787650"/>
            <a:ext cx="4232275" cy="11953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solidFill>
                  <a:srgbClr val="33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色素的配合，身段的大小，一切都很适宜。</a:t>
            </a:r>
            <a:endParaRPr lang="zh-CN" altLang="en-US" sz="3200" b="1">
              <a:solidFill>
                <a:srgbClr val="3366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5364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19700" y="2571750"/>
            <a:ext cx="3011488" cy="218916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/>
      <p:bldP spid="15363" grpId="0"/>
    </p:bldLst>
  </p:timing>
</p:sld>
</file>

<file path=ppt/tags/tag1.xml><?xml version="1.0" encoding="utf-8"?>
<p:tagLst xmlns:p="http://schemas.openxmlformats.org/presentationml/2006/main">
  <p:tag name="AS_NET" val="4.0.30319.42000"/>
  <p:tag name="AS_OS" val="Microsoft Windows NT 6.1.7601 Service Pack 1"/>
  <p:tag name="AS_RELEASE_DATE" val="2023.07.14"/>
  <p:tag name="AS_TITLE" val="Aspose.Slides for .NET 4.0 Client Profile"/>
  <p:tag name="AS_VERSION" val="23.7"/>
  <p:tag name="commondata" val="eyJoZGlkIjoiM2FjN2UwN2E2YzY1YjRlYmUzNjBlODY5NmUzYmRkZWYifQ=="/>
</p:tagLst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Cambria"/>
        <a:cs typeface="Arial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等线 Light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等线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1180</Words>
  <Application>WPS 演示</Application>
  <PresentationFormat>全屏显示(16:9)</PresentationFormat>
  <Paragraphs>157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23</vt:i4>
      </vt:variant>
    </vt:vector>
  </HeadingPairs>
  <TitlesOfParts>
    <vt:vector size="37" baseType="lpstr">
      <vt:lpstr>Arial</vt:lpstr>
      <vt:lpstr>宋体</vt:lpstr>
      <vt:lpstr>Wingdings</vt:lpstr>
      <vt:lpstr>Calibri</vt:lpstr>
      <vt:lpstr>Cambria</vt:lpstr>
      <vt:lpstr>黑体</vt:lpstr>
      <vt:lpstr>楷体</vt:lpstr>
      <vt:lpstr>微软雅黑</vt:lpstr>
      <vt:lpstr>Arial Unicode MS</vt:lpstr>
      <vt:lpstr>等线</vt:lpstr>
      <vt:lpstr>Arial</vt:lpstr>
      <vt:lpstr>等线</vt:lpstr>
      <vt:lpstr>自定义设计方案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上帝掷骰子吗</cp:lastModifiedBy>
  <cp:revision>410</cp:revision>
  <dcterms:created xsi:type="dcterms:W3CDTF">2016-10-29T08:56:00Z</dcterms:created>
  <dcterms:modified xsi:type="dcterms:W3CDTF">2023-09-25T17:14:04Z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????">
    <vt:lpwstr>状元成才路系列</vt:lpwstr>
  </property>
  <property fmtid="{D5CDD505-2E9C-101B-9397-08002B2CF9AE}" pid="3" name="KSOProductBuildVer">
    <vt:lpwstr>2052-12.1.0.15374</vt:lpwstr>
  </property>
  <property fmtid="{D5CDD505-2E9C-101B-9397-08002B2CF9AE}" pid="4" name="ICV">
    <vt:lpwstr>9C0731034C2D4433AAF5E7EC578ED9D7_12</vt:lpwstr>
  </property>
</Properties>
</file>