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23"/>
  </p:notesMasterIdLst>
  <p:sldIdLst>
    <p:sldId id="441" r:id="rId4"/>
    <p:sldId id="493" r:id="rId5"/>
    <p:sldId id="494" r:id="rId6"/>
    <p:sldId id="428" r:id="rId7"/>
    <p:sldId id="429" r:id="rId8"/>
    <p:sldId id="444" r:id="rId9"/>
    <p:sldId id="430" r:id="rId10"/>
    <p:sldId id="431" r:id="rId11"/>
    <p:sldId id="433" r:id="rId12"/>
    <p:sldId id="453" r:id="rId13"/>
    <p:sldId id="495" r:id="rId14"/>
    <p:sldId id="496" r:id="rId15"/>
    <p:sldId id="497" r:id="rId16"/>
    <p:sldId id="499" r:id="rId17"/>
    <p:sldId id="500" r:id="rId18"/>
    <p:sldId id="501" r:id="rId19"/>
    <p:sldId id="498" r:id="rId20"/>
    <p:sldId id="502" r:id="rId21"/>
    <p:sldId id="510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6600"/>
    <a:srgbClr val="FF3300"/>
    <a:srgbClr val="FFFFFF"/>
    <a:srgbClr val="FF0066"/>
    <a:srgbClr val="0099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85"/>
    <p:restoredTop sz="94736"/>
  </p:normalViewPr>
  <p:slideViewPr>
    <p:cSldViewPr showGuides="1"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3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49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cover dir="r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9.GIF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hyperlink" Target="http://www.xuncai.com/toolbar/pic2_to/imagedown.asp?imageUrl=http://pic.n63.com/pic/img.php/original//FGjianada/pic.n63.com_f_e_e_z_fi_n_ll.jpg&amp;publisher=n63.com" TargetMode="External"/><Relationship Id="rId4" Type="http://schemas.openxmlformats.org/officeDocument/2006/relationships/image" Target="../media/image25.jpeg"/><Relationship Id="rId3" Type="http://schemas.openxmlformats.org/officeDocument/2006/relationships/hyperlink" Target="http://zlnbl.51.net/shuixian.htm" TargetMode="External"/><Relationship Id="rId2" Type="http://schemas.openxmlformats.org/officeDocument/2006/relationships/image" Target="../media/image20.GIF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0.GIF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20.GIF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WordArt 6"/>
          <p:cNvSpPr>
            <a:spLocks noTextEdit="1"/>
          </p:cNvSpPr>
          <p:nvPr/>
        </p:nvSpPr>
        <p:spPr>
          <a:xfrm>
            <a:off x="838200" y="1219200"/>
            <a:ext cx="7467600" cy="3001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endParaRPr lang="zh-CN" altLang="en-US" sz="40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9" name="图片 8" descr="20083239588320850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714625" y="1143000"/>
            <a:ext cx="5214938" cy="34163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latin typeface="Arial" panose="020B0604020202020204" pitchFamily="34" charset="0"/>
              </a:rPr>
              <a:t>Unit 2 Lesson 10 The U.K.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6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6160135" imgH="4620260" progId="Paint.Picture">
                  <p:embed/>
                </p:oleObj>
              </mc:Choice>
              <mc:Fallback>
                <p:oleObj name="" r:id="rId1" imgW="6160135" imgH="462026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rcRect l="10429" r="27762" b="2871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AutoShape 3"/>
          <p:cNvSpPr/>
          <p:nvPr/>
        </p:nvSpPr>
        <p:spPr>
          <a:xfrm>
            <a:off x="4114800" y="1447800"/>
            <a:ext cx="914400" cy="3810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8" name="AutoShape 4"/>
          <p:cNvSpPr/>
          <p:nvPr/>
        </p:nvSpPr>
        <p:spPr>
          <a:xfrm>
            <a:off x="4876800" y="2133600"/>
            <a:ext cx="228600" cy="152400"/>
          </a:xfrm>
          <a:prstGeom prst="flowChartConnector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AutoShape 5"/>
          <p:cNvSpPr/>
          <p:nvPr/>
        </p:nvSpPr>
        <p:spPr>
          <a:xfrm>
            <a:off x="5105400" y="3505200"/>
            <a:ext cx="914400" cy="3810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AutoShape 6"/>
          <p:cNvSpPr/>
          <p:nvPr/>
        </p:nvSpPr>
        <p:spPr>
          <a:xfrm>
            <a:off x="1447800" y="3962400"/>
            <a:ext cx="914400" cy="3810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AutoShape 7"/>
          <p:cNvSpPr/>
          <p:nvPr/>
        </p:nvSpPr>
        <p:spPr>
          <a:xfrm>
            <a:off x="3124200" y="3276600"/>
            <a:ext cx="228600" cy="152400"/>
          </a:xfrm>
          <a:prstGeom prst="flowChartConnector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AutoShape 8"/>
          <p:cNvSpPr/>
          <p:nvPr/>
        </p:nvSpPr>
        <p:spPr>
          <a:xfrm>
            <a:off x="2895600" y="3886200"/>
            <a:ext cx="228600" cy="152400"/>
          </a:xfrm>
          <a:prstGeom prst="flowChartConnector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3" name="AutoShape 9"/>
          <p:cNvSpPr/>
          <p:nvPr/>
        </p:nvSpPr>
        <p:spPr>
          <a:xfrm>
            <a:off x="6553200" y="5029200"/>
            <a:ext cx="228600" cy="152400"/>
          </a:xfrm>
          <a:prstGeom prst="flowChartConnector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4" name="AutoShape 10"/>
          <p:cNvSpPr/>
          <p:nvPr/>
        </p:nvSpPr>
        <p:spPr>
          <a:xfrm>
            <a:off x="5486400" y="4876800"/>
            <a:ext cx="228600" cy="152400"/>
          </a:xfrm>
          <a:prstGeom prst="flowChartConnector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5" name="AutoShape 11"/>
          <p:cNvSpPr/>
          <p:nvPr/>
        </p:nvSpPr>
        <p:spPr>
          <a:xfrm>
            <a:off x="4572000" y="4191000"/>
            <a:ext cx="914400" cy="3810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6" name="AutoShape 12"/>
          <p:cNvSpPr/>
          <p:nvPr/>
        </p:nvSpPr>
        <p:spPr>
          <a:xfrm>
            <a:off x="2286000" y="2819400"/>
            <a:ext cx="762000" cy="3810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1613" name="Text Box 13"/>
          <p:cNvSpPr txBox="1"/>
          <p:nvPr/>
        </p:nvSpPr>
        <p:spPr>
          <a:xfrm>
            <a:off x="2971800" y="1058863"/>
            <a:ext cx="34290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Scotland</a:t>
            </a:r>
            <a:endParaRPr lang="en-US" altLang="zh-CN" sz="32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1615" name="Text Box 15"/>
          <p:cNvSpPr txBox="1"/>
          <p:nvPr/>
        </p:nvSpPr>
        <p:spPr>
          <a:xfrm>
            <a:off x="4114800" y="3078163"/>
            <a:ext cx="28956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England</a:t>
            </a:r>
            <a:endParaRPr lang="en-US" altLang="zh-CN" sz="32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1617" name="Text Box 17"/>
          <p:cNvSpPr txBox="1"/>
          <p:nvPr/>
        </p:nvSpPr>
        <p:spPr>
          <a:xfrm>
            <a:off x="3810000" y="3810000"/>
            <a:ext cx="15240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Wales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1619" name="Text Box 19"/>
          <p:cNvSpPr txBox="1"/>
          <p:nvPr/>
        </p:nvSpPr>
        <p:spPr>
          <a:xfrm>
            <a:off x="0" y="2468563"/>
            <a:ext cx="36576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Northern Ireland</a:t>
            </a:r>
            <a:endParaRPr lang="en-US" altLang="zh-CN" sz="32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1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42" name="Line 24"/>
          <p:cNvSpPr/>
          <p:nvPr/>
        </p:nvSpPr>
        <p:spPr>
          <a:xfrm>
            <a:off x="685800" y="457200"/>
            <a:ext cx="0" cy="1600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3" name="Line 25"/>
          <p:cNvSpPr/>
          <p:nvPr/>
        </p:nvSpPr>
        <p:spPr>
          <a:xfrm>
            <a:off x="0" y="1371600"/>
            <a:ext cx="152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4" name="Text Box 26"/>
          <p:cNvSpPr txBox="1"/>
          <p:nvPr/>
        </p:nvSpPr>
        <p:spPr>
          <a:xfrm>
            <a:off x="1600200" y="1143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E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45" name="Text Box 27"/>
          <p:cNvSpPr txBox="1"/>
          <p:nvPr/>
        </p:nvSpPr>
        <p:spPr>
          <a:xfrm>
            <a:off x="381000" y="19812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</a:rPr>
              <a:t>S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046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48" name="TextBox 25"/>
          <p:cNvSpPr txBox="1"/>
          <p:nvPr/>
        </p:nvSpPr>
        <p:spPr>
          <a:xfrm>
            <a:off x="142875" y="142875"/>
            <a:ext cx="25717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049" name="图片 26" descr="5Q7R]N[@$ISDBN%CP~%BAI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05388"/>
            <a:ext cx="2000250" cy="185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214563" y="4929188"/>
            <a:ext cx="2571750" cy="1500188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What country is this?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形标注 28"/>
          <p:cNvSpPr/>
          <p:nvPr/>
        </p:nvSpPr>
        <p:spPr bwMode="auto">
          <a:xfrm>
            <a:off x="5786438" y="714375"/>
            <a:ext cx="2714625" cy="928688"/>
          </a:xfrm>
          <a:prstGeom prst="wedgeEllipseCallout">
            <a:avLst>
              <a:gd name="adj1" fmla="val 44254"/>
              <a:gd name="adj2" fmla="val 79877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It’s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the U.K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2" name="图片 30" descr="2013511724588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1984375"/>
            <a:ext cx="1928812" cy="1928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13" grpId="0"/>
      <p:bldP spid="281615" grpId="0"/>
      <p:bldP spid="281617" grpId="0"/>
      <p:bldP spid="281619" grpId="0"/>
      <p:bldP spid="1048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50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160135" imgH="4620260" progId="Paint.Picture">
                  <p:embed/>
                </p:oleObj>
              </mc:Choice>
              <mc:Fallback>
                <p:oleObj name="" r:id="rId1" imgW="6160135" imgH="462026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l="10429" r="27762" b="2871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AutoShape 9"/>
          <p:cNvSpPr/>
          <p:nvPr/>
        </p:nvSpPr>
        <p:spPr>
          <a:xfrm>
            <a:off x="6553200" y="5029200"/>
            <a:ext cx="228600" cy="152400"/>
          </a:xfrm>
          <a:prstGeom prst="flowChartConnector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1616" name="Text Box 16"/>
          <p:cNvSpPr txBox="1"/>
          <p:nvPr/>
        </p:nvSpPr>
        <p:spPr>
          <a:xfrm>
            <a:off x="6172200" y="4602163"/>
            <a:ext cx="17526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London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3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054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055" name="TextBox 25"/>
          <p:cNvSpPr txBox="1"/>
          <p:nvPr/>
        </p:nvSpPr>
        <p:spPr>
          <a:xfrm>
            <a:off x="142875" y="142875"/>
            <a:ext cx="25717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2056" name="图片 26" descr="5Q7R]N[@$ISDBN%CP~%BAI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05388"/>
            <a:ext cx="2000250" cy="185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214563" y="4929188"/>
            <a:ext cx="3643313" cy="1500188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Do you know the capital city of the U.K.?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形标注 28"/>
          <p:cNvSpPr/>
          <p:nvPr/>
        </p:nvSpPr>
        <p:spPr bwMode="auto">
          <a:xfrm>
            <a:off x="6000750" y="642938"/>
            <a:ext cx="2857500" cy="928688"/>
          </a:xfrm>
          <a:prstGeom prst="wedgeEllipseCallout">
            <a:avLst>
              <a:gd name="adj1" fmla="val 41792"/>
              <a:gd name="adj2" fmla="val 87451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It’s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London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9" name="图片 30" descr="2013511724588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1984375"/>
            <a:ext cx="1928812" cy="1928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1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1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16" grpId="0"/>
      <p:bldP spid="2055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3315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3316" name="TextBox 25"/>
          <p:cNvSpPr txBox="1"/>
          <p:nvPr/>
        </p:nvSpPr>
        <p:spPr>
          <a:xfrm>
            <a:off x="142875" y="142875"/>
            <a:ext cx="25717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3317" name="图片 26" descr="5Q7R]N[@$ISDBN%CP~%BAI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05388"/>
            <a:ext cx="2000250" cy="185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214563" y="5072063"/>
            <a:ext cx="4643438" cy="1357313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What do they speak in the U.K.?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形标注 28"/>
          <p:cNvSpPr/>
          <p:nvPr/>
        </p:nvSpPr>
        <p:spPr bwMode="auto">
          <a:xfrm>
            <a:off x="1357313" y="928688"/>
            <a:ext cx="2857500" cy="928688"/>
          </a:xfrm>
          <a:prstGeom prst="wedgeEllipseCallout">
            <a:avLst>
              <a:gd name="adj1" fmla="val -13900"/>
              <a:gd name="adj2" fmla="val 115853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English!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20" name="图片 30" descr="2013511724588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071688"/>
            <a:ext cx="1928813" cy="192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4" descr="c:\users\CHENCH~1\appdata\roaming\360se6\USERDA~1\Temp\332094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0" y="500063"/>
            <a:ext cx="3429000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4339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4340" name="TextBox 25"/>
          <p:cNvSpPr txBox="1"/>
          <p:nvPr/>
        </p:nvSpPr>
        <p:spPr>
          <a:xfrm>
            <a:off x="142875" y="142875"/>
            <a:ext cx="25717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4341" name="图片 26" descr="5Q7R]N[@$ISDBN%CP~%BAI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4857750"/>
            <a:ext cx="2000250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571750" y="4857750"/>
            <a:ext cx="4643438" cy="1500188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Here’s the flag of the U.K. What color is it?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形标注 28"/>
          <p:cNvSpPr/>
          <p:nvPr/>
        </p:nvSpPr>
        <p:spPr bwMode="auto">
          <a:xfrm>
            <a:off x="285750" y="1000125"/>
            <a:ext cx="3429000" cy="1071563"/>
          </a:xfrm>
          <a:prstGeom prst="wedgeEllipseCallout">
            <a:avLst>
              <a:gd name="adj1" fmla="val -31592"/>
              <a:gd name="adj2" fmla="val 96161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It’s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red, white and blue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4" name="图片 30" descr="2013511724588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3188"/>
            <a:ext cx="1928813" cy="192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2" descr="c:\users\CHENCH~1\appdata\roaming\360se6\USERDA~1\Temp\016004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8" y="714375"/>
            <a:ext cx="4857750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5363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5364" name="TextBox 25"/>
          <p:cNvSpPr txBox="1"/>
          <p:nvPr/>
        </p:nvSpPr>
        <p:spPr>
          <a:xfrm>
            <a:off x="142875" y="142875"/>
            <a:ext cx="25717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5365" name="图片 26" descr="5Q7R]N[@$ISDBN%CP~%BAI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4857750"/>
            <a:ext cx="2000250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643188" y="5000625"/>
            <a:ext cx="4929188" cy="1500188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This is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Big Ben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 It has a very big clock.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7" name="Picture 2" descr="c:\users\CHENCH~1\appdata\roaming\360se6\USERDA~1\Temp\big_b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142875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6387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6388" name="TextBox 25"/>
          <p:cNvSpPr txBox="1"/>
          <p:nvPr/>
        </p:nvSpPr>
        <p:spPr>
          <a:xfrm>
            <a:off x="0" y="142875"/>
            <a:ext cx="250031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6389" name="图片 26" descr="5Q7R]N[@$ISDBN%CP~%BAI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4857750"/>
            <a:ext cx="2000250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643188" y="5000625"/>
            <a:ext cx="6215063" cy="1643063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This is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Buckingham Palace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in London. Kings and queens live in palaces.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91" name="Picture 2" descr="c:\users\CHENCH~1\appdata\roaming\360se6\USERDA~1\Temp\19300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8" y="142875"/>
            <a:ext cx="6357937" cy="476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7411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7412" name="TextBox 25"/>
          <p:cNvSpPr txBox="1"/>
          <p:nvPr/>
        </p:nvSpPr>
        <p:spPr>
          <a:xfrm>
            <a:off x="0" y="142875"/>
            <a:ext cx="250031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7413" name="图片 26" descr="5Q7R]N[@$ISDBN%CP~%BAI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4857750"/>
            <a:ext cx="2000250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714625" y="4714875"/>
            <a:ext cx="4643438" cy="1643063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1">
              <a:lumMod val="90000"/>
            </a:schemeClr>
          </a:solidFill>
          <a:ln w="34925" cap="rnd" cmpd="sng" algn="ctr">
            <a:solidFill>
              <a:schemeClr val="accent1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This is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Stonehenge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 It is very mysterious.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5" name="Picture 2" descr="c:\users\CHENCH~1\appdata\roaming\360se6\USERDA~1\Temp\193000~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785813"/>
            <a:ext cx="5643563" cy="379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3"/>
          <p:cNvSpPr txBox="1"/>
          <p:nvPr/>
        </p:nvSpPr>
        <p:spPr>
          <a:xfrm>
            <a:off x="142875" y="142875"/>
            <a:ext cx="3071813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practice!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5" y="1071563"/>
            <a:ext cx="4000500" cy="14462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This is …</a:t>
            </a:r>
            <a:endParaRPr kumimoji="0" lang="en-US" altLang="zh-CN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It is …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6" name="Picture 2" descr="c:\users\CHENCH~1\appdata\roaming\360se6\USERDA~1\Temp\U1745P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3429000"/>
            <a:ext cx="4381500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4" descr="c:\users\CHENCH~1\appdata\roaming\360se6\USERDA~1\Temp\FAMOUS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119063"/>
            <a:ext cx="45720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6" descr="c:\users\CHENCH~1\appdata\roaming\360se6\USERDA~1\Temp\ygf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286125"/>
            <a:ext cx="4214812" cy="3117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 descr="20083239588320850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786063" y="2500313"/>
            <a:ext cx="5357813" cy="14462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88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See you!</a:t>
            </a:r>
            <a:endParaRPr kumimoji="0" lang="zh-CN" altLang="en-US" sz="88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994" name="Text Box 2"/>
          <p:cNvSpPr txBox="1"/>
          <p:nvPr/>
        </p:nvSpPr>
        <p:spPr>
          <a:xfrm>
            <a:off x="3143250" y="5715000"/>
            <a:ext cx="20574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The U.K.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40995" name="Picture 3" descr="201005200538288438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2708275"/>
            <a:ext cx="2255838" cy="317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0996" name="Picture 4" descr="lqz7xgn26u8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2971800"/>
            <a:ext cx="4286250" cy="276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0997" name="Rectangle 5"/>
          <p:cNvSpPr/>
          <p:nvPr/>
        </p:nvSpPr>
        <p:spPr>
          <a:xfrm>
            <a:off x="215900" y="1403350"/>
            <a:ext cx="8604250" cy="1520825"/>
          </a:xfrm>
          <a:prstGeom prst="rect">
            <a:avLst/>
          </a:prstGeom>
          <a:noFill/>
          <a:ln w="349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Which country held the 30</a:t>
            </a:r>
            <a:r>
              <a:rPr lang="en-US" altLang="zh-CN" sz="3600" b="1" baseline="30000" dirty="0">
                <a:latin typeface="Times New Roman" panose="02020603050405020304" pitchFamily="18" charset="0"/>
              </a:rPr>
              <a:t>th</a:t>
            </a:r>
            <a:endParaRPr lang="en-US" altLang="zh-CN" sz="3600" b="1" baseline="30000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Olympic games in 2012?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126" name="WordArt 6"/>
          <p:cNvSpPr>
            <a:spLocks noTextEdit="1"/>
          </p:cNvSpPr>
          <p:nvPr/>
        </p:nvSpPr>
        <p:spPr>
          <a:xfrm>
            <a:off x="3276600" y="549275"/>
            <a:ext cx="2665413" cy="863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rnd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Lead-in</a:t>
            </a:r>
            <a:endParaRPr lang="zh-CN" altLang="en-US" sz="3600" b="1">
              <a:ln w="12700" cap="rnd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0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0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4" grpId="0"/>
      <p:bldP spid="3409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4" descr="20083239588320850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00313" y="1214438"/>
            <a:ext cx="6215063" cy="3429000"/>
          </a:xfrm>
          <a:solidFill>
            <a:schemeClr val="accent2">
              <a:lumMod val="40000"/>
              <a:lumOff val="60000"/>
            </a:schemeClr>
          </a:soli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What do you know </a:t>
            </a:r>
            <a:b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about the U.K.?</a:t>
            </a:r>
            <a:endParaRPr kumimoji="0" lang="zh-CN" altLang="en-US" sz="6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85750"/>
            <a:ext cx="3286125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Think and say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027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395288" y="1341438"/>
            <a:ext cx="8048625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 eaLnBrk="0" hangingPunct="0">
              <a:buAutoNum type="arabicPeriod"/>
            </a:pPr>
            <a:r>
              <a:rPr lang="en-US" altLang="zh-CN" sz="3200" b="1" dirty="0">
                <a:latin typeface="Arial" panose="020B0604020202020204" pitchFamily="34" charset="0"/>
              </a:rPr>
              <a:t>How many countries does the UK consist of ?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endParaRPr lang="en-US" altLang="zh-CN" sz="3200" b="1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 A. two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 B. three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 C. four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grpSp>
        <p:nvGrpSpPr>
          <p:cNvPr id="7172" name="Group 5"/>
          <p:cNvGrpSpPr/>
          <p:nvPr/>
        </p:nvGrpSpPr>
        <p:grpSpPr>
          <a:xfrm>
            <a:off x="6084888" y="3903663"/>
            <a:ext cx="2052637" cy="2954337"/>
            <a:chOff x="2589" y="1985"/>
            <a:chExt cx="1771" cy="2238"/>
          </a:xfrm>
        </p:grpSpPr>
        <p:pic>
          <p:nvPicPr>
            <p:cNvPr id="7187" name="Picture 6" descr="未标题-1 复制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9" y="1985"/>
              <a:ext cx="1771" cy="2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8" name="Text Box 7"/>
            <p:cNvSpPr txBox="1"/>
            <p:nvPr/>
          </p:nvSpPr>
          <p:spPr>
            <a:xfrm>
              <a:off x="3456" y="2425"/>
              <a:ext cx="288" cy="27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endParaRPr lang="zh-CN" altLang="zh-CN" sz="18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73" name="Group 8"/>
          <p:cNvGrpSpPr/>
          <p:nvPr/>
        </p:nvGrpSpPr>
        <p:grpSpPr>
          <a:xfrm>
            <a:off x="5435600" y="4581525"/>
            <a:ext cx="1697038" cy="1316038"/>
            <a:chOff x="2741" y="2907"/>
            <a:chExt cx="627" cy="790"/>
          </a:xfrm>
        </p:grpSpPr>
        <p:pic>
          <p:nvPicPr>
            <p:cNvPr id="7185" name="Picture 9" descr="12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41" y="2907"/>
              <a:ext cx="627" cy="7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6" name="Text Box 10"/>
            <p:cNvSpPr txBox="1"/>
            <p:nvPr/>
          </p:nvSpPr>
          <p:spPr>
            <a:xfrm>
              <a:off x="3024" y="2976"/>
              <a:ext cx="288" cy="22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endParaRPr lang="zh-CN" altLang="zh-CN" sz="18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74" name="Group 11"/>
          <p:cNvGrpSpPr/>
          <p:nvPr/>
        </p:nvGrpSpPr>
        <p:grpSpPr>
          <a:xfrm rot="-276923">
            <a:off x="6156325" y="2565400"/>
            <a:ext cx="1035050" cy="1878013"/>
            <a:chOff x="2658" y="757"/>
            <a:chExt cx="913" cy="1623"/>
          </a:xfrm>
        </p:grpSpPr>
        <p:pic>
          <p:nvPicPr>
            <p:cNvPr id="7183" name="Picture 12" descr="12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8" y="757"/>
              <a:ext cx="913" cy="16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4" name="Text Box 13"/>
            <p:cNvSpPr txBox="1"/>
            <p:nvPr/>
          </p:nvSpPr>
          <p:spPr>
            <a:xfrm rot="-800271">
              <a:off x="2832" y="1075"/>
              <a:ext cx="239" cy="31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endParaRPr lang="zh-CN" altLang="zh-CN" sz="18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7175" name="Picture 14" descr="12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463" y="4005263"/>
            <a:ext cx="1085850" cy="94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2943" name="Text Box 15"/>
          <p:cNvSpPr txBox="1"/>
          <p:nvPr/>
        </p:nvSpPr>
        <p:spPr>
          <a:xfrm>
            <a:off x="7308850" y="4941888"/>
            <a:ext cx="14700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800" b="1" dirty="0">
                <a:latin typeface="Times New Roman" panose="02020603050405020304" pitchFamily="18" charset="0"/>
              </a:rPr>
              <a:t>England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52944" name="Text Box 16"/>
          <p:cNvSpPr txBox="1"/>
          <p:nvPr/>
        </p:nvSpPr>
        <p:spPr>
          <a:xfrm>
            <a:off x="5148263" y="5516563"/>
            <a:ext cx="11112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800" b="1" dirty="0">
                <a:latin typeface="Times New Roman" panose="02020603050405020304" pitchFamily="18" charset="0"/>
              </a:rPr>
              <a:t>Wales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52945" name="Text Box 17"/>
          <p:cNvSpPr txBox="1"/>
          <p:nvPr/>
        </p:nvSpPr>
        <p:spPr>
          <a:xfrm>
            <a:off x="7019925" y="2997200"/>
            <a:ext cx="15097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800" b="1" dirty="0">
                <a:latin typeface="Times New Roman" panose="02020603050405020304" pitchFamily="18" charset="0"/>
              </a:rPr>
              <a:t>Scotland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52946" name="Text Box 18"/>
          <p:cNvSpPr txBox="1"/>
          <p:nvPr/>
        </p:nvSpPr>
        <p:spPr>
          <a:xfrm>
            <a:off x="4211638" y="3644900"/>
            <a:ext cx="18716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2800" b="1" dirty="0">
                <a:latin typeface="Times New Roman" panose="02020603050405020304" pitchFamily="18" charset="0"/>
              </a:rPr>
              <a:t>Northern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</a:rPr>
              <a:t>Ireland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pic>
        <p:nvPicPr>
          <p:cNvPr id="7180" name="Picture 19" descr="图片1得到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7813" y="260350"/>
            <a:ext cx="6119812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1" name="Rectangle 20"/>
          <p:cNvSpPr/>
          <p:nvPr/>
        </p:nvSpPr>
        <p:spPr>
          <a:xfrm>
            <a:off x="2339975" y="476250"/>
            <a:ext cx="46037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  <a:ea typeface="仿宋_GB2312" pitchFamily="49" charset="-122"/>
              </a:rPr>
              <a:t>Let’s have a quiz</a:t>
            </a: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pic>
        <p:nvPicPr>
          <p:cNvPr id="252950" name="Picture 22" descr="图片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7450" y="4724400"/>
            <a:ext cx="866775" cy="74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2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2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2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43" grpId="0"/>
      <p:bldP spid="252944" grpId="0"/>
      <p:bldP spid="252945" grpId="0"/>
      <p:bldP spid="2529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027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250825" y="2205038"/>
            <a:ext cx="52578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 eaLnBrk="0" hangingPunct="0"/>
            <a:r>
              <a:rPr lang="en-US" altLang="zh-CN" sz="3200" b="1" dirty="0">
                <a:latin typeface="Arial" panose="020B0604020202020204" pitchFamily="34" charset="0"/>
              </a:rPr>
              <a:t>2. Who rules the country?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A. The Queen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B. The Prime Minister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C. both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pic>
        <p:nvPicPr>
          <p:cNvPr id="253960" name="Picture 8" descr="em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025" y="3500438"/>
            <a:ext cx="1116013" cy="871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1"/>
          <p:cNvGrpSpPr/>
          <p:nvPr/>
        </p:nvGrpSpPr>
        <p:grpSpPr>
          <a:xfrm>
            <a:off x="2071688" y="428625"/>
            <a:ext cx="3529012" cy="1228725"/>
            <a:chOff x="1201" y="346"/>
            <a:chExt cx="2223" cy="726"/>
          </a:xfrm>
        </p:grpSpPr>
        <p:sp>
          <p:nvSpPr>
            <p:cNvPr id="8201" name="AutoShape 10"/>
            <p:cNvSpPr/>
            <p:nvPr/>
          </p:nvSpPr>
          <p:spPr>
            <a:xfrm>
              <a:off x="1201" y="346"/>
              <a:ext cx="2223" cy="726"/>
            </a:xfrm>
            <a:prstGeom prst="wedgeEllipseCallout">
              <a:avLst>
                <a:gd name="adj1" fmla="val 76722"/>
                <a:gd name="adj2" fmla="val 44903"/>
              </a:avLst>
            </a:prstGeom>
            <a:solidFill>
              <a:srgbClr val="FFCCFF"/>
            </a:solidFill>
            <a:ln w="34925" cap="rnd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zh-CN" sz="1800" dirty="0">
                <a:latin typeface="Arial" panose="020B0604020202020204" pitchFamily="34" charset="0"/>
              </a:endParaRPr>
            </a:p>
          </p:txBody>
        </p:sp>
        <p:sp>
          <p:nvSpPr>
            <p:cNvPr id="8202" name="Text Box 7"/>
            <p:cNvSpPr txBox="1"/>
            <p:nvPr/>
          </p:nvSpPr>
          <p:spPr>
            <a:xfrm>
              <a:off x="1383" y="527"/>
              <a:ext cx="2008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 eaLnBrk="0" hangingPunct="0"/>
              <a:r>
                <a:rPr lang="en-US" altLang="zh-CN" sz="3600" b="1" dirty="0">
                  <a:solidFill>
                    <a:srgbClr val="FF6600"/>
                  </a:solidFill>
                  <a:latin typeface="Comic Sans MS" panose="030F0702030302020204" pitchFamily="66" charset="0"/>
                </a:rPr>
                <a:t>Elizabeth </a:t>
              </a:r>
              <a:r>
                <a:rPr lang="en-US" altLang="zh-CN" sz="3600" b="1" dirty="0">
                  <a:solidFill>
                    <a:srgbClr val="FF6600"/>
                  </a:solidFill>
                  <a:latin typeface="Comic Sans MS" panose="030F0702030302020204" pitchFamily="66" charset="0"/>
                  <a:ea typeface="华文新魏" panose="02010800040101010101" pitchFamily="2" charset="-122"/>
                </a:rPr>
                <a:t>Ⅱ</a:t>
              </a:r>
              <a:endParaRPr lang="en-US" altLang="zh-CN" sz="3600" b="1" dirty="0">
                <a:solidFill>
                  <a:srgbClr val="FF6600"/>
                </a:solidFill>
                <a:latin typeface="Comic Sans MS" panose="030F0702030302020204" pitchFamily="66" charset="0"/>
                <a:ea typeface="华文新魏" panose="02010800040101010101" pitchFamily="2" charset="-122"/>
              </a:endParaRPr>
            </a:p>
          </p:txBody>
        </p:sp>
      </p:grpSp>
      <p:sp>
        <p:nvSpPr>
          <p:cNvPr id="253967" name="Text Box 15"/>
          <p:cNvSpPr txBox="1"/>
          <p:nvPr/>
        </p:nvSpPr>
        <p:spPr>
          <a:xfrm>
            <a:off x="2286000" y="5214938"/>
            <a:ext cx="29924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戴维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卡梅伦</a:t>
            </a:r>
            <a:endParaRPr lang="en-US" altLang="zh-CN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53969" name="Picture 17" descr="c:\users\CHENCH~1\appdata\roaming\360se6\USERDA~1\Temp\T013F4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688" y="214313"/>
            <a:ext cx="2286000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3971" name="Picture 19" descr="c:\users\CHENCH~1\appdata\roaming\360se6\USERDA~1\Temp\T01EB3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0" y="3357563"/>
            <a:ext cx="2214563" cy="334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3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3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539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027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2"/>
          <p:cNvSpPr txBox="1"/>
          <p:nvPr/>
        </p:nvSpPr>
        <p:spPr>
          <a:xfrm>
            <a:off x="250825" y="260350"/>
            <a:ext cx="8640763" cy="5794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3. Which is the longest river in England?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pic>
        <p:nvPicPr>
          <p:cNvPr id="272388" name="Picture 4" descr="Palace_from_the_river"/>
          <p:cNvPicPr>
            <a:picLocks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3571875"/>
            <a:ext cx="5143500" cy="3048000"/>
          </a:xfrm>
        </p:spPr>
      </p:pic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468313" y="1268413"/>
            <a:ext cx="3598863" cy="1066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A. The River Avon</a:t>
            </a:r>
            <a:endParaRPr kumimoji="0" lang="en-US" altLang="zh-CN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2391" name="Text Box 7"/>
          <p:cNvSpPr txBox="1">
            <a:spLocks noChangeArrowheads="1"/>
          </p:cNvSpPr>
          <p:nvPr/>
        </p:nvSpPr>
        <p:spPr bwMode="auto">
          <a:xfrm>
            <a:off x="4175125" y="1125538"/>
            <a:ext cx="4468813" cy="5794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B. The River Thames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4143375" y="2714625"/>
            <a:ext cx="4643438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C. The River Severn</a:t>
            </a:r>
            <a:endParaRPr kumimoji="0" lang="en-US" altLang="zh-CN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4" name="Text Box 9"/>
          <p:cNvSpPr txBox="1"/>
          <p:nvPr/>
        </p:nvSpPr>
        <p:spPr>
          <a:xfrm>
            <a:off x="4211638" y="1412875"/>
            <a:ext cx="7207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pic>
        <p:nvPicPr>
          <p:cNvPr id="272398" name="Picture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1000125"/>
            <a:ext cx="873125" cy="8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2399" name="Text Box 15"/>
          <p:cNvSpPr txBox="1"/>
          <p:nvPr/>
        </p:nvSpPr>
        <p:spPr>
          <a:xfrm>
            <a:off x="5508625" y="1700213"/>
            <a:ext cx="2447925" cy="701675"/>
          </a:xfrm>
          <a:prstGeom prst="rect">
            <a:avLst/>
          </a:prstGeom>
          <a:noFill/>
          <a:ln w="349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CC0099"/>
                </a:solidFill>
                <a:latin typeface="Arial" panose="020B0604020202020204" pitchFamily="34" charset="0"/>
              </a:rPr>
              <a:t>338 km</a:t>
            </a:r>
            <a:endParaRPr lang="en-US" altLang="zh-CN" sz="4000" b="1" i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272400" name="Text Box 16"/>
          <p:cNvSpPr txBox="1"/>
          <p:nvPr/>
        </p:nvSpPr>
        <p:spPr>
          <a:xfrm>
            <a:off x="5572125" y="3429000"/>
            <a:ext cx="2160588" cy="701675"/>
          </a:xfrm>
          <a:prstGeom prst="rect">
            <a:avLst/>
          </a:prstGeom>
          <a:noFill/>
          <a:ln w="349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CC0099"/>
                </a:solidFill>
                <a:latin typeface="Arial" panose="020B0604020202020204" pitchFamily="34" charset="0"/>
              </a:rPr>
              <a:t>290km</a:t>
            </a:r>
            <a:endParaRPr lang="en-US" altLang="zh-CN" sz="4000" b="1" i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272401" name="Text Box 17"/>
          <p:cNvSpPr txBox="1"/>
          <p:nvPr/>
        </p:nvSpPr>
        <p:spPr>
          <a:xfrm>
            <a:off x="357188" y="2286000"/>
            <a:ext cx="3311525" cy="1311275"/>
          </a:xfrm>
          <a:prstGeom prst="rect">
            <a:avLst/>
          </a:prstGeom>
          <a:noFill/>
          <a:ln w="349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CC0099"/>
                </a:solidFill>
                <a:latin typeface="Arial" panose="020B0604020202020204" pitchFamily="34" charset="0"/>
              </a:rPr>
              <a:t>A quite short river</a:t>
            </a:r>
            <a:endParaRPr lang="en-US" altLang="zh-CN" sz="4000" b="1" i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9229" name="矩形 16"/>
          <p:cNvSpPr/>
          <p:nvPr/>
        </p:nvSpPr>
        <p:spPr>
          <a:xfrm>
            <a:off x="5500688" y="4929188"/>
            <a:ext cx="2928937" cy="12001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the River 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Thames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2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2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2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99" grpId="0"/>
      <p:bldP spid="272400" grpId="0"/>
      <p:bldP spid="272401" grpId="0"/>
      <p:bldP spid="92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027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395288" y="1196975"/>
            <a:ext cx="8748712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 eaLnBrk="0" hangingPunct="0">
              <a:buNone/>
            </a:pPr>
            <a:r>
              <a:rPr lang="en-US" altLang="zh-CN" sz="3200" b="1" dirty="0">
                <a:latin typeface="Arial" panose="020B0604020202020204" pitchFamily="34" charset="0"/>
              </a:rPr>
              <a:t>4. Which is the national flower of the UK?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r>
              <a:rPr lang="en-US" altLang="zh-CN" sz="3200" dirty="0">
                <a:latin typeface="Arial" panose="020B0604020202020204" pitchFamily="34" charset="0"/>
              </a:rPr>
              <a:t>                                    B.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Cherry                                    Rose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C.                            Maple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pic>
        <p:nvPicPr>
          <p:cNvPr id="254980" name="Picture 4" descr="em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1954213"/>
            <a:ext cx="1333500" cy="1042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4982" name="Picture 6" descr="ros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2060575"/>
            <a:ext cx="2743200" cy="2057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4983" name="Picture 7" descr="1_1-1-21-180_200310271731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4724400"/>
            <a:ext cx="2743200" cy="193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4985" name="Picture 9" descr="C:\Users\chenchen10\AppData\Roaming\Tencent\Users\1354352631\QQ\WinTemp\RichOle\N[KS7D}HF[6VF1FNTA5`1}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2071678"/>
            <a:ext cx="2857488" cy="21605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49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027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395288" y="620713"/>
            <a:ext cx="8424862" cy="600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 eaLnBrk="0" hangingPunct="0">
              <a:buNone/>
            </a:pPr>
            <a:r>
              <a:rPr lang="en-US" altLang="zh-CN" sz="3200" b="1" dirty="0">
                <a:latin typeface="Arial" panose="020B0604020202020204" pitchFamily="34" charset="0"/>
              </a:rPr>
              <a:t>5. Which is the national animal of the UK?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r>
              <a:rPr lang="en-US" altLang="zh-CN" sz="3200" dirty="0">
                <a:latin typeface="Arial" panose="020B0604020202020204" pitchFamily="34" charset="0"/>
              </a:rPr>
              <a:t>                                  B.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AutoNum type="alphaUcPeriod"/>
            </a:pP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 Kangaroo      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C.                              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                          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                                         Redbreast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>
              <a:buNone/>
            </a:pPr>
            <a:r>
              <a:rPr lang="en-US" altLang="zh-CN" sz="3200" dirty="0">
                <a:latin typeface="Arial" panose="020B0604020202020204" pitchFamily="34" charset="0"/>
              </a:rPr>
              <a:t>                                Bald eagle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pic>
        <p:nvPicPr>
          <p:cNvPr id="256004" name="Picture 4" descr="em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3" y="1484313"/>
            <a:ext cx="1117600" cy="87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6" descr="白头海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63" y="4572000"/>
            <a:ext cx="2857500" cy="2132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Text Box 8"/>
          <p:cNvSpPr txBox="1"/>
          <p:nvPr/>
        </p:nvSpPr>
        <p:spPr>
          <a:xfrm>
            <a:off x="3214688" y="4143375"/>
            <a:ext cx="649287" cy="369888"/>
          </a:xfrm>
          <a:prstGeom prst="rect">
            <a:avLst/>
          </a:prstGeom>
          <a:noFill/>
          <a:ln w="34925">
            <a:noFill/>
          </a:ln>
        </p:spPr>
        <p:txBody>
          <a:bodyPr wrap="none">
            <a:spAutoFit/>
          </a:bodyPr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袋鼠</a:t>
            </a:r>
            <a:endParaRPr lang="zh-CN" altLang="en-US" sz="18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1271" name="Text Box 9"/>
          <p:cNvSpPr txBox="1"/>
          <p:nvPr/>
        </p:nvSpPr>
        <p:spPr>
          <a:xfrm>
            <a:off x="6657975" y="6026150"/>
            <a:ext cx="869950" cy="366713"/>
          </a:xfrm>
          <a:prstGeom prst="rect">
            <a:avLst/>
          </a:prstGeom>
          <a:noFill/>
          <a:ln w="34925">
            <a:noFill/>
          </a:ln>
        </p:spPr>
        <p:txBody>
          <a:bodyPr wrap="none">
            <a:spAutoFit/>
          </a:bodyPr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知更鸟</a:t>
            </a:r>
            <a:endParaRPr lang="zh-CN" altLang="en-US" sz="18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1272" name="Text Box 11"/>
          <p:cNvSpPr txBox="1"/>
          <p:nvPr/>
        </p:nvSpPr>
        <p:spPr>
          <a:xfrm>
            <a:off x="4067175" y="6491288"/>
            <a:ext cx="869950" cy="366712"/>
          </a:xfrm>
          <a:prstGeom prst="rect">
            <a:avLst/>
          </a:prstGeom>
          <a:noFill/>
          <a:ln w="34925">
            <a:noFill/>
          </a:ln>
        </p:spPr>
        <p:txBody>
          <a:bodyPr wrap="none">
            <a:spAutoFit/>
          </a:bodyPr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秃头鹰</a:t>
            </a:r>
            <a:endParaRPr lang="zh-CN" altLang="en-US" sz="18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pic>
        <p:nvPicPr>
          <p:cNvPr id="11273" name="Picture 12" descr="C:\Users\chenchen10\AppData\Roaming\Tencent\Users\1354352631\QQ\WinTemp\RichOle\_ZETX08P3D8_M@1Z07QOD$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3" y="2214563"/>
            <a:ext cx="3500437" cy="312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3" descr="C:\Users\chenchen10\AppData\Roaming\Tencent\Users\1354352631\QQ\WinTemp\RichOle\FXANT]O]E]A2J{DKX~_CPX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38" y="1303338"/>
            <a:ext cx="2643187" cy="2659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027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/>
          <p:nvPr/>
        </p:nvSpPr>
        <p:spPr>
          <a:xfrm>
            <a:off x="428625" y="142875"/>
            <a:ext cx="8048625" cy="718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 eaLnBrk="0" hangingPunct="0"/>
            <a:r>
              <a:rPr lang="en-US" altLang="zh-CN" sz="3200" b="1" dirty="0">
                <a:latin typeface="Arial" panose="020B0604020202020204" pitchFamily="34" charset="0"/>
              </a:rPr>
              <a:t>6. Which is the bank note of the UK ?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457200" indent="-457200" algn="l" eaLnBrk="0" hangingPunct="0"/>
            <a:r>
              <a:rPr lang="en-US" altLang="zh-CN" sz="3200" dirty="0">
                <a:latin typeface="Arial" panose="020B0604020202020204" pitchFamily="34" charset="0"/>
              </a:rPr>
              <a:t>A.                                     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/>
            <a:r>
              <a:rPr lang="en-US" altLang="zh-CN" sz="3200" dirty="0">
                <a:latin typeface="Arial" panose="020B0604020202020204" pitchFamily="34" charset="0"/>
              </a:rPr>
              <a:t>                                              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</a:rPr>
              <a:t>U.S. Dollar</a:t>
            </a: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457200" indent="-457200" algn="l" eaLnBrk="0" hangingPunct="0"/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        $</a:t>
            </a:r>
            <a:endParaRPr lang="en-US" altLang="zh-CN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/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/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/>
            <a:r>
              <a:rPr lang="en-US" altLang="zh-CN" sz="3200" dirty="0">
                <a:latin typeface="Arial" panose="020B0604020202020204" pitchFamily="34" charset="0"/>
              </a:rPr>
              <a:t>B.                                               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</a:rPr>
              <a:t>Euros </a:t>
            </a: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457200" indent="-457200" algn="l" eaLnBrk="0" hangingPunct="0"/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        €</a:t>
            </a:r>
            <a:endParaRPr lang="en-US" altLang="zh-CN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457200" indent="-457200" algn="l" eaLnBrk="0" hangingPunct="0"/>
            <a:endParaRPr lang="en-US" altLang="zh-CN" sz="3200" dirty="0">
              <a:latin typeface="Arial" panose="020B0604020202020204" pitchFamily="34" charset="0"/>
            </a:endParaRPr>
          </a:p>
          <a:p>
            <a:pPr marL="457200" indent="-457200" algn="l" eaLnBrk="0" hangingPunct="0"/>
            <a:r>
              <a:rPr lang="en-US" altLang="zh-CN" sz="3200" dirty="0">
                <a:latin typeface="Arial" panose="020B0604020202020204" pitchFamily="34" charset="0"/>
              </a:rPr>
              <a:t>C.                                               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</a:rPr>
              <a:t>Pounds</a:t>
            </a: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457200" indent="-457200" algn="l" eaLnBrk="0" hangingPunct="0"/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         £ </a:t>
            </a:r>
            <a:endParaRPr lang="en-US" altLang="zh-CN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457200" indent="-457200">
              <a:spcBef>
                <a:spcPct val="20000"/>
              </a:spcBef>
            </a:pP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258052" name="Picture 4" descr="em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5734050"/>
            <a:ext cx="1081087" cy="846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money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88" y="981075"/>
            <a:ext cx="4392612" cy="193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6" descr="mone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2852738"/>
            <a:ext cx="4240212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7" descr="xinsrc_2c8773de26614b8aac615be68e2952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913" y="4905375"/>
            <a:ext cx="4240212" cy="195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8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rnd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4925" cap="rnd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2048</Words>
  <Application>WPS 演示</Application>
  <PresentationFormat>全屏显示(4:3)</PresentationFormat>
  <Paragraphs>162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仿宋_GB2312</vt:lpstr>
      <vt:lpstr>仿宋</vt:lpstr>
      <vt:lpstr>Comic Sans MS</vt:lpstr>
      <vt:lpstr>华文新魏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默认设计模板</vt:lpstr>
      <vt:lpstr>自定义设计方案</vt:lpstr>
      <vt:lpstr>Paint.Picture</vt:lpstr>
      <vt:lpstr>Paint.Picture</vt:lpstr>
      <vt:lpstr>PowerPoint 演示文稿</vt:lpstr>
      <vt:lpstr>PowerPoint 演示文稿</vt:lpstr>
      <vt:lpstr>What do you know  about the U.K.?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MC SYSTEM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</dc:title>
  <dc:creator>陈陈</dc:creator>
  <cp:lastModifiedBy>上帝掷骰子吗</cp:lastModifiedBy>
  <cp:revision>265</cp:revision>
  <dcterms:created xsi:type="dcterms:W3CDTF">2006-02-28T02:01:00Z</dcterms:created>
  <dcterms:modified xsi:type="dcterms:W3CDTF">2023-09-30T16:13:20Z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E188C217A3D9484A926D65BDA13BADCE_13</vt:lpwstr>
  </property>
  <property fmtid="{D5CDD505-2E9C-101B-9397-08002B2CF9AE}" pid="3" name="KSOProductBuildVer">
    <vt:lpwstr>2052-12.1.0.15374</vt:lpwstr>
  </property>
</Properties>
</file>