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8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wmf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wmf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6.jpeg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3" Type="http://schemas.openxmlformats.org/officeDocument/2006/relationships/image" Target="../media/image22.png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1" name="WordArt 9"/>
          <p:cNvSpPr>
            <a:spLocks noTextEdit="1"/>
          </p:cNvSpPr>
          <p:nvPr/>
        </p:nvSpPr>
        <p:spPr>
          <a:xfrm>
            <a:off x="1219200" y="2286000"/>
            <a:ext cx="6553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Lesson 18 The Snowman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5"/>
          <p:cNvPicPr>
            <a:picLocks noChangeAspect="1"/>
          </p:cNvPicPr>
          <p:nvPr/>
        </p:nvPicPr>
        <p:blipFill>
          <a:blip r:embed="rId1"/>
          <a:srcRect l="542" b="5589"/>
          <a:stretch>
            <a:fillRect/>
          </a:stretch>
        </p:blipFill>
        <p:spPr>
          <a:xfrm>
            <a:off x="0" y="0"/>
            <a:ext cx="91789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Rectangle 6"/>
          <p:cNvSpPr/>
          <p:nvPr/>
        </p:nvSpPr>
        <p:spPr>
          <a:xfrm>
            <a:off x="533400" y="22860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US" altLang="zh-CN" sz="8000">
                <a:solidFill>
                  <a:schemeClr val="accent2"/>
                </a:solidFill>
                <a:latin typeface="Arial" panose="020B0604020202020204" pitchFamily="34" charset="0"/>
              </a:rPr>
              <a:t>Goodbye!</a:t>
            </a:r>
            <a:endParaRPr lang="zh-CN" altLang="en-US" sz="8000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19200"/>
            <a:ext cx="9144000" cy="487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9600"/>
            <a:ext cx="9064625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4"/>
          <p:cNvSpPr/>
          <p:nvPr/>
        </p:nvSpPr>
        <p:spPr>
          <a:xfrm>
            <a:off x="533400" y="1447800"/>
            <a:ext cx="8229600" cy="44799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3200" dirty="0">
                <a:latin typeface="Arial" panose="020B0604020202020204" pitchFamily="34" charset="0"/>
              </a:rPr>
              <a:t>   </a:t>
            </a:r>
            <a:r>
              <a:rPr lang="zh-CN" altLang="en-US" sz="3200" dirty="0">
                <a:latin typeface="Arial" panose="020B0604020202020204" pitchFamily="34" charset="0"/>
              </a:rPr>
              <a:t>（    ）</a:t>
            </a:r>
            <a:r>
              <a:rPr lang="en-US" altLang="zh-CN" sz="3200" dirty="0">
                <a:latin typeface="Arial" panose="020B0604020202020204" pitchFamily="34" charset="0"/>
              </a:rPr>
              <a:t>John took off his hat and put it on the snowman.</a:t>
            </a:r>
            <a:endParaRPr lang="en-US" altLang="zh-CN" sz="3200" dirty="0">
              <a:latin typeface="Arial" panose="020B0604020202020204" pitchFamily="34" charset="0"/>
            </a:endParaRPr>
          </a:p>
          <a:p>
            <a:r>
              <a:rPr lang="en-US" altLang="zh-CN" sz="3200" dirty="0">
                <a:latin typeface="Arial" panose="020B0604020202020204" pitchFamily="34" charset="0"/>
              </a:rPr>
              <a:t> </a:t>
            </a:r>
            <a:br>
              <a:rPr lang="en-US" altLang="zh-CN" sz="3200" dirty="0">
                <a:latin typeface="Arial" panose="020B0604020202020204" pitchFamily="34" charset="0"/>
              </a:rPr>
            </a:br>
            <a:r>
              <a:rPr lang="en-US" altLang="zh-CN" sz="3200" dirty="0">
                <a:latin typeface="Arial" panose="020B0604020202020204" pitchFamily="34" charset="0"/>
              </a:rPr>
              <a:t>   </a:t>
            </a:r>
            <a:r>
              <a:rPr lang="zh-CN" altLang="en-US" sz="3200" dirty="0">
                <a:latin typeface="Arial" panose="020B0604020202020204" pitchFamily="34" charset="0"/>
              </a:rPr>
              <a:t>（    ）</a:t>
            </a:r>
            <a:r>
              <a:rPr lang="en-US" altLang="zh-CN" sz="3200" dirty="0">
                <a:latin typeface="Arial" panose="020B0604020202020204" pitchFamily="34" charset="0"/>
              </a:rPr>
              <a:t>The weather is cold and snowy. </a:t>
            </a:r>
            <a:endParaRPr lang="en-US" altLang="zh-CN" sz="3200" dirty="0">
              <a:latin typeface="Arial" panose="020B0604020202020204" pitchFamily="34" charset="0"/>
            </a:endParaRPr>
          </a:p>
          <a:p>
            <a:br>
              <a:rPr lang="en-US" altLang="zh-CN" sz="3200" dirty="0">
                <a:latin typeface="Arial" panose="020B0604020202020204" pitchFamily="34" charset="0"/>
              </a:rPr>
            </a:br>
            <a:r>
              <a:rPr lang="en-US" altLang="zh-CN" sz="3200" dirty="0">
                <a:latin typeface="Arial" panose="020B0604020202020204" pitchFamily="34" charset="0"/>
              </a:rPr>
              <a:t>   </a:t>
            </a:r>
            <a:r>
              <a:rPr lang="zh-CN" altLang="en-US" sz="3200" dirty="0">
                <a:latin typeface="Arial" panose="020B0604020202020204" pitchFamily="34" charset="0"/>
              </a:rPr>
              <a:t>（    ）</a:t>
            </a:r>
            <a:r>
              <a:rPr lang="en-US" altLang="zh-CN" sz="3200" dirty="0">
                <a:latin typeface="Arial" panose="020B0604020202020204" pitchFamily="34" charset="0"/>
              </a:rPr>
              <a:t>The snowman can’t talk . </a:t>
            </a:r>
            <a:br>
              <a:rPr lang="en-US" altLang="zh-CN" sz="3200" dirty="0">
                <a:latin typeface="Arial" panose="020B0604020202020204" pitchFamily="34" charset="0"/>
              </a:rPr>
            </a:br>
            <a:endParaRPr lang="en-US" altLang="zh-CN" sz="3200" dirty="0">
              <a:latin typeface="Arial" panose="020B0604020202020204" pitchFamily="34" charset="0"/>
            </a:endParaRPr>
          </a:p>
          <a:p>
            <a:r>
              <a:rPr lang="en-US" altLang="zh-CN" sz="3200" dirty="0">
                <a:latin typeface="Arial" panose="020B0604020202020204" pitchFamily="34" charset="0"/>
              </a:rPr>
              <a:t>   </a:t>
            </a:r>
            <a:r>
              <a:rPr lang="zh-CN" altLang="en-US" sz="3200" dirty="0">
                <a:latin typeface="Arial" panose="020B0604020202020204" pitchFamily="34" charset="0"/>
              </a:rPr>
              <a:t>（    ）</a:t>
            </a:r>
            <a:r>
              <a:rPr lang="en-US" altLang="zh-CN" sz="3200" dirty="0">
                <a:latin typeface="Arial" panose="020B0604020202020204" pitchFamily="34" charset="0"/>
              </a:rPr>
              <a:t>John took his hat off the snowman, because he </a:t>
            </a:r>
            <a:r>
              <a:rPr lang="zh-CN" altLang="en-US" sz="3200" dirty="0">
                <a:latin typeface="Arial" panose="020B0604020202020204" pitchFamily="34" charset="0"/>
              </a:rPr>
              <a:t>was</a:t>
            </a:r>
            <a:r>
              <a:rPr lang="en-US" altLang="zh-CN" sz="3200" dirty="0">
                <a:latin typeface="Arial" panose="020B0604020202020204" pitchFamily="34" charset="0"/>
              </a:rPr>
              <a:t> sad. 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7171" name="WordArt 6"/>
          <p:cNvSpPr>
            <a:spLocks noTextEdit="1"/>
          </p:cNvSpPr>
          <p:nvPr/>
        </p:nvSpPr>
        <p:spPr>
          <a:xfrm>
            <a:off x="2362200" y="457200"/>
            <a:ext cx="37338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998"/>
                    </a:srgbClr>
                  </a:outerShdw>
                </a:effectLst>
                <a:latin typeface="Times New Roman" panose="02020603050405020304" charset="0"/>
                <a:ea typeface="Times New Roman" panose="02020603050405020304" charset="0"/>
              </a:rPr>
              <a:t>Read and judge.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998"/>
                  </a:srgbClr>
                </a:outerShdw>
              </a:effectLst>
              <a:latin typeface="Times New Roman" panose="02020603050405020304" charset="0"/>
              <a:ea typeface="Times New Roman" panose="02020603050405020304" charset="0"/>
            </a:endParaRPr>
          </a:p>
        </p:txBody>
      </p:sp>
      <p:pic>
        <p:nvPicPr>
          <p:cNvPr id="8197" name="Picture 7" descr="640x640wdiccjs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019" t="23363" r="7631" b="22864"/>
          <a:stretch>
            <a:fillRect/>
          </a:stretch>
        </p:blipFill>
        <p:spPr>
          <a:xfrm>
            <a:off x="1371600" y="1600200"/>
            <a:ext cx="503238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Picture 8" descr="640x640wdiccjs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019" t="23363" r="7631" b="22864"/>
          <a:stretch>
            <a:fillRect/>
          </a:stretch>
        </p:blipFill>
        <p:spPr>
          <a:xfrm>
            <a:off x="1371600" y="2971800"/>
            <a:ext cx="503238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Picture 9" descr="640x640wdiccjs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65" t="23363" r="50885" b="22864"/>
          <a:stretch>
            <a:fillRect/>
          </a:stretch>
        </p:blipFill>
        <p:spPr>
          <a:xfrm>
            <a:off x="1371600" y="3962400"/>
            <a:ext cx="504825" cy="45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Picture 10" descr="640x640wdiccjs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65" t="23363" r="50885" b="22864"/>
          <a:stretch>
            <a:fillRect/>
          </a:stretch>
        </p:blipFill>
        <p:spPr>
          <a:xfrm>
            <a:off x="1371600" y="4876800"/>
            <a:ext cx="504825" cy="454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0"/>
            <a:ext cx="5788025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359025"/>
            <a:ext cx="5867400" cy="4498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218" name="Picture 4"/>
          <p:cNvPicPr>
            <a:picLocks noChangeAspect="1"/>
          </p:cNvPicPr>
          <p:nvPr/>
        </p:nvPicPr>
        <p:blipFill>
          <a:blip r:embed="rId2">
            <a:lum bright="78000" contrast="12000"/>
          </a:blip>
          <a:stretch>
            <a:fillRect/>
          </a:stretch>
        </p:blipFill>
        <p:spPr>
          <a:xfrm>
            <a:off x="0" y="990600"/>
            <a:ext cx="86106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0600"/>
            <a:ext cx="8763000" cy="3532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3657600"/>
            <a:ext cx="3276600" cy="2433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657600"/>
            <a:ext cx="2895600" cy="2308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0"/>
            <a:ext cx="2800350" cy="281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2400"/>
            <a:ext cx="3276600" cy="2278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3657600"/>
            <a:ext cx="2430463" cy="236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2200" y="152400"/>
            <a:ext cx="2971800" cy="2225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Picture 11" descr="0421"/>
          <p:cNvPicPr>
            <a:picLocks noChangeAspect="1"/>
          </p:cNvPicPr>
          <p:nvPr/>
        </p:nvPicPr>
        <p:blipFill>
          <a:blip r:embed="rId7"/>
          <a:srcRect l="9334" r="69333" b="54286"/>
          <a:stretch>
            <a:fillRect/>
          </a:stretch>
        </p:blipFill>
        <p:spPr>
          <a:xfrm>
            <a:off x="4191000" y="5943600"/>
            <a:ext cx="457200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Picture 12" descr="0421"/>
          <p:cNvPicPr>
            <a:picLocks noChangeAspect="1"/>
          </p:cNvPicPr>
          <p:nvPr/>
        </p:nvPicPr>
        <p:blipFill>
          <a:blip r:embed="rId7"/>
          <a:srcRect l="34222" r="33777" b="54286"/>
          <a:stretch>
            <a:fillRect/>
          </a:stretch>
        </p:blipFill>
        <p:spPr>
          <a:xfrm>
            <a:off x="7010400" y="5943600"/>
            <a:ext cx="685800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Picture 13" descr="0421"/>
          <p:cNvPicPr>
            <a:picLocks noChangeAspect="1"/>
          </p:cNvPicPr>
          <p:nvPr/>
        </p:nvPicPr>
        <p:blipFill>
          <a:blip r:embed="rId7"/>
          <a:srcRect l="62668" r="5331" b="54286"/>
          <a:stretch>
            <a:fillRect/>
          </a:stretch>
        </p:blipFill>
        <p:spPr>
          <a:xfrm>
            <a:off x="4114800" y="2743200"/>
            <a:ext cx="685800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5" name="Picture 14" descr="0421"/>
          <p:cNvPicPr>
            <a:picLocks noChangeAspect="1"/>
          </p:cNvPicPr>
          <p:nvPr/>
        </p:nvPicPr>
        <p:blipFill>
          <a:blip r:embed="rId7"/>
          <a:srcRect l="2222" t="53333" r="65778" b="4762"/>
          <a:stretch>
            <a:fillRect/>
          </a:stretch>
        </p:blipFill>
        <p:spPr>
          <a:xfrm>
            <a:off x="762000" y="2514600"/>
            <a:ext cx="6858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6" name="Picture 15" descr="0421"/>
          <p:cNvPicPr>
            <a:picLocks noChangeAspect="1"/>
          </p:cNvPicPr>
          <p:nvPr/>
        </p:nvPicPr>
        <p:blipFill>
          <a:blip r:embed="rId7"/>
          <a:srcRect l="37778" t="53333" r="30222" b="4762"/>
          <a:stretch>
            <a:fillRect/>
          </a:stretch>
        </p:blipFill>
        <p:spPr>
          <a:xfrm>
            <a:off x="1143000" y="6019800"/>
            <a:ext cx="6858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7" name="Picture 16" descr="0421"/>
          <p:cNvPicPr>
            <a:picLocks noChangeAspect="1"/>
          </p:cNvPicPr>
          <p:nvPr/>
        </p:nvPicPr>
        <p:blipFill>
          <a:blip r:embed="rId7"/>
          <a:srcRect l="69778" t="53333" r="5331" b="4762"/>
          <a:stretch>
            <a:fillRect/>
          </a:stretch>
        </p:blipFill>
        <p:spPr>
          <a:xfrm>
            <a:off x="7620000" y="2438400"/>
            <a:ext cx="533400" cy="83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5"/>
          <p:cNvPicPr>
            <a:picLocks noChangeAspect="1"/>
          </p:cNvPicPr>
          <p:nvPr/>
        </p:nvPicPr>
        <p:blipFill>
          <a:blip r:embed="rId1"/>
          <a:srcRect l="542" b="5589"/>
          <a:stretch>
            <a:fillRect/>
          </a:stretch>
        </p:blipFill>
        <p:spPr>
          <a:xfrm>
            <a:off x="0" y="0"/>
            <a:ext cx="91789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Rectangle 4"/>
          <p:cNvSpPr/>
          <p:nvPr/>
        </p:nvSpPr>
        <p:spPr>
          <a:xfrm>
            <a:off x="-1217612" y="2362200"/>
            <a:ext cx="9037637" cy="18002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indent="304800" algn="ctr"/>
            <a:r>
              <a:rPr lang="en-US" altLang="zh-CN" sz="2800" b="1" dirty="0">
                <a:latin typeface="Arial" panose="020B0604020202020204" pitchFamily="34" charset="0"/>
              </a:rPr>
              <a:t>1.</a:t>
            </a:r>
            <a:r>
              <a:rPr lang="zh-CN" altLang="en-US" sz="2800" b="1" dirty="0">
                <a:latin typeface="Arial" panose="020B0604020202020204" pitchFamily="34" charset="0"/>
              </a:rPr>
              <a:t>有感情的朗读故事或复述故事。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 indent="304800" algn="ctr"/>
            <a:endParaRPr lang="zh-CN" altLang="en-US" sz="2800" b="1" dirty="0">
              <a:latin typeface="Arial" panose="020B0604020202020204" pitchFamily="34" charset="0"/>
            </a:endParaRPr>
          </a:p>
          <a:p>
            <a:pPr indent="304800" algn="ctr"/>
            <a:endParaRPr lang="zh-CN" altLang="en-US" sz="2800" b="1" dirty="0">
              <a:latin typeface="Arial" panose="020B0604020202020204" pitchFamily="34" charset="0"/>
            </a:endParaRPr>
          </a:p>
          <a:p>
            <a:pPr indent="304800" algn="ctr"/>
            <a:r>
              <a:rPr lang="zh-CN" altLang="en-US" sz="2800" b="1" dirty="0">
                <a:latin typeface="Arial" panose="020B0604020202020204" pitchFamily="34" charset="0"/>
              </a:rPr>
              <a:t>                  </a:t>
            </a:r>
            <a:r>
              <a:rPr lang="en-US" altLang="zh-CN" sz="2800" b="1" dirty="0">
                <a:latin typeface="Arial" panose="020B0604020202020204" pitchFamily="34" charset="0"/>
              </a:rPr>
              <a:t>2.</a:t>
            </a:r>
            <a:r>
              <a:rPr lang="zh-CN" altLang="en-US" sz="2800" b="1" dirty="0">
                <a:latin typeface="Arial" panose="020B0604020202020204" pitchFamily="34" charset="0"/>
              </a:rPr>
              <a:t>续写故事：妈妈打开冰箱之后发生的事情。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1268" name="Rectangle 6"/>
          <p:cNvSpPr/>
          <p:nvPr/>
        </p:nvSpPr>
        <p:spPr>
          <a:xfrm>
            <a:off x="457200" y="9906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US" altLang="zh-CN" sz="4400" dirty="0">
                <a:solidFill>
                  <a:schemeClr val="tx2"/>
                </a:solidFill>
                <a:latin typeface="Arial" panose="020B0604020202020204" pitchFamily="34" charset="0"/>
              </a:rPr>
              <a:t>Homework</a:t>
            </a:r>
            <a:endParaRPr lang="zh-CN" altLang="en-US" sz="44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348</Words>
  <Application>WPS 演示</Application>
  <PresentationFormat>在屏幕上显示</PresentationFormat>
  <Paragraphs>22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Times New Roman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上帝掷骰子吗</cp:lastModifiedBy>
  <cp:revision>12</cp:revision>
  <dcterms:created xsi:type="dcterms:W3CDTF">2015-09-21T02:19:00Z</dcterms:created>
  <dcterms:modified xsi:type="dcterms:W3CDTF">2023-09-30T11:42:19Z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EC12335914724F46BCF6CC2EF377E786_13</vt:lpwstr>
  </property>
</Properties>
</file>