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57" r:id="rId5"/>
    <p:sldId id="273" r:id="rId6"/>
    <p:sldId id="266" r:id="rId7"/>
    <p:sldId id="274" r:id="rId8"/>
    <p:sldId id="278" r:id="rId9"/>
    <p:sldId id="279" r:id="rId10"/>
    <p:sldId id="295" r:id="rId11"/>
    <p:sldId id="311" r:id="rId12"/>
    <p:sldId id="280" r:id="rId13"/>
    <p:sldId id="283" r:id="rId14"/>
    <p:sldId id="296" r:id="rId15"/>
    <p:sldId id="284" r:id="rId16"/>
    <p:sldId id="285" r:id="rId17"/>
    <p:sldId id="286" r:id="rId18"/>
    <p:sldId id="268" r:id="rId19"/>
    <p:sldId id="263" r:id="rId20"/>
    <p:sldId id="322"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6" userDrawn="1">
          <p15:clr>
            <a:srgbClr val="A4A3A4"/>
          </p15:clr>
        </p15:guide>
        <p15:guide id="2" pos="37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1313"/>
    <a:srgbClr val="FF4B4B"/>
    <a:srgbClr val="30D12D"/>
    <a:srgbClr val="E266AC"/>
    <a:srgbClr val="3DDB5E"/>
    <a:srgbClr val="2E1CE2"/>
    <a:srgbClr val="E3A7F2"/>
    <a:srgbClr val="78B3CE"/>
    <a:srgbClr val="67E95D"/>
    <a:srgbClr val="FAC7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6"/>
        <p:guide pos="378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5.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tags" Target="../tags/tag2.xml"/><Relationship Id="rId4" Type="http://schemas.openxmlformats.org/officeDocument/2006/relationships/image" Target="../media/image29.png"/><Relationship Id="rId3" Type="http://schemas.openxmlformats.org/officeDocument/2006/relationships/tags" Target="../tags/tag1.xml"/><Relationship Id="rId2" Type="http://schemas.openxmlformats.org/officeDocument/2006/relationships/image" Target="../media/image28.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2.png"/><Relationship Id="rId6" Type="http://schemas.openxmlformats.org/officeDocument/2006/relationships/image" Target="../media/image30.png"/><Relationship Id="rId5" Type="http://schemas.openxmlformats.org/officeDocument/2006/relationships/tags" Target="../tags/tag4.xml"/><Relationship Id="rId4" Type="http://schemas.openxmlformats.org/officeDocument/2006/relationships/image" Target="../media/image29.png"/><Relationship Id="rId3" Type="http://schemas.openxmlformats.org/officeDocument/2006/relationships/tags" Target="../tags/tag3.xml"/><Relationship Id="rId2" Type="http://schemas.openxmlformats.org/officeDocument/2006/relationships/image" Target="../media/image28.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6.jpe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8.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87672" y="2169041"/>
            <a:ext cx="2926080" cy="922020"/>
          </a:xfrm>
          <a:prstGeom prst="rect">
            <a:avLst/>
          </a:prstGeom>
          <a:noFill/>
        </p:spPr>
        <p:txBody>
          <a:bodyPr wrap="none" rtlCol="0">
            <a:spAutoFit/>
          </a:bodyPr>
          <a:lstStyle/>
          <a:p>
            <a:r>
              <a:rPr kumimoji="1" lang="zh-CN" altLang="en-US" sz="5400" b="1" dirty="0">
                <a:solidFill>
                  <a:srgbClr val="00B4FF"/>
                </a:solidFill>
              </a:rPr>
              <a:t>比的意义</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9" name="TextBox 52"/>
          <p:cNvSpPr txBox="1">
            <a:spLocks noChangeArrowheads="1"/>
          </p:cNvSpPr>
          <p:nvPr/>
        </p:nvSpPr>
        <p:spPr bwMode="auto">
          <a:xfrm>
            <a:off x="4869180" y="1186815"/>
            <a:ext cx="26441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Box 52"/>
          <p:cNvSpPr txBox="1">
            <a:spLocks noChangeArrowheads="1"/>
          </p:cNvSpPr>
          <p:nvPr/>
        </p:nvSpPr>
        <p:spPr bwMode="auto">
          <a:xfrm>
            <a:off x="1326515" y="1186815"/>
            <a:ext cx="2470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 </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141095" y="1732280"/>
            <a:ext cx="97853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前项</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023110" y="1741170"/>
            <a:ext cx="115189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后项</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2854960" y="1756410"/>
            <a:ext cx="93599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比值</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8161655" y="1395730"/>
            <a:ext cx="119189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分母</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6677660" y="1756410"/>
            <a:ext cx="64833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商</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4648200" y="1732280"/>
            <a:ext cx="151638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被除数</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文本框 26"/>
          <p:cNvSpPr txBox="1"/>
          <p:nvPr/>
        </p:nvSpPr>
        <p:spPr>
          <a:xfrm>
            <a:off x="5767070" y="1756410"/>
            <a:ext cx="120459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除数</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8188325" y="982345"/>
            <a:ext cx="112712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分子</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8943288" y="1141095"/>
            <a:ext cx="2305737" cy="717550"/>
            <a:chOff x="12623" y="1278"/>
            <a:chExt cx="3631" cy="1130"/>
          </a:xfrm>
        </p:grpSpPr>
        <p:sp>
          <p:nvSpPr>
            <p:cNvPr id="20" name="TextBox 52"/>
            <p:cNvSpPr txBox="1">
              <a:spLocks noChangeArrowheads="1"/>
            </p:cNvSpPr>
            <p:nvPr/>
          </p:nvSpPr>
          <p:spPr bwMode="auto">
            <a:xfrm>
              <a:off x="12905" y="1350"/>
              <a:ext cx="334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1.5</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Group 6"/>
            <p:cNvGrpSpPr/>
            <p:nvPr/>
          </p:nvGrpSpPr>
          <p:grpSpPr>
            <a:xfrm rot="0">
              <a:off x="12623" y="1278"/>
              <a:ext cx="908" cy="1130"/>
              <a:chOff x="4816" y="2840"/>
              <a:chExt cx="363" cy="452"/>
            </a:xfrm>
          </p:grpSpPr>
          <p:sp>
            <p:nvSpPr>
              <p:cNvPr id="10" name="Text Box 7"/>
              <p:cNvSpPr txBox="1"/>
              <p:nvPr/>
            </p:nvSpPr>
            <p:spPr>
              <a:xfrm>
                <a:off x="481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33" name="矩形 32"/>
          <p:cNvSpPr/>
          <p:nvPr/>
        </p:nvSpPr>
        <p:spPr>
          <a:xfrm>
            <a:off x="3323590" y="3154045"/>
            <a:ext cx="1203960" cy="594360"/>
          </a:xfrm>
          <a:prstGeom prst="rect">
            <a:avLst/>
          </a:prstGeom>
          <a:solidFill>
            <a:srgbClr val="67E95D"/>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4527550" y="3154045"/>
            <a:ext cx="1961515" cy="594360"/>
          </a:xfrm>
          <a:prstGeom prst="rect">
            <a:avLst/>
          </a:prstGeom>
          <a:solidFill>
            <a:srgbClr val="67E95D"/>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矩形 41"/>
          <p:cNvSpPr/>
          <p:nvPr/>
        </p:nvSpPr>
        <p:spPr>
          <a:xfrm>
            <a:off x="6489065" y="3154680"/>
            <a:ext cx="1203960" cy="594360"/>
          </a:xfrm>
          <a:prstGeom prst="rect">
            <a:avLst/>
          </a:prstGeom>
          <a:solidFill>
            <a:srgbClr val="67E95D"/>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矩形 50"/>
          <p:cNvSpPr/>
          <p:nvPr/>
        </p:nvSpPr>
        <p:spPr>
          <a:xfrm>
            <a:off x="4529455" y="4330065"/>
            <a:ext cx="1958975" cy="594360"/>
          </a:xfrm>
          <a:prstGeom prst="rect">
            <a:avLst/>
          </a:prstGeom>
          <a:solidFill>
            <a:srgbClr val="78B3CE"/>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矩形 52"/>
          <p:cNvSpPr/>
          <p:nvPr/>
        </p:nvSpPr>
        <p:spPr>
          <a:xfrm>
            <a:off x="8899525" y="3142615"/>
            <a:ext cx="1423035" cy="594360"/>
          </a:xfrm>
          <a:prstGeom prst="rect">
            <a:avLst/>
          </a:prstGeom>
          <a:solidFill>
            <a:srgbClr val="67E95D"/>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3322955" y="2559685"/>
            <a:ext cx="5576570" cy="594360"/>
          </a:xfrm>
          <a:prstGeom prst="rect">
            <a:avLst/>
          </a:prstGeom>
          <a:solidFill>
            <a:srgbClr val="E3A7F2"/>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2118995" y="2559685"/>
            <a:ext cx="1203960" cy="594360"/>
          </a:xfrm>
          <a:prstGeom prst="rect">
            <a:avLst/>
          </a:prstGeom>
          <a:solidFill>
            <a:srgbClr val="E3A7F2"/>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2118995" y="3154045"/>
            <a:ext cx="1203960" cy="594360"/>
          </a:xfrm>
          <a:prstGeom prst="rect">
            <a:avLst/>
          </a:prstGeom>
          <a:solidFill>
            <a:srgbClr val="67E95D"/>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2119630" y="3748405"/>
            <a:ext cx="1203960" cy="594360"/>
          </a:xfrm>
          <a:prstGeom prst="rect">
            <a:avLst/>
          </a:prstGeom>
          <a:solidFill>
            <a:srgbClr val="FAC74C"/>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119630" y="4327525"/>
            <a:ext cx="1203960" cy="594360"/>
          </a:xfrm>
          <a:prstGeom prst="rect">
            <a:avLst/>
          </a:prstGeom>
          <a:solidFill>
            <a:srgbClr val="78B3CE"/>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8897620" y="2563495"/>
            <a:ext cx="1423035" cy="594360"/>
          </a:xfrm>
          <a:prstGeom prst="rect">
            <a:avLst/>
          </a:prstGeom>
          <a:solidFill>
            <a:srgbClr val="E3A7F2"/>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矩形 44"/>
          <p:cNvSpPr/>
          <p:nvPr/>
        </p:nvSpPr>
        <p:spPr>
          <a:xfrm>
            <a:off x="3322955" y="3748405"/>
            <a:ext cx="1203960" cy="594360"/>
          </a:xfrm>
          <a:prstGeom prst="rect">
            <a:avLst/>
          </a:prstGeom>
          <a:solidFill>
            <a:srgbClr val="FAC74C"/>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矩形 47"/>
          <p:cNvSpPr/>
          <p:nvPr/>
        </p:nvSpPr>
        <p:spPr>
          <a:xfrm>
            <a:off x="4526915" y="3748405"/>
            <a:ext cx="1964055" cy="594360"/>
          </a:xfrm>
          <a:prstGeom prst="rect">
            <a:avLst/>
          </a:prstGeom>
          <a:solidFill>
            <a:srgbClr val="FAC74C"/>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6488430" y="3749040"/>
            <a:ext cx="1203960" cy="594360"/>
          </a:xfrm>
          <a:prstGeom prst="rect">
            <a:avLst/>
          </a:prstGeom>
          <a:solidFill>
            <a:srgbClr val="FAC74C"/>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325495" y="4330065"/>
            <a:ext cx="1203960" cy="594360"/>
          </a:xfrm>
          <a:prstGeom prst="rect">
            <a:avLst/>
          </a:prstGeom>
          <a:solidFill>
            <a:srgbClr val="78B3CE"/>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矩形 51"/>
          <p:cNvSpPr/>
          <p:nvPr/>
        </p:nvSpPr>
        <p:spPr>
          <a:xfrm>
            <a:off x="6490970" y="4330700"/>
            <a:ext cx="1203960" cy="594360"/>
          </a:xfrm>
          <a:prstGeom prst="rect">
            <a:avLst/>
          </a:prstGeom>
          <a:solidFill>
            <a:srgbClr val="78B3CE"/>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矩形 53"/>
          <p:cNvSpPr/>
          <p:nvPr/>
        </p:nvSpPr>
        <p:spPr>
          <a:xfrm>
            <a:off x="8899525" y="3748405"/>
            <a:ext cx="1423035" cy="594360"/>
          </a:xfrm>
          <a:prstGeom prst="rect">
            <a:avLst/>
          </a:prstGeom>
          <a:solidFill>
            <a:srgbClr val="FAC74C"/>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矩形 54"/>
          <p:cNvSpPr/>
          <p:nvPr/>
        </p:nvSpPr>
        <p:spPr>
          <a:xfrm>
            <a:off x="8899525" y="4342765"/>
            <a:ext cx="1423035" cy="594360"/>
          </a:xfrm>
          <a:prstGeom prst="rect">
            <a:avLst/>
          </a:prstGeom>
          <a:solidFill>
            <a:srgbClr val="78B3CE"/>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TextBox 39"/>
          <p:cNvSpPr txBox="1"/>
          <p:nvPr/>
        </p:nvSpPr>
        <p:spPr>
          <a:xfrm>
            <a:off x="5278755" y="2618740"/>
            <a:ext cx="101155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联</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系</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7" name="TextBox 39"/>
          <p:cNvSpPr txBox="1"/>
          <p:nvPr/>
        </p:nvSpPr>
        <p:spPr>
          <a:xfrm>
            <a:off x="9235440" y="2614930"/>
            <a:ext cx="101155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区别</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8" name="TextBox 36"/>
          <p:cNvSpPr txBox="1"/>
          <p:nvPr/>
        </p:nvSpPr>
        <p:spPr>
          <a:xfrm>
            <a:off x="2439670" y="3220720"/>
            <a:ext cx="73596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比</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9" name="TextBox 36"/>
          <p:cNvSpPr txBox="1"/>
          <p:nvPr/>
        </p:nvSpPr>
        <p:spPr>
          <a:xfrm>
            <a:off x="2306955" y="3830320"/>
            <a:ext cx="82296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除法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0" name="TextBox 36"/>
          <p:cNvSpPr txBox="1"/>
          <p:nvPr/>
        </p:nvSpPr>
        <p:spPr>
          <a:xfrm>
            <a:off x="2317115" y="4412615"/>
            <a:ext cx="98615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1" name="TextBox 36"/>
          <p:cNvSpPr txBox="1"/>
          <p:nvPr/>
        </p:nvSpPr>
        <p:spPr>
          <a:xfrm>
            <a:off x="3575050" y="3221355"/>
            <a:ext cx="96710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前项</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2" name="TextBox 36"/>
          <p:cNvSpPr txBox="1"/>
          <p:nvPr/>
        </p:nvSpPr>
        <p:spPr>
          <a:xfrm>
            <a:off x="4760595" y="3220720"/>
            <a:ext cx="152971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比号</a:t>
            </a:r>
            <a:r>
              <a:rPr lang="zh-CN" altLang="en-US" sz="2400" dirty="0">
                <a:latin typeface="微软雅黑" panose="020B0503020204020204" pitchFamily="34" charset="-122"/>
                <a:ea typeface="微软雅黑" panose="020B0503020204020204" pitchFamily="34" charset="-122"/>
                <a:sym typeface="+mn-ea"/>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3" name="TextBox 36"/>
          <p:cNvSpPr txBox="1"/>
          <p:nvPr/>
        </p:nvSpPr>
        <p:spPr>
          <a:xfrm>
            <a:off x="6746240" y="3221355"/>
            <a:ext cx="96710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后项</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379470" y="3815080"/>
            <a:ext cx="125476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被除数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732270" y="3826510"/>
            <a:ext cx="101155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除数</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6" name="矩形 65"/>
          <p:cNvSpPr/>
          <p:nvPr/>
        </p:nvSpPr>
        <p:spPr>
          <a:xfrm>
            <a:off x="7692390" y="3749040"/>
            <a:ext cx="1203960" cy="594360"/>
          </a:xfrm>
          <a:prstGeom prst="rect">
            <a:avLst/>
          </a:prstGeom>
          <a:solidFill>
            <a:srgbClr val="FAC74C"/>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矩形 66"/>
          <p:cNvSpPr/>
          <p:nvPr/>
        </p:nvSpPr>
        <p:spPr>
          <a:xfrm>
            <a:off x="7694930" y="4330700"/>
            <a:ext cx="1203960" cy="594360"/>
          </a:xfrm>
          <a:prstGeom prst="rect">
            <a:avLst/>
          </a:prstGeom>
          <a:solidFill>
            <a:srgbClr val="78B3CE"/>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9" name="矩形 68"/>
          <p:cNvSpPr/>
          <p:nvPr/>
        </p:nvSpPr>
        <p:spPr>
          <a:xfrm>
            <a:off x="7692390" y="3157855"/>
            <a:ext cx="1203960" cy="594360"/>
          </a:xfrm>
          <a:prstGeom prst="rect">
            <a:avLst/>
          </a:prstGeom>
          <a:solidFill>
            <a:srgbClr val="67E95D"/>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TextBox 36"/>
          <p:cNvSpPr txBox="1"/>
          <p:nvPr/>
        </p:nvSpPr>
        <p:spPr>
          <a:xfrm>
            <a:off x="7917180" y="3225165"/>
            <a:ext cx="96710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比值</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8089339" y="3814910"/>
            <a:ext cx="500066"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1" name="TextBox 36"/>
          <p:cNvSpPr txBox="1"/>
          <p:nvPr/>
        </p:nvSpPr>
        <p:spPr>
          <a:xfrm>
            <a:off x="4795520" y="3815080"/>
            <a:ext cx="167259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除号（</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2" name="TextBox 42"/>
          <p:cNvSpPr txBox="1"/>
          <p:nvPr/>
        </p:nvSpPr>
        <p:spPr>
          <a:xfrm>
            <a:off x="3575050" y="4409440"/>
            <a:ext cx="103568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分子</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784340" y="4409440"/>
            <a:ext cx="103568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分母</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820025" y="4400550"/>
            <a:ext cx="140017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分数值</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943340" y="3199130"/>
            <a:ext cx="1402080" cy="460375"/>
          </a:xfrm>
          <a:prstGeom prst="rect">
            <a:avLst/>
          </a:prstGeom>
          <a:noFill/>
        </p:spPr>
        <p:txBody>
          <a:bodyPr wrap="none" rtlCol="0">
            <a:spAutoFit/>
          </a:bodyPr>
          <a:p>
            <a:r>
              <a:rPr lang="zh-CN" altLang="en-US" sz="2400"/>
              <a:t>一种关系</a:t>
            </a:r>
            <a:endParaRPr lang="zh-CN" altLang="en-US" sz="2400"/>
          </a:p>
        </p:txBody>
      </p:sp>
      <p:sp>
        <p:nvSpPr>
          <p:cNvPr id="74" name="文本框 73"/>
          <p:cNvSpPr txBox="1"/>
          <p:nvPr/>
        </p:nvSpPr>
        <p:spPr>
          <a:xfrm>
            <a:off x="8943340" y="3815080"/>
            <a:ext cx="1402080" cy="460375"/>
          </a:xfrm>
          <a:prstGeom prst="rect">
            <a:avLst/>
          </a:prstGeom>
          <a:noFill/>
        </p:spPr>
        <p:txBody>
          <a:bodyPr wrap="none" rtlCol="0">
            <a:spAutoFit/>
          </a:bodyPr>
          <a:p>
            <a:r>
              <a:rPr lang="zh-CN" altLang="en-US" sz="2400"/>
              <a:t>一种运算</a:t>
            </a:r>
            <a:endParaRPr lang="zh-CN" altLang="en-US" sz="2400"/>
          </a:p>
        </p:txBody>
      </p:sp>
      <p:sp>
        <p:nvSpPr>
          <p:cNvPr id="75" name="文本框 74"/>
          <p:cNvSpPr txBox="1"/>
          <p:nvPr/>
        </p:nvSpPr>
        <p:spPr>
          <a:xfrm>
            <a:off x="9038590" y="4394200"/>
            <a:ext cx="1097280" cy="460375"/>
          </a:xfrm>
          <a:prstGeom prst="rect">
            <a:avLst/>
          </a:prstGeom>
          <a:noFill/>
        </p:spPr>
        <p:txBody>
          <a:bodyPr wrap="none" rtlCol="0">
            <a:spAutoFit/>
          </a:bodyPr>
          <a:p>
            <a:r>
              <a:rPr lang="zh-CN" altLang="en-US" sz="2400"/>
              <a:t>一种数</a:t>
            </a:r>
            <a:endParaRPr lang="zh-CN" altLang="en-US" sz="2400"/>
          </a:p>
        </p:txBody>
      </p:sp>
      <p:sp>
        <p:nvSpPr>
          <p:cNvPr id="76" name="TextBox 43"/>
          <p:cNvSpPr txBox="1"/>
          <p:nvPr/>
        </p:nvSpPr>
        <p:spPr>
          <a:xfrm>
            <a:off x="9563735" y="1756410"/>
            <a:ext cx="140017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分数值</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79" name="组合 78"/>
          <p:cNvGrpSpPr/>
          <p:nvPr/>
        </p:nvGrpSpPr>
        <p:grpSpPr>
          <a:xfrm>
            <a:off x="2861310" y="5090795"/>
            <a:ext cx="5617845" cy="1374140"/>
            <a:chOff x="4506" y="8017"/>
            <a:chExt cx="8847" cy="2164"/>
          </a:xfrm>
        </p:grpSpPr>
        <p:sp>
          <p:nvSpPr>
            <p:cNvPr id="47" name="AutoShape 3"/>
            <p:cNvSpPr/>
            <p:nvPr/>
          </p:nvSpPr>
          <p:spPr>
            <a:xfrm>
              <a:off x="7485" y="8364"/>
              <a:ext cx="5868" cy="1817"/>
            </a:xfrm>
            <a:prstGeom prst="wedgeRoundRectCallout">
              <a:avLst>
                <a:gd name="adj1" fmla="val -59628"/>
                <a:gd name="adj2" fmla="val -22331"/>
                <a:gd name="adj3" fmla="val 16667"/>
              </a:avLst>
            </a:prstGeom>
            <a:solidFill>
              <a:schemeClr val="bg1"/>
            </a:solidFill>
            <a:ln w="79375" cap="flat" cmpd="sng">
              <a:solidFill>
                <a:srgbClr val="00B0F0"/>
              </a:solidFill>
              <a:prstDash val="solid"/>
              <a:miter/>
              <a:headEnd type="none" w="med" len="med"/>
              <a:tailEnd type="none" w="med" len="med"/>
            </a:ln>
          </p:spPr>
          <p:txBody>
            <a:bodyPr lIns="90000" tIns="46800" rIns="90000" bIns="46800"/>
            <a:lstStyle/>
            <a:p>
              <a:pPr latinLnBrk="1">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除数和分母都不能是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0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所以比的后项也不能是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7" name="图片 76" descr="图片107"/>
            <p:cNvPicPr>
              <a:picLocks noChangeAspect="1"/>
            </p:cNvPicPr>
            <p:nvPr/>
          </p:nvPicPr>
          <p:blipFill>
            <a:blip r:embed="rId2"/>
            <a:stretch>
              <a:fillRect/>
            </a:stretch>
          </p:blipFill>
          <p:spPr>
            <a:xfrm>
              <a:off x="4506" y="8017"/>
              <a:ext cx="1473" cy="2164"/>
            </a:xfrm>
            <a:prstGeom prst="rect">
              <a:avLst/>
            </a:prstGeom>
          </p:spPr>
        </p:pic>
      </p:grpSp>
      <p:sp>
        <p:nvSpPr>
          <p:cNvPr id="78" name="文本框 7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3" name="组合 2"/>
          <p:cNvGrpSpPr/>
          <p:nvPr/>
        </p:nvGrpSpPr>
        <p:grpSpPr>
          <a:xfrm>
            <a:off x="4634230" y="4413250"/>
            <a:ext cx="1684020" cy="459740"/>
            <a:chOff x="48" y="4267"/>
            <a:chExt cx="2652" cy="724"/>
          </a:xfrm>
        </p:grpSpPr>
        <p:sp>
          <p:nvSpPr>
            <p:cNvPr id="29" name="文本框 28"/>
            <p:cNvSpPr txBox="1"/>
            <p:nvPr/>
          </p:nvSpPr>
          <p:spPr>
            <a:xfrm>
              <a:off x="48" y="4267"/>
              <a:ext cx="2653"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分数线（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 name="直接连接符 1"/>
            <p:cNvCxnSpPr/>
            <p:nvPr/>
          </p:nvCxnSpPr>
          <p:spPr>
            <a:xfrm>
              <a:off x="1997" y="4630"/>
              <a:ext cx="59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up)">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p:tgtEl>
                                          <p:spTgt spid="26"/>
                                        </p:tgtEl>
                                        <p:attrNameLst>
                                          <p:attrName>ppt_y</p:attrName>
                                        </p:attrNameLst>
                                      </p:cBhvr>
                                      <p:tavLst>
                                        <p:tav tm="0">
                                          <p:val>
                                            <p:strVal val="#ppt_y+#ppt_h*1.125000"/>
                                          </p:val>
                                        </p:tav>
                                        <p:tav tm="100000">
                                          <p:val>
                                            <p:strVal val="#ppt_y"/>
                                          </p:val>
                                        </p:tav>
                                      </p:tavLst>
                                    </p:anim>
                                    <p:animEffect transition="in" filter="wipe(up)">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p:tgtEl>
                                          <p:spTgt spid="25"/>
                                        </p:tgtEl>
                                        <p:attrNameLst>
                                          <p:attrName>ppt_y</p:attrName>
                                        </p:attrNameLst>
                                      </p:cBhvr>
                                      <p:tavLst>
                                        <p:tav tm="0">
                                          <p:val>
                                            <p:strVal val="#ppt_y+#ppt_h*1.125000"/>
                                          </p:val>
                                        </p:tav>
                                        <p:tav tm="100000">
                                          <p:val>
                                            <p:strVal val="#ppt_y"/>
                                          </p:val>
                                        </p:tav>
                                      </p:tavLst>
                                    </p:anim>
                                    <p:animEffect transition="in" filter="wipe(up)">
                                      <p:cBhvr>
                                        <p:cTn id="50" dur="5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p:tgtEl>
                                          <p:spTgt spid="12"/>
                                        </p:tgtEl>
                                        <p:attrNameLst>
                                          <p:attrName>ppt_y</p:attrName>
                                        </p:attrNameLst>
                                      </p:cBhvr>
                                      <p:tavLst>
                                        <p:tav tm="0">
                                          <p:val>
                                            <p:strVal val="#ppt_y+#ppt_h*1.125000"/>
                                          </p:val>
                                        </p:tav>
                                        <p:tav tm="100000">
                                          <p:val>
                                            <p:strVal val="#ppt_y"/>
                                          </p:val>
                                        </p:tav>
                                      </p:tavLst>
                                    </p:anim>
                                    <p:animEffect transition="in" filter="wipe(up)">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p:tgtEl>
                                          <p:spTgt spid="28"/>
                                        </p:tgtEl>
                                        <p:attrNameLst>
                                          <p:attrName>ppt_y</p:attrName>
                                        </p:attrNameLst>
                                      </p:cBhvr>
                                      <p:tavLst>
                                        <p:tav tm="0">
                                          <p:val>
                                            <p:strVal val="#ppt_y+#ppt_h*1.125000"/>
                                          </p:val>
                                        </p:tav>
                                        <p:tav tm="100000">
                                          <p:val>
                                            <p:strVal val="#ppt_y"/>
                                          </p:val>
                                        </p:tav>
                                      </p:tavLst>
                                    </p:anim>
                                    <p:animEffect transition="in" filter="wipe(up)">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p:tgtEl>
                                          <p:spTgt spid="24"/>
                                        </p:tgtEl>
                                        <p:attrNameLst>
                                          <p:attrName>ppt_y</p:attrName>
                                        </p:attrNameLst>
                                      </p:cBhvr>
                                      <p:tavLst>
                                        <p:tav tm="0">
                                          <p:val>
                                            <p:strVal val="#ppt_y+#ppt_h*1.125000"/>
                                          </p:val>
                                        </p:tav>
                                        <p:tav tm="100000">
                                          <p:val>
                                            <p:strVal val="#ppt_y"/>
                                          </p:val>
                                        </p:tav>
                                      </p:tavLst>
                                    </p:anim>
                                    <p:animEffect transition="in" filter="wipe(up)">
                                      <p:cBhvr>
                                        <p:cTn id="68" dur="500"/>
                                        <p:tgtEl>
                                          <p:spTgt spid="24"/>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76"/>
                                        </p:tgtEl>
                                        <p:attrNameLst>
                                          <p:attrName>style.visibility</p:attrName>
                                        </p:attrNameLst>
                                      </p:cBhvr>
                                      <p:to>
                                        <p:strVal val="visible"/>
                                      </p:to>
                                    </p:set>
                                    <p:anim calcmode="lin" valueType="num">
                                      <p:cBhvr additive="base">
                                        <p:cTn id="73" dur="500"/>
                                        <p:tgtEl>
                                          <p:spTgt spid="76"/>
                                        </p:tgtEl>
                                        <p:attrNameLst>
                                          <p:attrName>ppt_y</p:attrName>
                                        </p:attrNameLst>
                                      </p:cBhvr>
                                      <p:tavLst>
                                        <p:tav tm="0">
                                          <p:val>
                                            <p:strVal val="#ppt_y+#ppt_h*1.125000"/>
                                          </p:val>
                                        </p:tav>
                                        <p:tav tm="100000">
                                          <p:val>
                                            <p:strVal val="#ppt_y"/>
                                          </p:val>
                                        </p:tav>
                                      </p:tavLst>
                                    </p:anim>
                                    <p:animEffect transition="in" filter="wipe(up)">
                                      <p:cBhvr>
                                        <p:cTn id="74" dur="500"/>
                                        <p:tgtEl>
                                          <p:spTgt spid="76"/>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p:tgtEl>
                                          <p:spTgt spid="37"/>
                                        </p:tgtEl>
                                        <p:attrNameLst>
                                          <p:attrName>ppt_y</p:attrName>
                                        </p:attrNameLst>
                                      </p:cBhvr>
                                      <p:tavLst>
                                        <p:tav tm="0">
                                          <p:val>
                                            <p:strVal val="#ppt_y+#ppt_h*1.125000"/>
                                          </p:val>
                                        </p:tav>
                                        <p:tav tm="100000">
                                          <p:val>
                                            <p:strVal val="#ppt_y"/>
                                          </p:val>
                                        </p:tav>
                                      </p:tavLst>
                                    </p:anim>
                                    <p:animEffect transition="in" filter="wipe(up)">
                                      <p:cBhvr>
                                        <p:cTn id="80" dur="500"/>
                                        <p:tgtEl>
                                          <p:spTgt spid="37"/>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grpId="0" nodeType="clickEffect">
                                  <p:stCondLst>
                                    <p:cond delay="0"/>
                                  </p:stCondLst>
                                  <p:childTnLst>
                                    <p:set>
                                      <p:cBhvr>
                                        <p:cTn id="84" dur="1" fill="hold">
                                          <p:stCondLst>
                                            <p:cond delay="0"/>
                                          </p:stCondLst>
                                        </p:cTn>
                                        <p:tgtEl>
                                          <p:spTgt spid="71"/>
                                        </p:tgtEl>
                                        <p:attrNameLst>
                                          <p:attrName>style.visibility</p:attrName>
                                        </p:attrNameLst>
                                      </p:cBhvr>
                                      <p:to>
                                        <p:strVal val="visible"/>
                                      </p:to>
                                    </p:set>
                                    <p:anim calcmode="lin" valueType="num">
                                      <p:cBhvr additive="base">
                                        <p:cTn id="85" dur="500"/>
                                        <p:tgtEl>
                                          <p:spTgt spid="71"/>
                                        </p:tgtEl>
                                        <p:attrNameLst>
                                          <p:attrName>ppt_y</p:attrName>
                                        </p:attrNameLst>
                                      </p:cBhvr>
                                      <p:tavLst>
                                        <p:tav tm="0">
                                          <p:val>
                                            <p:strVal val="#ppt_y+#ppt_h*1.125000"/>
                                          </p:val>
                                        </p:tav>
                                        <p:tav tm="100000">
                                          <p:val>
                                            <p:strVal val="#ppt_y"/>
                                          </p:val>
                                        </p:tav>
                                      </p:tavLst>
                                    </p:anim>
                                    <p:animEffect transition="in" filter="wipe(up)">
                                      <p:cBhvr>
                                        <p:cTn id="86" dur="500"/>
                                        <p:tgtEl>
                                          <p:spTgt spid="71"/>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p:tgtEl>
                                          <p:spTgt spid="40"/>
                                        </p:tgtEl>
                                        <p:attrNameLst>
                                          <p:attrName>ppt_y</p:attrName>
                                        </p:attrNameLst>
                                      </p:cBhvr>
                                      <p:tavLst>
                                        <p:tav tm="0">
                                          <p:val>
                                            <p:strVal val="#ppt_y+#ppt_h*1.125000"/>
                                          </p:val>
                                        </p:tav>
                                        <p:tav tm="100000">
                                          <p:val>
                                            <p:strVal val="#ppt_y"/>
                                          </p:val>
                                        </p:tav>
                                      </p:tavLst>
                                    </p:anim>
                                    <p:animEffect transition="in" filter="wipe(up)">
                                      <p:cBhvr>
                                        <p:cTn id="92" dur="500"/>
                                        <p:tgtEl>
                                          <p:spTgt spid="40"/>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39"/>
                                        </p:tgtEl>
                                        <p:attrNameLst>
                                          <p:attrName>style.visibility</p:attrName>
                                        </p:attrNameLst>
                                      </p:cBhvr>
                                      <p:to>
                                        <p:strVal val="visible"/>
                                      </p:to>
                                    </p:set>
                                    <p:anim calcmode="lin" valueType="num">
                                      <p:cBhvr additive="base">
                                        <p:cTn id="97" dur="500"/>
                                        <p:tgtEl>
                                          <p:spTgt spid="39"/>
                                        </p:tgtEl>
                                        <p:attrNameLst>
                                          <p:attrName>ppt_y</p:attrName>
                                        </p:attrNameLst>
                                      </p:cBhvr>
                                      <p:tavLst>
                                        <p:tav tm="0">
                                          <p:val>
                                            <p:strVal val="#ppt_y+#ppt_h*1.125000"/>
                                          </p:val>
                                        </p:tav>
                                        <p:tav tm="100000">
                                          <p:val>
                                            <p:strVal val="#ppt_y"/>
                                          </p:val>
                                        </p:tav>
                                      </p:tavLst>
                                    </p:anim>
                                    <p:animEffect transition="in" filter="wipe(up)">
                                      <p:cBhvr>
                                        <p:cTn id="98" dur="500"/>
                                        <p:tgtEl>
                                          <p:spTgt spid="39"/>
                                        </p:tgtEl>
                                      </p:cBhvr>
                                    </p:animEffect>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72"/>
                                        </p:tgtEl>
                                        <p:attrNameLst>
                                          <p:attrName>style.visibility</p:attrName>
                                        </p:attrNameLst>
                                      </p:cBhvr>
                                      <p:to>
                                        <p:strVal val="visible"/>
                                      </p:to>
                                    </p:set>
                                    <p:anim calcmode="lin" valueType="num">
                                      <p:cBhvr additive="base">
                                        <p:cTn id="103" dur="500"/>
                                        <p:tgtEl>
                                          <p:spTgt spid="72"/>
                                        </p:tgtEl>
                                        <p:attrNameLst>
                                          <p:attrName>ppt_y</p:attrName>
                                        </p:attrNameLst>
                                      </p:cBhvr>
                                      <p:tavLst>
                                        <p:tav tm="0">
                                          <p:val>
                                            <p:strVal val="#ppt_y+#ppt_h*1.125000"/>
                                          </p:val>
                                        </p:tav>
                                        <p:tav tm="100000">
                                          <p:val>
                                            <p:strVal val="#ppt_y"/>
                                          </p:val>
                                        </p:tav>
                                      </p:tavLst>
                                    </p:anim>
                                    <p:animEffect transition="in" filter="wipe(up)">
                                      <p:cBhvr>
                                        <p:cTn id="104" dur="500"/>
                                        <p:tgtEl>
                                          <p:spTgt spid="72"/>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4" fill="hold" nodeType="clickEffect">
                                  <p:stCondLst>
                                    <p:cond delay="0"/>
                                  </p:stCondLst>
                                  <p:childTnLst>
                                    <p:set>
                                      <p:cBhvr>
                                        <p:cTn id="108" dur="1" fill="hold">
                                          <p:stCondLst>
                                            <p:cond delay="0"/>
                                          </p:stCondLst>
                                        </p:cTn>
                                        <p:tgtEl>
                                          <p:spTgt spid="3"/>
                                        </p:tgtEl>
                                        <p:attrNameLst>
                                          <p:attrName>style.visibility</p:attrName>
                                        </p:attrNameLst>
                                      </p:cBhvr>
                                      <p:to>
                                        <p:strVal val="visible"/>
                                      </p:to>
                                    </p:set>
                                    <p:anim calcmode="lin" valueType="num">
                                      <p:cBhvr additive="base">
                                        <p:cTn id="109" dur="500"/>
                                        <p:tgtEl>
                                          <p:spTgt spid="3"/>
                                        </p:tgtEl>
                                        <p:attrNameLst>
                                          <p:attrName>ppt_y</p:attrName>
                                        </p:attrNameLst>
                                      </p:cBhvr>
                                      <p:tavLst>
                                        <p:tav tm="0">
                                          <p:val>
                                            <p:strVal val="#ppt_y+#ppt_h*1.125000"/>
                                          </p:val>
                                        </p:tav>
                                        <p:tav tm="100000">
                                          <p:val>
                                            <p:strVal val="#ppt_y"/>
                                          </p:val>
                                        </p:tav>
                                      </p:tavLst>
                                    </p:anim>
                                    <p:animEffect transition="in" filter="wipe(up)">
                                      <p:cBhvr>
                                        <p:cTn id="110" dur="500"/>
                                        <p:tgtEl>
                                          <p:spTgt spid="3"/>
                                        </p:tgtEl>
                                      </p:cBhvr>
                                    </p:animEffect>
                                  </p:childTnLst>
                                </p:cTn>
                              </p:par>
                            </p:childTnLst>
                          </p:cTn>
                        </p:par>
                      </p:childTnLst>
                    </p:cTn>
                  </p:par>
                  <p:par>
                    <p:cTn id="111" fill="hold">
                      <p:stCondLst>
                        <p:cond delay="indefinite"/>
                      </p:stCondLst>
                      <p:childTnLst>
                        <p:par>
                          <p:cTn id="112" fill="hold">
                            <p:stCondLst>
                              <p:cond delay="0"/>
                            </p:stCondLst>
                            <p:childTnLst>
                              <p:par>
                                <p:cTn id="113" presetID="12" presetClass="entr" presetSubtype="4" fill="hold" grpId="0" nodeType="click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p:tgtEl>
                                          <p:spTgt spid="43"/>
                                        </p:tgtEl>
                                        <p:attrNameLst>
                                          <p:attrName>ppt_y</p:attrName>
                                        </p:attrNameLst>
                                      </p:cBhvr>
                                      <p:tavLst>
                                        <p:tav tm="0">
                                          <p:val>
                                            <p:strVal val="#ppt_y+#ppt_h*1.125000"/>
                                          </p:val>
                                        </p:tav>
                                        <p:tav tm="100000">
                                          <p:val>
                                            <p:strVal val="#ppt_y"/>
                                          </p:val>
                                        </p:tav>
                                      </p:tavLst>
                                    </p:anim>
                                    <p:animEffect transition="in" filter="wipe(up)">
                                      <p:cBhvr>
                                        <p:cTn id="116" dur="500"/>
                                        <p:tgtEl>
                                          <p:spTgt spid="43"/>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4" fill="hold" grpId="0" nodeType="click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additive="base">
                                        <p:cTn id="121" dur="500"/>
                                        <p:tgtEl>
                                          <p:spTgt spid="44"/>
                                        </p:tgtEl>
                                        <p:attrNameLst>
                                          <p:attrName>ppt_y</p:attrName>
                                        </p:attrNameLst>
                                      </p:cBhvr>
                                      <p:tavLst>
                                        <p:tav tm="0">
                                          <p:val>
                                            <p:strVal val="#ppt_y+#ppt_h*1.125000"/>
                                          </p:val>
                                        </p:tav>
                                        <p:tav tm="100000">
                                          <p:val>
                                            <p:strVal val="#ppt_y"/>
                                          </p:val>
                                        </p:tav>
                                      </p:tavLst>
                                    </p:anim>
                                    <p:animEffect transition="in" filter="wipe(up)">
                                      <p:cBhvr>
                                        <p:cTn id="122" dur="500"/>
                                        <p:tgtEl>
                                          <p:spTgt spid="44"/>
                                        </p:tgtEl>
                                      </p:cBhvr>
                                    </p:animEffect>
                                  </p:childTnLst>
                                </p:cTn>
                              </p:par>
                            </p:childTnLst>
                          </p:cTn>
                        </p:par>
                      </p:childTnLst>
                    </p:cTn>
                  </p:par>
                  <p:par>
                    <p:cTn id="123" fill="hold">
                      <p:stCondLst>
                        <p:cond delay="indefinite"/>
                      </p:stCondLst>
                      <p:childTnLst>
                        <p:par>
                          <p:cTn id="124" fill="hold">
                            <p:stCondLst>
                              <p:cond delay="0"/>
                            </p:stCondLst>
                            <p:childTnLst>
                              <p:par>
                                <p:cTn id="125" presetID="12" presetClass="entr" presetSubtype="4" fill="hold" grpId="0" nodeType="clickEffect">
                                  <p:stCondLst>
                                    <p:cond delay="0"/>
                                  </p:stCondLst>
                                  <p:childTnLst>
                                    <p:set>
                                      <p:cBhvr>
                                        <p:cTn id="126" dur="1" fill="hold">
                                          <p:stCondLst>
                                            <p:cond delay="0"/>
                                          </p:stCondLst>
                                        </p:cTn>
                                        <p:tgtEl>
                                          <p:spTgt spid="73"/>
                                        </p:tgtEl>
                                        <p:attrNameLst>
                                          <p:attrName>style.visibility</p:attrName>
                                        </p:attrNameLst>
                                      </p:cBhvr>
                                      <p:to>
                                        <p:strVal val="visible"/>
                                      </p:to>
                                    </p:set>
                                    <p:anim calcmode="lin" valueType="num">
                                      <p:cBhvr additive="base">
                                        <p:cTn id="127" dur="500"/>
                                        <p:tgtEl>
                                          <p:spTgt spid="73"/>
                                        </p:tgtEl>
                                        <p:attrNameLst>
                                          <p:attrName>ppt_y</p:attrName>
                                        </p:attrNameLst>
                                      </p:cBhvr>
                                      <p:tavLst>
                                        <p:tav tm="0">
                                          <p:val>
                                            <p:strVal val="#ppt_y+#ppt_h*1.125000"/>
                                          </p:val>
                                        </p:tav>
                                        <p:tav tm="100000">
                                          <p:val>
                                            <p:strVal val="#ppt_y"/>
                                          </p:val>
                                        </p:tav>
                                      </p:tavLst>
                                    </p:anim>
                                    <p:animEffect transition="in" filter="wipe(up)">
                                      <p:cBhvr>
                                        <p:cTn id="128" dur="500"/>
                                        <p:tgtEl>
                                          <p:spTgt spid="73"/>
                                        </p:tgtEl>
                                      </p:cBhvr>
                                    </p:animEffect>
                                  </p:childTnLst>
                                </p:cTn>
                              </p:par>
                            </p:childTnLst>
                          </p:cTn>
                        </p:par>
                      </p:childTnLst>
                    </p:cTn>
                  </p:par>
                  <p:par>
                    <p:cTn id="129" fill="hold">
                      <p:stCondLst>
                        <p:cond delay="indefinite"/>
                      </p:stCondLst>
                      <p:childTnLst>
                        <p:par>
                          <p:cTn id="130" fill="hold">
                            <p:stCondLst>
                              <p:cond delay="0"/>
                            </p:stCondLst>
                            <p:childTnLst>
                              <p:par>
                                <p:cTn id="131" presetID="12" presetClass="entr" presetSubtype="4" fill="hold" grpId="0" nodeType="clickEffect">
                                  <p:stCondLst>
                                    <p:cond delay="0"/>
                                  </p:stCondLst>
                                  <p:childTnLst>
                                    <p:set>
                                      <p:cBhvr>
                                        <p:cTn id="132" dur="1" fill="hold">
                                          <p:stCondLst>
                                            <p:cond delay="0"/>
                                          </p:stCondLst>
                                        </p:cTn>
                                        <p:tgtEl>
                                          <p:spTgt spid="74"/>
                                        </p:tgtEl>
                                        <p:attrNameLst>
                                          <p:attrName>style.visibility</p:attrName>
                                        </p:attrNameLst>
                                      </p:cBhvr>
                                      <p:to>
                                        <p:strVal val="visible"/>
                                      </p:to>
                                    </p:set>
                                    <p:anim calcmode="lin" valueType="num">
                                      <p:cBhvr additive="base">
                                        <p:cTn id="133" dur="500"/>
                                        <p:tgtEl>
                                          <p:spTgt spid="74"/>
                                        </p:tgtEl>
                                        <p:attrNameLst>
                                          <p:attrName>ppt_y</p:attrName>
                                        </p:attrNameLst>
                                      </p:cBhvr>
                                      <p:tavLst>
                                        <p:tav tm="0">
                                          <p:val>
                                            <p:strVal val="#ppt_y+#ppt_h*1.125000"/>
                                          </p:val>
                                        </p:tav>
                                        <p:tav tm="100000">
                                          <p:val>
                                            <p:strVal val="#ppt_y"/>
                                          </p:val>
                                        </p:tav>
                                      </p:tavLst>
                                    </p:anim>
                                    <p:animEffect transition="in" filter="wipe(up)">
                                      <p:cBhvr>
                                        <p:cTn id="134" dur="500"/>
                                        <p:tgtEl>
                                          <p:spTgt spid="74"/>
                                        </p:tgtEl>
                                      </p:cBhvr>
                                    </p:animEffect>
                                  </p:childTnLst>
                                </p:cTn>
                              </p:par>
                            </p:childTnLst>
                          </p:cTn>
                        </p:par>
                      </p:childTnLst>
                    </p:cTn>
                  </p:par>
                  <p:par>
                    <p:cTn id="135" fill="hold">
                      <p:stCondLst>
                        <p:cond delay="indefinite"/>
                      </p:stCondLst>
                      <p:childTnLst>
                        <p:par>
                          <p:cTn id="136" fill="hold">
                            <p:stCondLst>
                              <p:cond delay="0"/>
                            </p:stCondLst>
                            <p:childTnLst>
                              <p:par>
                                <p:cTn id="137" presetID="12" presetClass="entr" presetSubtype="4" fill="hold" grpId="0" nodeType="clickEffect">
                                  <p:stCondLst>
                                    <p:cond delay="0"/>
                                  </p:stCondLst>
                                  <p:childTnLst>
                                    <p:set>
                                      <p:cBhvr>
                                        <p:cTn id="138" dur="1" fill="hold">
                                          <p:stCondLst>
                                            <p:cond delay="0"/>
                                          </p:stCondLst>
                                        </p:cTn>
                                        <p:tgtEl>
                                          <p:spTgt spid="75"/>
                                        </p:tgtEl>
                                        <p:attrNameLst>
                                          <p:attrName>style.visibility</p:attrName>
                                        </p:attrNameLst>
                                      </p:cBhvr>
                                      <p:to>
                                        <p:strVal val="visible"/>
                                      </p:to>
                                    </p:set>
                                    <p:anim calcmode="lin" valueType="num">
                                      <p:cBhvr additive="base">
                                        <p:cTn id="139" dur="500"/>
                                        <p:tgtEl>
                                          <p:spTgt spid="75"/>
                                        </p:tgtEl>
                                        <p:attrNameLst>
                                          <p:attrName>ppt_y</p:attrName>
                                        </p:attrNameLst>
                                      </p:cBhvr>
                                      <p:tavLst>
                                        <p:tav tm="0">
                                          <p:val>
                                            <p:strVal val="#ppt_y+#ppt_h*1.125000"/>
                                          </p:val>
                                        </p:tav>
                                        <p:tav tm="100000">
                                          <p:val>
                                            <p:strVal val="#ppt_y"/>
                                          </p:val>
                                        </p:tav>
                                      </p:tavLst>
                                    </p:anim>
                                    <p:animEffect transition="in" filter="wipe(up)">
                                      <p:cBhvr>
                                        <p:cTn id="140" dur="500"/>
                                        <p:tgtEl>
                                          <p:spTgt spid="75"/>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4" fill="hold" nodeType="clickEffect">
                                  <p:stCondLst>
                                    <p:cond delay="0"/>
                                  </p:stCondLst>
                                  <p:childTnLst>
                                    <p:set>
                                      <p:cBhvr>
                                        <p:cTn id="144" dur="1" fill="hold">
                                          <p:stCondLst>
                                            <p:cond delay="0"/>
                                          </p:stCondLst>
                                        </p:cTn>
                                        <p:tgtEl>
                                          <p:spTgt spid="79"/>
                                        </p:tgtEl>
                                        <p:attrNameLst>
                                          <p:attrName>style.visibility</p:attrName>
                                        </p:attrNameLst>
                                      </p:cBhvr>
                                      <p:to>
                                        <p:strVal val="visible"/>
                                      </p:to>
                                    </p:set>
                                    <p:animEffect transition="in" filter="wipe(down)">
                                      <p:cBhvr>
                                        <p:cTn id="14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43" grpId="0"/>
      <p:bldP spid="44" grpId="0"/>
      <p:bldP spid="72" grpId="0"/>
      <p:bldP spid="71" grpId="0"/>
      <p:bldP spid="73" grpId="0"/>
      <p:bldP spid="74" grpId="0"/>
      <p:bldP spid="75" grpId="0"/>
      <p:bldP spid="13" grpId="0"/>
      <p:bldP spid="6" grpId="0"/>
      <p:bldP spid="22" grpId="0"/>
      <p:bldP spid="23" grpId="0"/>
      <p:bldP spid="19" grpId="0"/>
      <p:bldP spid="26" grpId="0"/>
      <p:bldP spid="27" grpId="0"/>
      <p:bldP spid="25" grpId="0"/>
      <p:bldP spid="28" grpId="0"/>
      <p:bldP spid="24" grpId="0"/>
      <p:bldP spid="7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rot="0">
            <a:off x="2005330" y="3514090"/>
            <a:ext cx="7440295" cy="2046605"/>
            <a:chOff x="2251" y="6490"/>
            <a:chExt cx="11675" cy="1673"/>
          </a:xfrm>
        </p:grpSpPr>
        <p:grpSp>
          <p:nvGrpSpPr>
            <p:cNvPr id="18" name="组合 17"/>
            <p:cNvGrpSpPr/>
            <p:nvPr/>
          </p:nvGrpSpPr>
          <p:grpSpPr>
            <a:xfrm>
              <a:off x="2556" y="6766"/>
              <a:ext cx="11370" cy="1397"/>
              <a:chOff x="2556" y="6766"/>
              <a:chExt cx="11370" cy="1397"/>
            </a:xfrm>
          </p:grpSpPr>
          <p:sp>
            <p:nvSpPr>
              <p:cNvPr id="19" name="圆角矩形 18"/>
              <p:cNvSpPr/>
              <p:nvPr/>
            </p:nvSpPr>
            <p:spPr>
              <a:xfrm>
                <a:off x="2556" y="6766"/>
                <a:ext cx="11370" cy="1397"/>
              </a:xfrm>
              <a:prstGeom prst="roundRect">
                <a:avLst/>
              </a:prstGeom>
              <a:solidFill>
                <a:srgbClr val="2E1CE2"/>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2822" y="6886"/>
                <a:ext cx="10846" cy="11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2724" y="6843"/>
                <a:ext cx="11057" cy="1236"/>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015" cy="686"/>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51202" name="图片 51201" descr="cw15"/>
          <p:cNvPicPr>
            <a:picLocks noChangeAspect="1"/>
          </p:cNvPicPr>
          <p:nvPr>
            <p:custDataLst>
              <p:tags r:id="rId3"/>
            </p:custDataLst>
          </p:nvPr>
        </p:nvPicPr>
        <p:blipFill>
          <a:blip r:embed="rId4"/>
          <a:stretch>
            <a:fillRect/>
          </a:stretch>
        </p:blipFill>
        <p:spPr>
          <a:xfrm flipH="1">
            <a:off x="1534795" y="1049020"/>
            <a:ext cx="1323975" cy="1838325"/>
          </a:xfrm>
          <a:prstGeom prst="rect">
            <a:avLst/>
          </a:prstGeom>
          <a:noFill/>
          <a:ln w="9525">
            <a:noFill/>
          </a:ln>
        </p:spPr>
      </p:pic>
      <p:pic>
        <p:nvPicPr>
          <p:cNvPr id="51204" name="图片 51203" descr="cw14"/>
          <p:cNvPicPr>
            <a:picLocks noChangeAspect="1"/>
          </p:cNvPicPr>
          <p:nvPr>
            <p:custDataLst>
              <p:tags r:id="rId5"/>
            </p:custDataLst>
          </p:nvPr>
        </p:nvPicPr>
        <p:blipFill>
          <a:blip r:embed="rId6"/>
          <a:stretch>
            <a:fillRect/>
          </a:stretch>
        </p:blipFill>
        <p:spPr>
          <a:xfrm>
            <a:off x="541655" y="1049020"/>
            <a:ext cx="993140" cy="1679575"/>
          </a:xfrm>
          <a:prstGeom prst="rect">
            <a:avLst/>
          </a:prstGeom>
          <a:noFill/>
          <a:ln w="9525">
            <a:noFill/>
          </a:ln>
        </p:spPr>
      </p:pic>
      <p:sp>
        <p:nvSpPr>
          <p:cNvPr id="3" name="文本框 2"/>
          <p:cNvSpPr txBox="1"/>
          <p:nvPr/>
        </p:nvSpPr>
        <p:spPr>
          <a:xfrm>
            <a:off x="873125" y="1856105"/>
            <a:ext cx="538480" cy="521970"/>
          </a:xfrm>
          <a:prstGeom prst="rect">
            <a:avLst/>
          </a:prstGeom>
          <a:noFill/>
        </p:spPr>
        <p:txBody>
          <a:bodyPr wrap="none" rtlCol="0">
            <a:spAutoFit/>
          </a:bodyPr>
          <a:p>
            <a:r>
              <a:rPr lang="zh-CN" altLang="en-US" sz="2800" b="1"/>
              <a:t>填</a:t>
            </a:r>
            <a:endParaRPr lang="zh-CN" altLang="en-US" sz="2800" b="1"/>
          </a:p>
        </p:txBody>
      </p:sp>
      <p:sp>
        <p:nvSpPr>
          <p:cNvPr id="4" name="文本框 3"/>
          <p:cNvSpPr txBox="1"/>
          <p:nvPr/>
        </p:nvSpPr>
        <p:spPr>
          <a:xfrm>
            <a:off x="1706245" y="1722120"/>
            <a:ext cx="538480" cy="521970"/>
          </a:xfrm>
          <a:prstGeom prst="rect">
            <a:avLst/>
          </a:prstGeom>
          <a:noFill/>
        </p:spPr>
        <p:txBody>
          <a:bodyPr wrap="none" rtlCol="0">
            <a:spAutoFit/>
          </a:bodyPr>
          <a:p>
            <a:r>
              <a:rPr lang="zh-CN" altLang="en-US" sz="2800" b="1"/>
              <a:t>空</a:t>
            </a:r>
            <a:endParaRPr lang="zh-CN" altLang="en-US" sz="2800" b="1"/>
          </a:p>
        </p:txBody>
      </p:sp>
      <p:grpSp>
        <p:nvGrpSpPr>
          <p:cNvPr id="15" name="组合 14"/>
          <p:cNvGrpSpPr/>
          <p:nvPr/>
        </p:nvGrpSpPr>
        <p:grpSpPr>
          <a:xfrm>
            <a:off x="3921125" y="1021715"/>
            <a:ext cx="6207673" cy="2046558"/>
            <a:chOff x="6175" y="1609"/>
            <a:chExt cx="9776" cy="3223"/>
          </a:xfrm>
        </p:grpSpPr>
        <p:grpSp>
          <p:nvGrpSpPr>
            <p:cNvPr id="40" name="组合 39"/>
            <p:cNvGrpSpPr/>
            <p:nvPr/>
          </p:nvGrpSpPr>
          <p:grpSpPr>
            <a:xfrm rot="0">
              <a:off x="6175" y="1609"/>
              <a:ext cx="9776" cy="3223"/>
              <a:chOff x="2251" y="6490"/>
              <a:chExt cx="11842" cy="1673"/>
            </a:xfrm>
          </p:grpSpPr>
          <p:grpSp>
            <p:nvGrpSpPr>
              <p:cNvPr id="14" name="组合 13"/>
              <p:cNvGrpSpPr/>
              <p:nvPr/>
            </p:nvGrpSpPr>
            <p:grpSpPr>
              <a:xfrm>
                <a:off x="2556" y="6766"/>
                <a:ext cx="11537" cy="1397"/>
                <a:chOff x="2556" y="6766"/>
                <a:chExt cx="11537" cy="1397"/>
              </a:xfrm>
            </p:grpSpPr>
            <p:sp>
              <p:nvSpPr>
                <p:cNvPr id="42" name="圆角矩形 41"/>
                <p:cNvSpPr/>
                <p:nvPr/>
              </p:nvSpPr>
              <p:spPr>
                <a:xfrm>
                  <a:off x="2556" y="6766"/>
                  <a:ext cx="11537"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822" y="6886"/>
                  <a:ext cx="10919" cy="11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724" y="6843"/>
                  <a:ext cx="11194" cy="1236"/>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015" cy="686"/>
              </a:xfrm>
              <a:prstGeom prst="rect">
                <a:avLst/>
              </a:prstGeom>
            </p:spPr>
          </p:pic>
        </p:grpSp>
        <mc:AlternateContent xmlns:mc="http://schemas.openxmlformats.org/markup-compatibility/2006">
          <mc:Choice xmlns:a14="http://schemas.microsoft.com/office/drawing/2010/main" Requires="a14">
            <p:sp>
              <p:nvSpPr>
                <p:cNvPr id="5" name="文本框 4"/>
                <p:cNvSpPr txBox="1"/>
                <p:nvPr/>
              </p:nvSpPr>
              <p:spPr>
                <a:xfrm>
                  <a:off x="6746" y="2322"/>
                  <a:ext cx="8844" cy="2179"/>
                </a:xfrm>
                <a:prstGeom prst="rect">
                  <a:avLst/>
                </a:prstGeom>
                <a:noFill/>
              </p:spPr>
              <p:txBody>
                <a:bodyPr wrap="none" rtlCol="0" anchor="t">
                  <a:spAutoFit/>
                </a:bodyPr>
                <a:p>
                  <a:pPr latinLnBrk="1">
                    <a:lnSpc>
                      <a:spcPct val="150000"/>
                    </a:lnSpc>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三好学生占全班人数的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，三好学生与</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150000"/>
                    </a:lnSpc>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全班人数的比是（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6746" y="2322"/>
                  <a:ext cx="8844" cy="2179"/>
                </a:xfrm>
                <a:prstGeom prst="rect">
                  <a:avLst/>
                </a:prstGeom>
                <a:blipFill rotWithShape="1">
                  <a:blip r:embed="rId7"/>
                </a:blipFill>
              </p:spPr>
              <p:txBody>
                <a:bodyPr/>
                <a:lstStyle/>
                <a:p>
                  <a:r>
                    <a:rPr lang="zh-CN" altLang="en-US">
                      <a:noFill/>
                    </a:rPr>
                    <a:t> </a:t>
                  </a:r>
                </a:p>
              </p:txBody>
            </p:sp>
          </mc:Fallback>
        </mc:AlternateContent>
        <p:grpSp>
          <p:nvGrpSpPr>
            <p:cNvPr id="9" name="Group 6"/>
            <p:cNvGrpSpPr/>
            <p:nvPr/>
          </p:nvGrpSpPr>
          <p:grpSpPr>
            <a:xfrm rot="0">
              <a:off x="11888" y="2462"/>
              <a:ext cx="908" cy="1130"/>
              <a:chOff x="4876" y="2840"/>
              <a:chExt cx="363" cy="452"/>
            </a:xfrm>
          </p:grpSpPr>
          <p:sp>
            <p:nvSpPr>
              <p:cNvPr id="1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12" name="文本框 11"/>
          <p:cNvSpPr txBox="1"/>
          <p:nvPr/>
        </p:nvSpPr>
        <p:spPr>
          <a:xfrm>
            <a:off x="2432685" y="4013835"/>
            <a:ext cx="7012305" cy="1198880"/>
          </a:xfrm>
          <a:prstGeom prst="rect">
            <a:avLst/>
          </a:prstGeom>
          <a:noFill/>
        </p:spPr>
        <p:txBody>
          <a:bodyPr wrap="square" rtlCol="0">
            <a:spAutoFit/>
          </a:bodyPr>
          <a:p>
            <a:pPr algn="l" latinLnBrk="1">
              <a:lnSpc>
                <a:spcPct val="150000"/>
              </a:lnSpc>
              <a:spcBef>
                <a:spcPct val="50000"/>
              </a:spcBef>
              <a:defRPr/>
            </a:pPr>
            <a:r>
              <a:rPr lang="zh-CN" altLang="en-US" sz="2400" dirty="0">
                <a:latin typeface="+mn-ea"/>
                <a:cs typeface="+mn-ea"/>
                <a:sym typeface="+mn-ea"/>
              </a:rPr>
              <a:t>一本书读了</a:t>
            </a:r>
            <a:r>
              <a:rPr lang="en-US" altLang="zh-CN" sz="2400" dirty="0">
                <a:latin typeface="+mn-ea"/>
                <a:cs typeface="+mn-ea"/>
                <a:sym typeface="+mn-ea"/>
              </a:rPr>
              <a:t>55</a:t>
            </a:r>
            <a:r>
              <a:rPr lang="zh-CN" altLang="en-US" sz="2400" dirty="0">
                <a:latin typeface="+mn-ea"/>
                <a:cs typeface="+mn-ea"/>
                <a:sym typeface="+mn-ea"/>
              </a:rPr>
              <a:t>页，还有</a:t>
            </a:r>
            <a:r>
              <a:rPr lang="en-US" altLang="zh-CN" sz="2400" dirty="0">
                <a:latin typeface="+mn-ea"/>
                <a:cs typeface="+mn-ea"/>
                <a:sym typeface="+mn-ea"/>
              </a:rPr>
              <a:t>45</a:t>
            </a:r>
            <a:r>
              <a:rPr lang="zh-CN" altLang="en-US" sz="2400" dirty="0">
                <a:latin typeface="+mn-ea"/>
                <a:cs typeface="+mn-ea"/>
                <a:sym typeface="+mn-ea"/>
              </a:rPr>
              <a:t>页没有读，</a:t>
            </a:r>
            <a:r>
              <a:rPr lang="en-US" altLang="zh-CN" sz="2400" dirty="0">
                <a:latin typeface="+mn-ea"/>
                <a:cs typeface="+mn-ea"/>
                <a:sym typeface="+mn-ea"/>
              </a:rPr>
              <a:t> </a:t>
            </a:r>
            <a:r>
              <a:rPr lang="zh-CN" altLang="en-US" sz="2400" dirty="0">
                <a:latin typeface="+mn-ea"/>
                <a:cs typeface="+mn-ea"/>
                <a:sym typeface="+mn-ea"/>
              </a:rPr>
              <a:t>已读的页数与总页数的比是（　</a:t>
            </a:r>
            <a:r>
              <a:rPr lang="en-US" altLang="zh-CN" sz="2400" dirty="0">
                <a:latin typeface="+mn-ea"/>
                <a:cs typeface="+mn-ea"/>
                <a:sym typeface="+mn-ea"/>
              </a:rPr>
              <a:t>      </a:t>
            </a:r>
            <a:r>
              <a:rPr lang="zh-CN" altLang="en-US" sz="2400" dirty="0">
                <a:latin typeface="+mn-ea"/>
                <a:cs typeface="+mn-ea"/>
                <a:sym typeface="+mn-ea"/>
              </a:rPr>
              <a:t>　　），比值是（</a:t>
            </a:r>
            <a:r>
              <a:rPr lang="en-US" altLang="zh-CN" sz="2400" dirty="0">
                <a:latin typeface="+mn-ea"/>
                <a:cs typeface="+mn-ea"/>
                <a:sym typeface="+mn-ea"/>
              </a:rPr>
              <a:t>  </a:t>
            </a:r>
            <a:r>
              <a:rPr lang="zh-CN" altLang="en-US" sz="2400" dirty="0">
                <a:latin typeface="+mn-ea"/>
                <a:cs typeface="+mn-ea"/>
                <a:sym typeface="+mn-ea"/>
              </a:rPr>
              <a:t>　）。</a:t>
            </a:r>
            <a:endParaRPr lang="zh-CN" altLang="en-US" sz="2400" dirty="0">
              <a:solidFill>
                <a:schemeClr val="tx1"/>
              </a:solidFill>
              <a:latin typeface="+mn-ea"/>
              <a:cs typeface="+mn-ea"/>
              <a:sym typeface="+mn-ea"/>
            </a:endParaRPr>
          </a:p>
        </p:txBody>
      </p:sp>
      <p:sp>
        <p:nvSpPr>
          <p:cNvPr id="31" name="文本框 30"/>
          <p:cNvSpPr txBox="1"/>
          <p:nvPr/>
        </p:nvSpPr>
        <p:spPr>
          <a:xfrm>
            <a:off x="6871970" y="237807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5011420" y="4752340"/>
            <a:ext cx="137985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55</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Group 6"/>
          <p:cNvGrpSpPr/>
          <p:nvPr/>
        </p:nvGrpSpPr>
        <p:grpSpPr>
          <a:xfrm rot="0">
            <a:off x="8186368" y="4699635"/>
            <a:ext cx="576580" cy="717550"/>
            <a:chOff x="4816" y="2840"/>
            <a:chExt cx="363" cy="452"/>
          </a:xfrm>
        </p:grpSpPr>
        <p:sp>
          <p:nvSpPr>
            <p:cNvPr id="36" name="Text Box 7"/>
            <p:cNvSpPr txBox="1"/>
            <p:nvPr/>
          </p:nvSpPr>
          <p:spPr>
            <a:xfrm>
              <a:off x="481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20</a:t>
              </a:r>
              <a:endParaRPr lang="en-US" altLang="zh-CN" sz="2400" dirty="0">
                <a:solidFill>
                  <a:schemeClr val="tx1"/>
                </a:solidFill>
                <a:latin typeface="+mj-ea"/>
                <a:ea typeface="+mj-ea"/>
              </a:endParaRPr>
            </a:p>
          </p:txBody>
        </p:sp>
        <p:sp>
          <p:nvSpPr>
            <p:cNvPr id="3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rot="0">
            <a:off x="2005330" y="3514090"/>
            <a:ext cx="7440295" cy="2046605"/>
            <a:chOff x="2251" y="6490"/>
            <a:chExt cx="11675" cy="1673"/>
          </a:xfrm>
        </p:grpSpPr>
        <p:grpSp>
          <p:nvGrpSpPr>
            <p:cNvPr id="18" name="组合 17"/>
            <p:cNvGrpSpPr/>
            <p:nvPr/>
          </p:nvGrpSpPr>
          <p:grpSpPr>
            <a:xfrm>
              <a:off x="2556" y="6766"/>
              <a:ext cx="11370" cy="1397"/>
              <a:chOff x="2556" y="6766"/>
              <a:chExt cx="11370" cy="1397"/>
            </a:xfrm>
          </p:grpSpPr>
          <p:sp>
            <p:nvSpPr>
              <p:cNvPr id="19" name="圆角矩形 18"/>
              <p:cNvSpPr/>
              <p:nvPr/>
            </p:nvSpPr>
            <p:spPr>
              <a:xfrm>
                <a:off x="2556" y="6766"/>
                <a:ext cx="11370" cy="1397"/>
              </a:xfrm>
              <a:prstGeom prst="roundRect">
                <a:avLst/>
              </a:prstGeom>
              <a:solidFill>
                <a:srgbClr val="FF1313"/>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2822" y="6886"/>
                <a:ext cx="10846" cy="11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2724" y="6843"/>
                <a:ext cx="11057" cy="1236"/>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015" cy="686"/>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51202" name="图片 51201" descr="cw15"/>
          <p:cNvPicPr>
            <a:picLocks noChangeAspect="1"/>
          </p:cNvPicPr>
          <p:nvPr>
            <p:custDataLst>
              <p:tags r:id="rId3"/>
            </p:custDataLst>
          </p:nvPr>
        </p:nvPicPr>
        <p:blipFill>
          <a:blip r:embed="rId4"/>
          <a:stretch>
            <a:fillRect/>
          </a:stretch>
        </p:blipFill>
        <p:spPr>
          <a:xfrm flipH="1">
            <a:off x="1534795" y="1049020"/>
            <a:ext cx="1323975" cy="1838325"/>
          </a:xfrm>
          <a:prstGeom prst="rect">
            <a:avLst/>
          </a:prstGeom>
          <a:noFill/>
          <a:ln w="9525">
            <a:noFill/>
          </a:ln>
        </p:spPr>
      </p:pic>
      <p:pic>
        <p:nvPicPr>
          <p:cNvPr id="51204" name="图片 51203" descr="cw14"/>
          <p:cNvPicPr>
            <a:picLocks noChangeAspect="1"/>
          </p:cNvPicPr>
          <p:nvPr>
            <p:custDataLst>
              <p:tags r:id="rId5"/>
            </p:custDataLst>
          </p:nvPr>
        </p:nvPicPr>
        <p:blipFill>
          <a:blip r:embed="rId6"/>
          <a:stretch>
            <a:fillRect/>
          </a:stretch>
        </p:blipFill>
        <p:spPr>
          <a:xfrm>
            <a:off x="541655" y="1049020"/>
            <a:ext cx="993140" cy="1679575"/>
          </a:xfrm>
          <a:prstGeom prst="rect">
            <a:avLst/>
          </a:prstGeom>
          <a:noFill/>
          <a:ln w="9525">
            <a:noFill/>
          </a:ln>
        </p:spPr>
      </p:pic>
      <p:sp>
        <p:nvSpPr>
          <p:cNvPr id="3" name="文本框 2"/>
          <p:cNvSpPr txBox="1"/>
          <p:nvPr/>
        </p:nvSpPr>
        <p:spPr>
          <a:xfrm>
            <a:off x="873125" y="1856105"/>
            <a:ext cx="538480" cy="521970"/>
          </a:xfrm>
          <a:prstGeom prst="rect">
            <a:avLst/>
          </a:prstGeom>
          <a:noFill/>
        </p:spPr>
        <p:txBody>
          <a:bodyPr wrap="none" rtlCol="0">
            <a:spAutoFit/>
          </a:bodyPr>
          <a:p>
            <a:r>
              <a:rPr lang="zh-CN" altLang="en-US" sz="2800" b="1"/>
              <a:t>填</a:t>
            </a:r>
            <a:endParaRPr lang="zh-CN" altLang="en-US" sz="2800" b="1"/>
          </a:p>
        </p:txBody>
      </p:sp>
      <p:sp>
        <p:nvSpPr>
          <p:cNvPr id="4" name="文本框 3"/>
          <p:cNvSpPr txBox="1"/>
          <p:nvPr/>
        </p:nvSpPr>
        <p:spPr>
          <a:xfrm>
            <a:off x="1706245" y="1722120"/>
            <a:ext cx="538480" cy="521970"/>
          </a:xfrm>
          <a:prstGeom prst="rect">
            <a:avLst/>
          </a:prstGeom>
          <a:noFill/>
        </p:spPr>
        <p:txBody>
          <a:bodyPr wrap="none" rtlCol="0">
            <a:spAutoFit/>
          </a:bodyPr>
          <a:p>
            <a:r>
              <a:rPr lang="zh-CN" altLang="en-US" sz="2800" b="1"/>
              <a:t>空</a:t>
            </a:r>
            <a:endParaRPr lang="zh-CN" altLang="en-US" sz="2800" b="1"/>
          </a:p>
        </p:txBody>
      </p:sp>
      <p:grpSp>
        <p:nvGrpSpPr>
          <p:cNvPr id="15" name="组合 14"/>
          <p:cNvGrpSpPr/>
          <p:nvPr/>
        </p:nvGrpSpPr>
        <p:grpSpPr>
          <a:xfrm>
            <a:off x="3921125" y="1021715"/>
            <a:ext cx="6207673" cy="2046558"/>
            <a:chOff x="6175" y="1609"/>
            <a:chExt cx="9776" cy="3223"/>
          </a:xfrm>
        </p:grpSpPr>
        <p:grpSp>
          <p:nvGrpSpPr>
            <p:cNvPr id="40" name="组合 39"/>
            <p:cNvGrpSpPr/>
            <p:nvPr/>
          </p:nvGrpSpPr>
          <p:grpSpPr>
            <a:xfrm rot="0">
              <a:off x="6175" y="1609"/>
              <a:ext cx="9776" cy="3223"/>
              <a:chOff x="2251" y="6490"/>
              <a:chExt cx="11842" cy="1673"/>
            </a:xfrm>
          </p:grpSpPr>
          <p:grpSp>
            <p:nvGrpSpPr>
              <p:cNvPr id="14" name="组合 13"/>
              <p:cNvGrpSpPr/>
              <p:nvPr/>
            </p:nvGrpSpPr>
            <p:grpSpPr>
              <a:xfrm>
                <a:off x="2556" y="6766"/>
                <a:ext cx="11537" cy="1397"/>
                <a:chOff x="2556" y="6766"/>
                <a:chExt cx="11537" cy="1397"/>
              </a:xfrm>
            </p:grpSpPr>
            <p:sp>
              <p:nvSpPr>
                <p:cNvPr id="42" name="圆角矩形 41"/>
                <p:cNvSpPr/>
                <p:nvPr/>
              </p:nvSpPr>
              <p:spPr>
                <a:xfrm>
                  <a:off x="2556" y="6766"/>
                  <a:ext cx="11537" cy="1397"/>
                </a:xfrm>
                <a:prstGeom prst="roundRect">
                  <a:avLst/>
                </a:prstGeom>
                <a:solidFill>
                  <a:srgbClr val="30D12D"/>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822" y="6886"/>
                  <a:ext cx="10919" cy="11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724" y="6843"/>
                  <a:ext cx="11194" cy="1236"/>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015" cy="686"/>
              </a:xfrm>
              <a:prstGeom prst="rect">
                <a:avLst/>
              </a:prstGeom>
            </p:spPr>
          </p:pic>
        </p:grpSp>
        <mc:AlternateContent xmlns:mc="http://schemas.openxmlformats.org/markup-compatibility/2006">
          <mc:Choice xmlns:a14="http://schemas.microsoft.com/office/drawing/2010/main" Requires="a14">
            <p:sp>
              <p:nvSpPr>
                <p:cNvPr id="5" name="文本框 4"/>
                <p:cNvSpPr txBox="1"/>
                <p:nvPr/>
              </p:nvSpPr>
              <p:spPr>
                <a:xfrm>
                  <a:off x="6746" y="2322"/>
                  <a:ext cx="8710" cy="2179"/>
                </a:xfrm>
                <a:prstGeom prst="rect">
                  <a:avLst/>
                </a:prstGeom>
                <a:noFill/>
              </p:spPr>
              <p:txBody>
                <a:bodyPr wrap="none" rtlCol="0" anchor="t">
                  <a:spAutoFit/>
                </a:bodyPr>
                <a:p>
                  <a:pPr latinLnBrk="1">
                    <a:lnSpc>
                      <a:spcPct val="150000"/>
                    </a:lnSpc>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山羊的只数是绵羊的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，山羊的只数和</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150000"/>
                    </a:lnSpc>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绵羊只数的比是（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5" name="文本框 4"/>
                <p:cNvSpPr txBox="1">
                  <a:spLocks noRot="1" noChangeAspect="1" noMove="1" noResize="1" noEditPoints="1" noAdjustHandles="1" noChangeArrowheads="1" noChangeShapeType="1" noTextEdit="1"/>
                </p:cNvSpPr>
                <p:nvPr/>
              </p:nvSpPr>
              <p:spPr>
                <a:xfrm>
                  <a:off x="6746" y="2322"/>
                  <a:ext cx="8710" cy="2179"/>
                </a:xfrm>
                <a:prstGeom prst="rect">
                  <a:avLst/>
                </a:prstGeom>
                <a:blipFill rotWithShape="1">
                  <a:blip r:embed="rId7"/>
                </a:blipFill>
              </p:spPr>
              <p:txBody>
                <a:bodyPr/>
                <a:lstStyle/>
                <a:p>
                  <a:r>
                    <a:rPr lang="zh-CN" altLang="en-US">
                      <a:noFill/>
                    </a:rPr>
                    <a:t> </a:t>
                  </a:r>
                </a:p>
              </p:txBody>
            </p:sp>
          </mc:Fallback>
        </mc:AlternateContent>
        <p:grpSp>
          <p:nvGrpSpPr>
            <p:cNvPr id="9" name="Group 6"/>
            <p:cNvGrpSpPr/>
            <p:nvPr/>
          </p:nvGrpSpPr>
          <p:grpSpPr>
            <a:xfrm rot="0">
              <a:off x="11245" y="2460"/>
              <a:ext cx="908" cy="1130"/>
              <a:chOff x="4619" y="2839"/>
              <a:chExt cx="363" cy="452"/>
            </a:xfrm>
          </p:grpSpPr>
          <p:sp>
            <p:nvSpPr>
              <p:cNvPr id="10" name="Text Box 7"/>
              <p:cNvSpPr txBox="1"/>
              <p:nvPr/>
            </p:nvSpPr>
            <p:spPr>
              <a:xfrm>
                <a:off x="4619" y="2839"/>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1" name="Line 8"/>
              <p:cNvSpPr/>
              <p:nvPr/>
            </p:nvSpPr>
            <p:spPr>
              <a:xfrm>
                <a:off x="4635" y="3018"/>
                <a:ext cx="227" cy="0"/>
              </a:xfrm>
              <a:prstGeom prst="line">
                <a:avLst/>
              </a:prstGeom>
              <a:ln w="25400" cap="flat" cmpd="sng">
                <a:solidFill>
                  <a:schemeClr val="tx1"/>
                </a:solidFill>
                <a:prstDash val="solid"/>
                <a:headEnd type="none" w="med" len="med"/>
                <a:tailEnd type="none" w="med" len="med"/>
              </a:ln>
            </p:spPr>
          </p:sp>
        </p:grpSp>
      </p:grpSp>
      <p:sp>
        <p:nvSpPr>
          <p:cNvPr id="12" name="文本框 11"/>
          <p:cNvSpPr txBox="1"/>
          <p:nvPr/>
        </p:nvSpPr>
        <p:spPr>
          <a:xfrm>
            <a:off x="2432685" y="4013835"/>
            <a:ext cx="7012305" cy="1198880"/>
          </a:xfrm>
          <a:prstGeom prst="rect">
            <a:avLst/>
          </a:prstGeom>
          <a:noFill/>
        </p:spPr>
        <p:txBody>
          <a:bodyPr wrap="square" rtlCol="0">
            <a:spAutoFit/>
          </a:bodyPr>
          <a:p>
            <a:pPr algn="l" latinLnBrk="1">
              <a:lnSpc>
                <a:spcPct val="150000"/>
              </a:lnSpc>
              <a:spcBef>
                <a:spcPct val="50000"/>
              </a:spcBef>
              <a:defRPr/>
            </a:pPr>
            <a:r>
              <a:rPr lang="zh-CN" altLang="en-US" sz="2400" dirty="0">
                <a:latin typeface="+mn-ea"/>
                <a:cs typeface="+mn-ea"/>
                <a:sym typeface="+mn-ea"/>
              </a:rPr>
              <a:t>女生人数与全班人数的比是</a:t>
            </a:r>
            <a:r>
              <a:rPr lang="en-US" altLang="zh-CN" sz="2400" dirty="0">
                <a:latin typeface="+mn-ea"/>
                <a:cs typeface="+mn-ea"/>
                <a:sym typeface="+mn-ea"/>
              </a:rPr>
              <a:t>4</a:t>
            </a:r>
            <a:r>
              <a:rPr lang="zh-CN" altLang="en-US" sz="2400" dirty="0">
                <a:latin typeface="+mn-ea"/>
                <a:cs typeface="+mn-ea"/>
                <a:sym typeface="+mn-ea"/>
              </a:rPr>
              <a:t>：</a:t>
            </a:r>
            <a:r>
              <a:rPr lang="en-US" altLang="zh-CN" sz="2400" dirty="0">
                <a:latin typeface="+mn-ea"/>
                <a:cs typeface="+mn-ea"/>
                <a:sym typeface="+mn-ea"/>
              </a:rPr>
              <a:t>9</a:t>
            </a:r>
            <a:r>
              <a:rPr lang="zh-CN" altLang="en-US" sz="2400" dirty="0">
                <a:latin typeface="+mn-ea"/>
                <a:cs typeface="+mn-ea"/>
                <a:sym typeface="+mn-ea"/>
              </a:rPr>
              <a:t>，男生人数与女生人数的比是（</a:t>
            </a:r>
            <a:r>
              <a:rPr lang="en-US" altLang="zh-CN" sz="2400" dirty="0">
                <a:latin typeface="+mn-ea"/>
                <a:cs typeface="+mn-ea"/>
                <a:sym typeface="+mn-ea"/>
              </a:rPr>
              <a:t>      </a:t>
            </a:r>
            <a:r>
              <a:rPr lang="zh-CN" altLang="en-US" sz="2400" dirty="0">
                <a:latin typeface="+mn-ea"/>
                <a:cs typeface="+mn-ea"/>
                <a:sym typeface="+mn-ea"/>
              </a:rPr>
              <a:t>　　），比值是（</a:t>
            </a:r>
            <a:r>
              <a:rPr lang="en-US" altLang="zh-CN" sz="2400" dirty="0">
                <a:latin typeface="+mn-ea"/>
                <a:cs typeface="+mn-ea"/>
                <a:sym typeface="+mn-ea"/>
              </a:rPr>
              <a:t>  </a:t>
            </a:r>
            <a:r>
              <a:rPr lang="zh-CN" altLang="en-US" sz="2400" dirty="0">
                <a:latin typeface="+mn-ea"/>
                <a:cs typeface="+mn-ea"/>
                <a:sym typeface="+mn-ea"/>
              </a:rPr>
              <a:t>　）。</a:t>
            </a:r>
            <a:endParaRPr lang="zh-CN" altLang="en-US" sz="2400" dirty="0">
              <a:solidFill>
                <a:schemeClr val="tx1"/>
              </a:solidFill>
              <a:latin typeface="+mn-ea"/>
              <a:cs typeface="+mn-ea"/>
              <a:sym typeface="+mn-ea"/>
            </a:endParaRPr>
          </a:p>
        </p:txBody>
      </p:sp>
      <p:sp>
        <p:nvSpPr>
          <p:cNvPr id="31" name="文本框 30"/>
          <p:cNvSpPr txBox="1"/>
          <p:nvPr/>
        </p:nvSpPr>
        <p:spPr>
          <a:xfrm>
            <a:off x="6871970" y="237807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4448810" y="4745355"/>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Group 6"/>
          <p:cNvGrpSpPr/>
          <p:nvPr/>
        </p:nvGrpSpPr>
        <p:grpSpPr>
          <a:xfrm rot="0">
            <a:off x="7343123" y="4667885"/>
            <a:ext cx="576580" cy="717550"/>
            <a:chOff x="4856" y="2840"/>
            <a:chExt cx="363" cy="452"/>
          </a:xfrm>
        </p:grpSpPr>
        <p:sp>
          <p:nvSpPr>
            <p:cNvPr id="36" name="Text Box 7"/>
            <p:cNvSpPr txBox="1"/>
            <p:nvPr/>
          </p:nvSpPr>
          <p:spPr>
            <a:xfrm>
              <a:off x="485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a:xfrm>
            <a:off x="1889125" y="3087370"/>
            <a:ext cx="8180705" cy="1008380"/>
            <a:chOff x="1007" y="4214"/>
            <a:chExt cx="12883" cy="1588"/>
          </a:xfrm>
        </p:grpSpPr>
        <p:pic>
          <p:nvPicPr>
            <p:cNvPr id="15" name="图片 14" descr="图片1"/>
            <p:cNvPicPr>
              <a:picLocks noChangeAspect="1"/>
            </p:cNvPicPr>
            <p:nvPr/>
          </p:nvPicPr>
          <p:blipFill>
            <a:blip r:embed="rId2"/>
            <a:stretch>
              <a:fillRect/>
            </a:stretch>
          </p:blipFill>
          <p:spPr>
            <a:xfrm rot="2700000">
              <a:off x="981" y="4240"/>
              <a:ext cx="1588" cy="1536"/>
            </a:xfrm>
            <a:prstGeom prst="rect">
              <a:avLst/>
            </a:prstGeom>
          </p:spPr>
        </p:pic>
        <p:grpSp>
          <p:nvGrpSpPr>
            <p:cNvPr id="35" name="组合 34"/>
            <p:cNvGrpSpPr/>
            <p:nvPr/>
          </p:nvGrpSpPr>
          <p:grpSpPr>
            <a:xfrm rot="0">
              <a:off x="2468" y="4637"/>
              <a:ext cx="864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3DDB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2625" y="4828"/>
              <a:ext cx="11265" cy="725"/>
            </a:xfrm>
            <a:prstGeom prst="rect">
              <a:avLst/>
            </a:prstGeom>
            <a:noFill/>
          </p:spPr>
          <p:txBody>
            <a:bodyPr wrap="squar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读作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，也可以读作五分之六。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1853565" y="4486910"/>
            <a:ext cx="9970770" cy="928370"/>
            <a:chOff x="2506" y="6639"/>
            <a:chExt cx="15702" cy="1462"/>
          </a:xfrm>
        </p:grpSpPr>
        <p:grpSp>
          <p:nvGrpSpPr>
            <p:cNvPr id="41" name="组合 40"/>
            <p:cNvGrpSpPr/>
            <p:nvPr/>
          </p:nvGrpSpPr>
          <p:grpSpPr>
            <a:xfrm rot="0">
              <a:off x="3951" y="6911"/>
              <a:ext cx="10582"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E266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a:off x="2506" y="6639"/>
              <a:ext cx="15702" cy="1462"/>
              <a:chOff x="2506" y="6639"/>
              <a:chExt cx="15702" cy="1462"/>
            </a:xfrm>
          </p:grpSpPr>
          <p:pic>
            <p:nvPicPr>
              <p:cNvPr id="11" name="图片 10" descr="图片4"/>
              <p:cNvPicPr>
                <a:picLocks noChangeAspect="1"/>
              </p:cNvPicPr>
              <p:nvPr/>
            </p:nvPicPr>
            <p:blipFill>
              <a:blip r:embed="rId3"/>
              <a:stretch>
                <a:fillRect/>
              </a:stretch>
            </p:blipFill>
            <p:spPr>
              <a:xfrm rot="2700000">
                <a:off x="2513" y="6632"/>
                <a:ext cx="1462" cy="1476"/>
              </a:xfrm>
              <a:prstGeom prst="rect">
                <a:avLst/>
              </a:prstGeom>
            </p:spPr>
          </p:pic>
          <p:sp>
            <p:nvSpPr>
              <p:cNvPr id="7" name="文本框 6"/>
              <p:cNvSpPr txBox="1"/>
              <p:nvPr/>
            </p:nvSpPr>
            <p:spPr>
              <a:xfrm>
                <a:off x="4187" y="7119"/>
                <a:ext cx="14021" cy="725"/>
              </a:xfrm>
              <a:prstGeom prst="rect">
                <a:avLst/>
              </a:prstGeom>
              <a:noFill/>
            </p:spPr>
            <p:txBody>
              <a:bodyPr wrap="square" rtlCol="0">
                <a:spAutoFit/>
              </a:bodyPr>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不同类的两个数量之间的关系也可以用比表示。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grpSp>
        <p:nvGrpSpPr>
          <p:cNvPr id="20" name="组合 19"/>
          <p:cNvGrpSpPr/>
          <p:nvPr/>
        </p:nvGrpSpPr>
        <p:grpSpPr>
          <a:xfrm>
            <a:off x="1882140" y="1794510"/>
            <a:ext cx="7254875" cy="986790"/>
            <a:chOff x="1068" y="2538"/>
            <a:chExt cx="11425" cy="1554"/>
          </a:xfrm>
        </p:grpSpPr>
        <p:grpSp>
          <p:nvGrpSpPr>
            <p:cNvPr id="10" name="组合 9"/>
            <p:cNvGrpSpPr/>
            <p:nvPr/>
          </p:nvGrpSpPr>
          <p:grpSpPr>
            <a:xfrm>
              <a:off x="1068" y="2538"/>
              <a:ext cx="8386" cy="1555"/>
              <a:chOff x="1068" y="2538"/>
              <a:chExt cx="8386" cy="1555"/>
            </a:xfrm>
          </p:grpSpPr>
          <p:grpSp>
            <p:nvGrpSpPr>
              <p:cNvPr id="17" name="组合 16"/>
              <p:cNvGrpSpPr/>
              <p:nvPr/>
            </p:nvGrpSpPr>
            <p:grpSpPr>
              <a:xfrm rot="0">
                <a:off x="2553" y="2923"/>
                <a:ext cx="6901" cy="1141"/>
                <a:chOff x="5488" y="1621"/>
                <a:chExt cx="12197" cy="3351"/>
              </a:xfrm>
            </p:grpSpPr>
            <p:grpSp>
              <p:nvGrpSpPr>
                <p:cNvPr id="9" name="组合 8"/>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6" name="图片 15" descr="图片2"/>
              <p:cNvPicPr>
                <a:picLocks noChangeAspect="1"/>
              </p:cNvPicPr>
              <p:nvPr/>
            </p:nvPicPr>
            <p:blipFill>
              <a:blip r:embed="rId4"/>
              <a:stretch>
                <a:fillRect/>
              </a:stretch>
            </p:blipFill>
            <p:spPr>
              <a:xfrm rot="2700000">
                <a:off x="1048" y="2558"/>
                <a:ext cx="1555" cy="1515"/>
              </a:xfrm>
              <a:prstGeom prst="rect">
                <a:avLst/>
              </a:prstGeom>
            </p:spPr>
          </p:pic>
        </p:grpSp>
        <p:sp>
          <p:nvSpPr>
            <p:cNvPr id="4" name="文本框 3"/>
            <p:cNvSpPr txBox="1"/>
            <p:nvPr/>
          </p:nvSpPr>
          <p:spPr>
            <a:xfrm>
              <a:off x="2625" y="3152"/>
              <a:ext cx="98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比的前项和后项可以是任意数。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21" name="TextBox 20"/>
          <p:cNvSpPr txBox="1"/>
          <p:nvPr/>
        </p:nvSpPr>
        <p:spPr>
          <a:xfrm flipV="1">
            <a:off x="8352755" y="2196585"/>
            <a:ext cx="357190" cy="521970"/>
          </a:xfrm>
          <a:prstGeom prst="rect">
            <a:avLst/>
          </a:prstGeom>
          <a:noFill/>
        </p:spPr>
        <p:txBody>
          <a:bodyPr wrap="square" rtlCol="0">
            <a:spAutoFit/>
          </a:bodyPr>
          <a:lstStyle/>
          <a:p>
            <a:r>
              <a:rPr lang="en-US" altLang="zh-CN" sz="2800" b="1" dirty="0">
                <a:solidFill>
                  <a:schemeClr val="tx1"/>
                </a:solidFill>
                <a:latin typeface="微软雅黑" panose="020B0503020204020204" pitchFamily="34" charset="-122"/>
                <a:ea typeface="微软雅黑" panose="020B0503020204020204" pitchFamily="34" charset="-122"/>
              </a:rPr>
              <a:t>×</a:t>
            </a:r>
            <a:endParaRPr lang="en-US" altLang="zh-CN" sz="2800" b="1" dirty="0">
              <a:solidFill>
                <a:schemeClr val="tx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9355737" y="3468890"/>
            <a:ext cx="500066" cy="52197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0509344" y="4765483"/>
            <a:ext cx="500066" cy="521970"/>
          </a:xfrm>
          <a:prstGeom prst="rect">
            <a:avLst/>
          </a:prstGeom>
          <a:noFill/>
        </p:spPr>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573135" y="514985"/>
            <a:ext cx="2280920" cy="1189990"/>
            <a:chOff x="4340" y="1085"/>
            <a:chExt cx="3592" cy="1874"/>
          </a:xfrm>
        </p:grpSpPr>
        <p:pic>
          <p:nvPicPr>
            <p:cNvPr id="5" name="图片 4" descr="360截图2022012918492141736"/>
            <p:cNvPicPr>
              <a:picLocks noChangeAspect="1"/>
            </p:cNvPicPr>
            <p:nvPr/>
          </p:nvPicPr>
          <p:blipFill>
            <a:blip r:embed="rId5">
              <a:clrChange>
                <a:clrFrom>
                  <a:srgbClr val="FEFEFE">
                    <a:alpha val="100000"/>
                  </a:srgbClr>
                </a:clrFrom>
                <a:clrTo>
                  <a:srgbClr val="FEFEFE">
                    <a:alpha val="100000"/>
                    <a:alpha val="0"/>
                  </a:srgbClr>
                </a:clrTo>
              </a:clrChange>
            </a:blip>
            <a:srcRect t="16902" r="50196" b="54549"/>
            <a:stretch>
              <a:fillRect/>
            </a:stretch>
          </p:blipFill>
          <p:spPr>
            <a:xfrm>
              <a:off x="4340" y="1085"/>
              <a:ext cx="3592" cy="1874"/>
            </a:xfrm>
            <a:prstGeom prst="rect">
              <a:avLst/>
            </a:prstGeom>
          </p:spPr>
        </p:pic>
        <p:sp>
          <p:nvSpPr>
            <p:cNvPr id="3" name="文本框 2"/>
            <p:cNvSpPr txBox="1"/>
            <p:nvPr/>
          </p:nvSpPr>
          <p:spPr>
            <a:xfrm>
              <a:off x="5414" y="1989"/>
              <a:ext cx="1742" cy="822"/>
            </a:xfrm>
            <a:prstGeom prst="rect">
              <a:avLst/>
            </a:prstGeom>
            <a:noFill/>
          </p:spPr>
          <p:txBody>
            <a:bodyPr wrap="none" rtlCol="0">
              <a:spAutoFit/>
            </a:bodyPr>
            <a:p>
              <a:pPr algn="l"/>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rPr>
                <a:t>判</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rPr>
                <a:t>断</a:t>
              </a:r>
              <a:endPar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plus(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plus(i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plus(in)">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5" name="组合 4"/>
          <p:cNvGrpSpPr/>
          <p:nvPr/>
        </p:nvGrpSpPr>
        <p:grpSpPr>
          <a:xfrm>
            <a:off x="4560570" y="546100"/>
            <a:ext cx="3070860" cy="1339850"/>
            <a:chOff x="2559" y="1024"/>
            <a:chExt cx="4836" cy="2110"/>
          </a:xfrm>
        </p:grpSpPr>
        <p:pic>
          <p:nvPicPr>
            <p:cNvPr id="4" name="图片 3" descr="5f57af0a-447a-4c6c-995b-b301baae7809"/>
            <p:cNvPicPr>
              <a:picLocks noChangeAspect="1"/>
            </p:cNvPicPr>
            <p:nvPr/>
          </p:nvPicPr>
          <p:blipFill>
            <a:blip r:embed="rId2"/>
            <a:stretch>
              <a:fillRect/>
            </a:stretch>
          </p:blipFill>
          <p:spPr>
            <a:xfrm>
              <a:off x="2559" y="1024"/>
              <a:ext cx="4837" cy="2111"/>
            </a:xfrm>
            <a:prstGeom prst="rect">
              <a:avLst/>
            </a:prstGeom>
          </p:spPr>
        </p:pic>
        <p:sp>
          <p:nvSpPr>
            <p:cNvPr id="3" name="文本框 2"/>
            <p:cNvSpPr txBox="1"/>
            <p:nvPr/>
          </p:nvSpPr>
          <p:spPr>
            <a:xfrm>
              <a:off x="3838" y="1669"/>
              <a:ext cx="2280" cy="822"/>
            </a:xfrm>
            <a:prstGeom prst="rect">
              <a:avLst/>
            </a:prstGeom>
            <a:noFill/>
          </p:spPr>
          <p:txBody>
            <a:bodyPr wrap="none" rtlCol="0">
              <a:spAutoFit/>
            </a:bodyPr>
            <a:p>
              <a:r>
                <a:rPr lang="zh-CN" altLang="en-US" sz="2800" b="1"/>
                <a:t>求</a:t>
              </a:r>
              <a:r>
                <a:rPr lang="en-US" altLang="zh-CN" sz="2800" b="1"/>
                <a:t> </a:t>
              </a:r>
              <a:r>
                <a:rPr lang="zh-CN" altLang="en-US" sz="2800" b="1"/>
                <a:t>比</a:t>
              </a:r>
              <a:r>
                <a:rPr lang="en-US" altLang="zh-CN" sz="2800" b="1"/>
                <a:t> </a:t>
              </a:r>
              <a:r>
                <a:rPr lang="zh-CN" altLang="en-US" sz="2800" b="1"/>
                <a:t>值</a:t>
              </a:r>
              <a:endParaRPr lang="zh-CN" altLang="en-US" sz="2800" b="1"/>
            </a:p>
          </p:txBody>
        </p:sp>
      </p:grpSp>
      <p:grpSp>
        <p:nvGrpSpPr>
          <p:cNvPr id="13" name="组合 12"/>
          <p:cNvGrpSpPr/>
          <p:nvPr/>
        </p:nvGrpSpPr>
        <p:grpSpPr>
          <a:xfrm>
            <a:off x="1255395" y="2851150"/>
            <a:ext cx="1384300" cy="732790"/>
            <a:chOff x="5897" y="5589"/>
            <a:chExt cx="2180" cy="1154"/>
          </a:xfrm>
        </p:grpSpPr>
        <p:sp>
          <p:nvSpPr>
            <p:cNvPr id="41" name="文本框 40"/>
            <p:cNvSpPr txBox="1"/>
            <p:nvPr/>
          </p:nvSpPr>
          <p:spPr>
            <a:xfrm>
              <a:off x="6418" y="5685"/>
              <a:ext cx="807"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897" y="5589"/>
              <a:ext cx="2180" cy="1154"/>
              <a:chOff x="8113" y="5501"/>
              <a:chExt cx="2180" cy="1154"/>
            </a:xfrm>
          </p:grpSpPr>
          <p:grpSp>
            <p:nvGrpSpPr>
              <p:cNvPr id="8" name="组合 7"/>
              <p:cNvGrpSpPr/>
              <p:nvPr/>
            </p:nvGrpSpPr>
            <p:grpSpPr>
              <a:xfrm>
                <a:off x="8113" y="5501"/>
                <a:ext cx="908" cy="1130"/>
                <a:chOff x="8113" y="5501"/>
                <a:chExt cx="908" cy="1130"/>
              </a:xfrm>
            </p:grpSpPr>
            <p:sp>
              <p:nvSpPr>
                <p:cNvPr id="26" name="Text Box 7"/>
                <p:cNvSpPr txBox="1"/>
                <p:nvPr/>
              </p:nvSpPr>
              <p:spPr>
                <a:xfrm>
                  <a:off x="8113" y="550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7"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9" name="组合 8"/>
              <p:cNvGrpSpPr/>
              <p:nvPr/>
            </p:nvGrpSpPr>
            <p:grpSpPr>
              <a:xfrm>
                <a:off x="9385" y="5525"/>
                <a:ext cx="908" cy="1131"/>
                <a:chOff x="8113" y="5501"/>
                <a:chExt cx="908" cy="1131"/>
              </a:xfrm>
            </p:grpSpPr>
            <p:sp>
              <p:nvSpPr>
                <p:cNvPr id="10" name="Text Box 7"/>
                <p:cNvSpPr txBox="1"/>
                <p:nvPr/>
              </p:nvSpPr>
              <p:spPr>
                <a:xfrm>
                  <a:off x="8113"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1"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grpSp>
      <p:grpSp>
        <p:nvGrpSpPr>
          <p:cNvPr id="14" name="组合 13"/>
          <p:cNvGrpSpPr/>
          <p:nvPr/>
        </p:nvGrpSpPr>
        <p:grpSpPr>
          <a:xfrm>
            <a:off x="1255395" y="4181475"/>
            <a:ext cx="1384300" cy="733425"/>
            <a:chOff x="5897" y="5589"/>
            <a:chExt cx="2180" cy="1155"/>
          </a:xfrm>
        </p:grpSpPr>
        <p:sp>
          <p:nvSpPr>
            <p:cNvPr id="15" name="文本框 14"/>
            <p:cNvSpPr txBox="1"/>
            <p:nvPr/>
          </p:nvSpPr>
          <p:spPr>
            <a:xfrm>
              <a:off x="6418" y="5685"/>
              <a:ext cx="807"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897" y="5589"/>
              <a:ext cx="2180" cy="1155"/>
              <a:chOff x="8113" y="5501"/>
              <a:chExt cx="2180" cy="1155"/>
            </a:xfrm>
          </p:grpSpPr>
          <p:grpSp>
            <p:nvGrpSpPr>
              <p:cNvPr id="17" name="组合 16"/>
              <p:cNvGrpSpPr/>
              <p:nvPr/>
            </p:nvGrpSpPr>
            <p:grpSpPr>
              <a:xfrm>
                <a:off x="8113" y="5501"/>
                <a:ext cx="908" cy="1131"/>
                <a:chOff x="8113" y="5501"/>
                <a:chExt cx="908" cy="1131"/>
              </a:xfrm>
            </p:grpSpPr>
            <p:sp>
              <p:nvSpPr>
                <p:cNvPr id="18" name="Text Box 7"/>
                <p:cNvSpPr txBox="1"/>
                <p:nvPr/>
              </p:nvSpPr>
              <p:spPr>
                <a:xfrm>
                  <a:off x="8113"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9"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20" name="组合 19"/>
              <p:cNvGrpSpPr/>
              <p:nvPr/>
            </p:nvGrpSpPr>
            <p:grpSpPr>
              <a:xfrm>
                <a:off x="9385" y="5525"/>
                <a:ext cx="908" cy="1131"/>
                <a:chOff x="8113" y="5501"/>
                <a:chExt cx="908" cy="1131"/>
              </a:xfrm>
            </p:grpSpPr>
            <p:sp>
              <p:nvSpPr>
                <p:cNvPr id="21" name="Text Box 7"/>
                <p:cNvSpPr txBox="1"/>
                <p:nvPr/>
              </p:nvSpPr>
              <p:spPr>
                <a:xfrm>
                  <a:off x="8113"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2"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grpSp>
      <p:grpSp>
        <p:nvGrpSpPr>
          <p:cNvPr id="37" name="组合 36"/>
          <p:cNvGrpSpPr/>
          <p:nvPr/>
        </p:nvGrpSpPr>
        <p:grpSpPr>
          <a:xfrm>
            <a:off x="6203950" y="2926715"/>
            <a:ext cx="1915795" cy="732790"/>
            <a:chOff x="9602" y="3841"/>
            <a:chExt cx="3017" cy="1154"/>
          </a:xfrm>
        </p:grpSpPr>
        <p:grpSp>
          <p:nvGrpSpPr>
            <p:cNvPr id="23" name="组合 22"/>
            <p:cNvGrpSpPr/>
            <p:nvPr/>
          </p:nvGrpSpPr>
          <p:grpSpPr>
            <a:xfrm>
              <a:off x="10085" y="3841"/>
              <a:ext cx="2535" cy="1155"/>
              <a:chOff x="5873" y="5589"/>
              <a:chExt cx="2535" cy="1155"/>
            </a:xfrm>
          </p:grpSpPr>
          <p:sp>
            <p:nvSpPr>
              <p:cNvPr id="24" name="文本框 23"/>
              <p:cNvSpPr txBox="1"/>
              <p:nvPr/>
            </p:nvSpPr>
            <p:spPr>
              <a:xfrm>
                <a:off x="6418" y="5685"/>
                <a:ext cx="807"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873" y="5589"/>
                <a:ext cx="2535" cy="1155"/>
                <a:chOff x="8089" y="5501"/>
                <a:chExt cx="2535" cy="1155"/>
              </a:xfrm>
            </p:grpSpPr>
            <p:grpSp>
              <p:nvGrpSpPr>
                <p:cNvPr id="30" name="组合 29"/>
                <p:cNvGrpSpPr/>
                <p:nvPr/>
              </p:nvGrpSpPr>
              <p:grpSpPr>
                <a:xfrm>
                  <a:off x="8089" y="5501"/>
                  <a:ext cx="908" cy="1131"/>
                  <a:chOff x="8089" y="5501"/>
                  <a:chExt cx="908" cy="1131"/>
                </a:xfrm>
              </p:grpSpPr>
              <p:sp>
                <p:nvSpPr>
                  <p:cNvPr id="31" name="Text Box 7"/>
                  <p:cNvSpPr txBox="1"/>
                  <p:nvPr/>
                </p:nvSpPr>
                <p:spPr>
                  <a:xfrm>
                    <a:off x="8089"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2"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33" name="组合 32"/>
                <p:cNvGrpSpPr/>
                <p:nvPr/>
              </p:nvGrpSpPr>
              <p:grpSpPr>
                <a:xfrm>
                  <a:off x="9716" y="5525"/>
                  <a:ext cx="908" cy="1131"/>
                  <a:chOff x="8444" y="5501"/>
                  <a:chExt cx="908" cy="1131"/>
                </a:xfrm>
              </p:grpSpPr>
              <p:sp>
                <p:nvSpPr>
                  <p:cNvPr id="34" name="Text Box 7"/>
                  <p:cNvSpPr txBox="1"/>
                  <p:nvPr/>
                </p:nvSpPr>
                <p:spPr>
                  <a:xfrm>
                    <a:off x="8444"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5" name="Line 8"/>
                  <p:cNvSpPr/>
                  <p:nvPr/>
                </p:nvSpPr>
                <p:spPr>
                  <a:xfrm>
                    <a:off x="8449" y="5976"/>
                    <a:ext cx="568" cy="0"/>
                  </a:xfrm>
                  <a:prstGeom prst="line">
                    <a:avLst/>
                  </a:prstGeom>
                  <a:ln w="25400" cap="flat" cmpd="sng">
                    <a:solidFill>
                      <a:schemeClr val="tx1"/>
                    </a:solidFill>
                    <a:prstDash val="solid"/>
                    <a:headEnd type="none" w="med" len="med"/>
                    <a:tailEnd type="none" w="med" len="med"/>
                  </a:ln>
                </p:spPr>
              </p:sp>
            </p:grpSp>
          </p:grpSp>
        </p:grpSp>
        <p:sp>
          <p:nvSpPr>
            <p:cNvPr id="36" name="文本框 35"/>
            <p:cNvSpPr txBox="1"/>
            <p:nvPr/>
          </p:nvSpPr>
          <p:spPr>
            <a:xfrm>
              <a:off x="9602" y="3972"/>
              <a:ext cx="2152" cy="725"/>
            </a:xfrm>
            <a:prstGeom prst="rect">
              <a:avLst/>
            </a:prstGeom>
            <a:noFill/>
          </p:spPr>
          <p:txBody>
            <a:bodyPr wrap="none" rtlCol="0">
              <a:spAutoFit/>
            </a:bodyPr>
            <a:p>
              <a:r>
                <a:rPr lang="en-US" altLang="zh-CN" sz="2400"/>
                <a:t>3          4</a:t>
              </a:r>
              <a:endParaRPr lang="en-US" altLang="zh-CN" sz="2400"/>
            </a:p>
          </p:txBody>
        </p:sp>
      </p:grpSp>
      <p:grpSp>
        <p:nvGrpSpPr>
          <p:cNvPr id="38" name="组合 37"/>
          <p:cNvGrpSpPr/>
          <p:nvPr/>
        </p:nvGrpSpPr>
        <p:grpSpPr>
          <a:xfrm>
            <a:off x="6189980" y="4225925"/>
            <a:ext cx="1718310" cy="733425"/>
            <a:chOff x="9578" y="3841"/>
            <a:chExt cx="2706" cy="1155"/>
          </a:xfrm>
        </p:grpSpPr>
        <p:sp>
          <p:nvSpPr>
            <p:cNvPr id="49" name="文本框 48"/>
            <p:cNvSpPr txBox="1"/>
            <p:nvPr/>
          </p:nvSpPr>
          <p:spPr>
            <a:xfrm>
              <a:off x="9578" y="3972"/>
              <a:ext cx="555" cy="725"/>
            </a:xfrm>
            <a:prstGeom prst="rect">
              <a:avLst/>
            </a:prstGeom>
            <a:noFill/>
          </p:spPr>
          <p:txBody>
            <a:bodyPr wrap="none" rtlCol="0">
              <a:spAutoFit/>
            </a:bodyPr>
            <a:p>
              <a:r>
                <a:rPr lang="en-US" altLang="zh-CN" sz="2400"/>
                <a:t>4</a:t>
              </a:r>
              <a:endParaRPr lang="en-US" altLang="zh-CN" sz="2400"/>
            </a:p>
          </p:txBody>
        </p:sp>
        <p:grpSp>
          <p:nvGrpSpPr>
            <p:cNvPr id="39" name="组合 38"/>
            <p:cNvGrpSpPr/>
            <p:nvPr/>
          </p:nvGrpSpPr>
          <p:grpSpPr>
            <a:xfrm>
              <a:off x="10085" y="3841"/>
              <a:ext cx="2199" cy="1155"/>
              <a:chOff x="5873" y="5589"/>
              <a:chExt cx="2199" cy="1155"/>
            </a:xfrm>
          </p:grpSpPr>
          <p:sp>
            <p:nvSpPr>
              <p:cNvPr id="40" name="文本框 39"/>
              <p:cNvSpPr txBox="1"/>
              <p:nvPr/>
            </p:nvSpPr>
            <p:spPr>
              <a:xfrm>
                <a:off x="6418" y="5685"/>
                <a:ext cx="807"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5873" y="5589"/>
                <a:ext cx="2199" cy="1155"/>
                <a:chOff x="8089" y="5501"/>
                <a:chExt cx="2199" cy="1155"/>
              </a:xfrm>
            </p:grpSpPr>
            <p:grpSp>
              <p:nvGrpSpPr>
                <p:cNvPr id="43" name="组合 42"/>
                <p:cNvGrpSpPr/>
                <p:nvPr/>
              </p:nvGrpSpPr>
              <p:grpSpPr>
                <a:xfrm>
                  <a:off x="8089" y="5501"/>
                  <a:ext cx="908" cy="1131"/>
                  <a:chOff x="8089" y="5501"/>
                  <a:chExt cx="908" cy="1131"/>
                </a:xfrm>
              </p:grpSpPr>
              <p:sp>
                <p:nvSpPr>
                  <p:cNvPr id="44" name="Text Box 7"/>
                  <p:cNvSpPr txBox="1"/>
                  <p:nvPr/>
                </p:nvSpPr>
                <p:spPr>
                  <a:xfrm>
                    <a:off x="8089"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5"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46" name="组合 45"/>
                <p:cNvGrpSpPr/>
                <p:nvPr/>
              </p:nvGrpSpPr>
              <p:grpSpPr>
                <a:xfrm>
                  <a:off x="9380" y="5525"/>
                  <a:ext cx="908" cy="1131"/>
                  <a:chOff x="8108" y="5501"/>
                  <a:chExt cx="908" cy="1131"/>
                </a:xfrm>
              </p:grpSpPr>
              <p:sp>
                <p:nvSpPr>
                  <p:cNvPr id="47" name="Text Box 7"/>
                  <p:cNvSpPr txBox="1"/>
                  <p:nvPr/>
                </p:nvSpPr>
                <p:spPr>
                  <a:xfrm>
                    <a:off x="8108"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18</a:t>
                    </a:r>
                    <a:endParaRPr lang="en-US" altLang="zh-CN" sz="2400" dirty="0">
                      <a:solidFill>
                        <a:schemeClr val="tx1"/>
                      </a:solidFill>
                      <a:latin typeface="+mj-ea"/>
                      <a:ea typeface="+mj-ea"/>
                    </a:endParaRPr>
                  </a:p>
                </p:txBody>
              </p:sp>
              <p:sp>
                <p:nvSpPr>
                  <p:cNvPr id="48" name="Line 8"/>
                  <p:cNvSpPr/>
                  <p:nvPr/>
                </p:nvSpPr>
                <p:spPr>
                  <a:xfrm>
                    <a:off x="8257" y="5976"/>
                    <a:ext cx="568" cy="0"/>
                  </a:xfrm>
                  <a:prstGeom prst="line">
                    <a:avLst/>
                  </a:prstGeom>
                  <a:ln w="25400" cap="flat" cmpd="sng">
                    <a:solidFill>
                      <a:schemeClr val="tx1"/>
                    </a:solidFill>
                    <a:prstDash val="solid"/>
                    <a:headEnd type="none" w="med" len="med"/>
                    <a:tailEnd type="none" w="med" len="med"/>
                  </a:ln>
                </p:spPr>
              </p:sp>
            </p:grpSp>
          </p:grpSp>
        </p:grpSp>
      </p:grpSp>
      <p:grpSp>
        <p:nvGrpSpPr>
          <p:cNvPr id="61" name="组合 60"/>
          <p:cNvGrpSpPr/>
          <p:nvPr/>
        </p:nvGrpSpPr>
        <p:grpSpPr>
          <a:xfrm>
            <a:off x="2515235" y="2851785"/>
            <a:ext cx="1815465" cy="732790"/>
            <a:chOff x="5581" y="4733"/>
            <a:chExt cx="2859" cy="1154"/>
          </a:xfrm>
        </p:grpSpPr>
        <p:grpSp>
          <p:nvGrpSpPr>
            <p:cNvPr id="50" name="组合 49"/>
            <p:cNvGrpSpPr/>
            <p:nvPr/>
          </p:nvGrpSpPr>
          <p:grpSpPr>
            <a:xfrm>
              <a:off x="6260" y="4733"/>
              <a:ext cx="2180" cy="1154"/>
              <a:chOff x="5897" y="5589"/>
              <a:chExt cx="2180" cy="1154"/>
            </a:xfrm>
          </p:grpSpPr>
          <p:sp>
            <p:nvSpPr>
              <p:cNvPr id="51" name="文本框 50"/>
              <p:cNvSpPr txBox="1"/>
              <p:nvPr/>
            </p:nvSpPr>
            <p:spPr>
              <a:xfrm>
                <a:off x="6418" y="5685"/>
                <a:ext cx="807" cy="725"/>
              </a:xfrm>
              <a:prstGeom prst="rect">
                <a:avLst/>
              </a:prstGeom>
              <a:noFill/>
            </p:spPr>
            <p:txBody>
              <a:bodyPr wrap="square" rtlCol="0">
                <a:spAutoFit/>
              </a:bodyP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897" y="5589"/>
                <a:ext cx="2180" cy="1154"/>
                <a:chOff x="8113" y="5501"/>
                <a:chExt cx="2180" cy="1154"/>
              </a:xfrm>
            </p:grpSpPr>
            <p:grpSp>
              <p:nvGrpSpPr>
                <p:cNvPr id="53" name="组合 52"/>
                <p:cNvGrpSpPr/>
                <p:nvPr/>
              </p:nvGrpSpPr>
              <p:grpSpPr>
                <a:xfrm>
                  <a:off x="8113" y="5501"/>
                  <a:ext cx="908" cy="1130"/>
                  <a:chOff x="8113" y="5501"/>
                  <a:chExt cx="908" cy="1130"/>
                </a:xfrm>
              </p:grpSpPr>
              <p:sp>
                <p:nvSpPr>
                  <p:cNvPr id="54" name="Text Box 7"/>
                  <p:cNvSpPr txBox="1"/>
                  <p:nvPr/>
                </p:nvSpPr>
                <p:spPr>
                  <a:xfrm>
                    <a:off x="8113" y="550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5"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56" name="组合 55"/>
                <p:cNvGrpSpPr/>
                <p:nvPr/>
              </p:nvGrpSpPr>
              <p:grpSpPr>
                <a:xfrm>
                  <a:off x="9385" y="5525"/>
                  <a:ext cx="908" cy="1131"/>
                  <a:chOff x="8113" y="5501"/>
                  <a:chExt cx="908" cy="1131"/>
                </a:xfrm>
              </p:grpSpPr>
              <p:sp>
                <p:nvSpPr>
                  <p:cNvPr id="57" name="Text Box 7"/>
                  <p:cNvSpPr txBox="1"/>
                  <p:nvPr/>
                </p:nvSpPr>
                <p:spPr>
                  <a:xfrm>
                    <a:off x="8113"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58"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grpSp>
        <p:sp>
          <p:nvSpPr>
            <p:cNvPr id="59" name="文本框 58"/>
            <p:cNvSpPr txBox="1"/>
            <p:nvPr/>
          </p:nvSpPr>
          <p:spPr>
            <a:xfrm>
              <a:off x="5581" y="4870"/>
              <a:ext cx="568" cy="725"/>
            </a:xfrm>
            <a:prstGeom prst="rect">
              <a:avLst/>
            </a:prstGeom>
            <a:noFill/>
          </p:spPr>
          <p:txBody>
            <a:bodyPr wrap="none" rtlCol="0">
              <a:spAutoFit/>
            </a:bodyPr>
            <a:p>
              <a:r>
                <a:rPr lang="en-US" altLang="zh-CN" sz="2400"/>
                <a:t>=</a:t>
              </a:r>
              <a:endParaRPr lang="en-US" altLang="zh-CN" sz="2400"/>
            </a:p>
          </p:txBody>
        </p:sp>
        <p:sp>
          <p:nvSpPr>
            <p:cNvPr id="60" name="文本框 59"/>
            <p:cNvSpPr txBox="1"/>
            <p:nvPr/>
          </p:nvSpPr>
          <p:spPr>
            <a:xfrm>
              <a:off x="6812" y="4798"/>
              <a:ext cx="714" cy="822"/>
            </a:xfrm>
            <a:prstGeom prst="rect">
              <a:avLst/>
            </a:prstGeom>
            <a:noFill/>
          </p:spPr>
          <p:txBody>
            <a:bodyPr wrap="none" rtlCol="0" anchor="t">
              <a:spAutoFit/>
            </a:bodyPr>
            <a:p>
              <a:r>
                <a:rPr lang="zh-CN" altLang="en-US" sz="2800" b="1">
                  <a:latin typeface="Arial" panose="020B0604020202020204" pitchFamily="34" charset="0"/>
                </a:rPr>
                <a:t>÷</a:t>
              </a:r>
              <a:endParaRPr lang="zh-CN" altLang="en-US" sz="2800" b="1">
                <a:latin typeface="Arial" panose="020B0604020202020204" pitchFamily="34" charset="0"/>
              </a:endParaRPr>
            </a:p>
          </p:txBody>
        </p:sp>
      </p:grpSp>
      <p:grpSp>
        <p:nvGrpSpPr>
          <p:cNvPr id="62" name="组合 61"/>
          <p:cNvGrpSpPr/>
          <p:nvPr/>
        </p:nvGrpSpPr>
        <p:grpSpPr>
          <a:xfrm>
            <a:off x="4121785" y="2881630"/>
            <a:ext cx="1089025" cy="717550"/>
            <a:chOff x="12222" y="7373"/>
            <a:chExt cx="1715" cy="1130"/>
          </a:xfrm>
        </p:grpSpPr>
        <p:sp>
          <p:nvSpPr>
            <p:cNvPr id="63" name="文本框 62"/>
            <p:cNvSpPr txBox="1"/>
            <p:nvPr/>
          </p:nvSpPr>
          <p:spPr>
            <a:xfrm>
              <a:off x="12222" y="7467"/>
              <a:ext cx="807" cy="725"/>
            </a:xfrm>
            <a:prstGeom prst="rect">
              <a:avLst/>
            </a:prstGeom>
            <a:noFill/>
          </p:spPr>
          <p:txBody>
            <a:bodyPr wrap="square" rtlCol="0">
              <a:spAutoFit/>
            </a:bodyPr>
            <a:p>
              <a:r>
                <a:rPr lang="en-US" altLang="zh-CN" sz="2400" b="1" dirty="0">
                  <a:solidFill>
                    <a:schemeClr val="tx1"/>
                  </a:solidFill>
                  <a:latin typeface="微软雅黑" panose="020B0503020204020204" pitchFamily="34" charset="-122"/>
                  <a:ea typeface="微软雅黑" panose="020B0503020204020204" pitchFamily="34" charset="-122"/>
                </a:rPr>
                <a:t>=</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grpSp>
          <p:nvGrpSpPr>
            <p:cNvPr id="64" name="Group 6"/>
            <p:cNvGrpSpPr/>
            <p:nvPr/>
          </p:nvGrpSpPr>
          <p:grpSpPr>
            <a:xfrm>
              <a:off x="13029" y="7373"/>
              <a:ext cx="908" cy="1130"/>
              <a:chOff x="4876" y="2840"/>
              <a:chExt cx="363" cy="452"/>
            </a:xfrm>
          </p:grpSpPr>
          <p:sp>
            <p:nvSpPr>
              <p:cNvPr id="6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67" name="组合 66"/>
          <p:cNvGrpSpPr/>
          <p:nvPr/>
        </p:nvGrpSpPr>
        <p:grpSpPr>
          <a:xfrm>
            <a:off x="2499995" y="4192270"/>
            <a:ext cx="1815465" cy="733425"/>
            <a:chOff x="5581" y="4733"/>
            <a:chExt cx="2859" cy="1155"/>
          </a:xfrm>
        </p:grpSpPr>
        <p:grpSp>
          <p:nvGrpSpPr>
            <p:cNvPr id="68" name="组合 67"/>
            <p:cNvGrpSpPr/>
            <p:nvPr/>
          </p:nvGrpSpPr>
          <p:grpSpPr>
            <a:xfrm>
              <a:off x="6260" y="4733"/>
              <a:ext cx="2180" cy="1155"/>
              <a:chOff x="5897" y="5589"/>
              <a:chExt cx="2180" cy="1155"/>
            </a:xfrm>
          </p:grpSpPr>
          <p:sp>
            <p:nvSpPr>
              <p:cNvPr id="69" name="文本框 68"/>
              <p:cNvSpPr txBox="1"/>
              <p:nvPr/>
            </p:nvSpPr>
            <p:spPr>
              <a:xfrm>
                <a:off x="6418" y="5685"/>
                <a:ext cx="807" cy="725"/>
              </a:xfrm>
              <a:prstGeom prst="rect">
                <a:avLst/>
              </a:prstGeom>
              <a:noFill/>
            </p:spPr>
            <p:txBody>
              <a:bodyPr wrap="square" rtlCol="0">
                <a:spAutoFit/>
              </a:bodyP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5897" y="5589"/>
                <a:ext cx="2180" cy="1155"/>
                <a:chOff x="8113" y="5501"/>
                <a:chExt cx="2180" cy="1155"/>
              </a:xfrm>
            </p:grpSpPr>
            <p:grpSp>
              <p:nvGrpSpPr>
                <p:cNvPr id="71" name="组合 70"/>
                <p:cNvGrpSpPr/>
                <p:nvPr/>
              </p:nvGrpSpPr>
              <p:grpSpPr>
                <a:xfrm>
                  <a:off x="8113" y="5501"/>
                  <a:ext cx="908" cy="1131"/>
                  <a:chOff x="8113" y="5501"/>
                  <a:chExt cx="908" cy="1131"/>
                </a:xfrm>
              </p:grpSpPr>
              <p:sp>
                <p:nvSpPr>
                  <p:cNvPr id="72" name="Text Box 7"/>
                  <p:cNvSpPr txBox="1"/>
                  <p:nvPr/>
                </p:nvSpPr>
                <p:spPr>
                  <a:xfrm>
                    <a:off x="8113"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73"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74" name="组合 73"/>
                <p:cNvGrpSpPr/>
                <p:nvPr/>
              </p:nvGrpSpPr>
              <p:grpSpPr>
                <a:xfrm>
                  <a:off x="9385" y="5525"/>
                  <a:ext cx="908" cy="1131"/>
                  <a:chOff x="8113" y="5501"/>
                  <a:chExt cx="908" cy="1131"/>
                </a:xfrm>
              </p:grpSpPr>
              <p:sp>
                <p:nvSpPr>
                  <p:cNvPr id="75" name="Text Box 7"/>
                  <p:cNvSpPr txBox="1"/>
                  <p:nvPr/>
                </p:nvSpPr>
                <p:spPr>
                  <a:xfrm>
                    <a:off x="8113"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6"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grpSp>
        <p:sp>
          <p:nvSpPr>
            <p:cNvPr id="77" name="文本框 76"/>
            <p:cNvSpPr txBox="1"/>
            <p:nvPr/>
          </p:nvSpPr>
          <p:spPr>
            <a:xfrm>
              <a:off x="5581" y="4870"/>
              <a:ext cx="568" cy="725"/>
            </a:xfrm>
            <a:prstGeom prst="rect">
              <a:avLst/>
            </a:prstGeom>
            <a:noFill/>
          </p:spPr>
          <p:txBody>
            <a:bodyPr wrap="none" rtlCol="0">
              <a:spAutoFit/>
            </a:bodyPr>
            <a:p>
              <a:r>
                <a:rPr lang="en-US" altLang="zh-CN" sz="2400"/>
                <a:t>=</a:t>
              </a:r>
              <a:endParaRPr lang="en-US" altLang="zh-CN" sz="2400"/>
            </a:p>
          </p:txBody>
        </p:sp>
        <p:sp>
          <p:nvSpPr>
            <p:cNvPr id="78" name="文本框 77"/>
            <p:cNvSpPr txBox="1"/>
            <p:nvPr/>
          </p:nvSpPr>
          <p:spPr>
            <a:xfrm>
              <a:off x="6812" y="4798"/>
              <a:ext cx="714" cy="822"/>
            </a:xfrm>
            <a:prstGeom prst="rect">
              <a:avLst/>
            </a:prstGeom>
            <a:noFill/>
          </p:spPr>
          <p:txBody>
            <a:bodyPr wrap="none" rtlCol="0" anchor="t">
              <a:spAutoFit/>
            </a:bodyPr>
            <a:p>
              <a:r>
                <a:rPr lang="zh-CN" altLang="en-US" sz="2800" b="1">
                  <a:latin typeface="Arial" panose="020B0604020202020204" pitchFamily="34" charset="0"/>
                </a:rPr>
                <a:t>÷</a:t>
              </a:r>
              <a:endParaRPr lang="zh-CN" altLang="en-US" sz="2800" b="1">
                <a:latin typeface="Arial" panose="020B0604020202020204" pitchFamily="34" charset="0"/>
              </a:endParaRPr>
            </a:p>
          </p:txBody>
        </p:sp>
      </p:grpSp>
      <p:grpSp>
        <p:nvGrpSpPr>
          <p:cNvPr id="79" name="组合 78"/>
          <p:cNvGrpSpPr/>
          <p:nvPr/>
        </p:nvGrpSpPr>
        <p:grpSpPr>
          <a:xfrm>
            <a:off x="4126865" y="4212590"/>
            <a:ext cx="1009606" cy="717550"/>
            <a:chOff x="12222" y="7373"/>
            <a:chExt cx="1590" cy="1130"/>
          </a:xfrm>
        </p:grpSpPr>
        <p:sp>
          <p:nvSpPr>
            <p:cNvPr id="80" name="文本框 79"/>
            <p:cNvSpPr txBox="1"/>
            <p:nvPr/>
          </p:nvSpPr>
          <p:spPr>
            <a:xfrm>
              <a:off x="12222" y="7467"/>
              <a:ext cx="807" cy="725"/>
            </a:xfrm>
            <a:prstGeom prst="rect">
              <a:avLst/>
            </a:prstGeom>
            <a:noFill/>
          </p:spPr>
          <p:txBody>
            <a:bodyPr wrap="square" rtlCol="0">
              <a:spAutoFit/>
            </a:bodyPr>
            <a:p>
              <a:r>
                <a:rPr lang="en-US" altLang="zh-CN" sz="2400" b="1" dirty="0">
                  <a:solidFill>
                    <a:schemeClr val="tx1"/>
                  </a:solidFill>
                  <a:latin typeface="微软雅黑" panose="020B0503020204020204" pitchFamily="34" charset="-122"/>
                  <a:ea typeface="微软雅黑" panose="020B0503020204020204" pitchFamily="34" charset="-122"/>
                </a:rPr>
                <a:t>=</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grpSp>
          <p:nvGrpSpPr>
            <p:cNvPr id="81" name="Group 6"/>
            <p:cNvGrpSpPr/>
            <p:nvPr/>
          </p:nvGrpSpPr>
          <p:grpSpPr>
            <a:xfrm>
              <a:off x="12904" y="7373"/>
              <a:ext cx="908" cy="1130"/>
              <a:chOff x="4826" y="2840"/>
              <a:chExt cx="363" cy="452"/>
            </a:xfrm>
          </p:grpSpPr>
          <p:sp>
            <p:nvSpPr>
              <p:cNvPr id="82" name="Text Box 7"/>
              <p:cNvSpPr txBox="1"/>
              <p:nvPr/>
            </p:nvSpPr>
            <p:spPr>
              <a:xfrm>
                <a:off x="482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8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84" name="组合 83"/>
          <p:cNvGrpSpPr/>
          <p:nvPr/>
        </p:nvGrpSpPr>
        <p:grpSpPr>
          <a:xfrm>
            <a:off x="7908925" y="2927985"/>
            <a:ext cx="1754505" cy="733425"/>
            <a:chOff x="5581" y="4733"/>
            <a:chExt cx="2763" cy="1155"/>
          </a:xfrm>
        </p:grpSpPr>
        <p:grpSp>
          <p:nvGrpSpPr>
            <p:cNvPr id="85" name="组合 84"/>
            <p:cNvGrpSpPr/>
            <p:nvPr/>
          </p:nvGrpSpPr>
          <p:grpSpPr>
            <a:xfrm>
              <a:off x="6116" y="4733"/>
              <a:ext cx="2228" cy="1155"/>
              <a:chOff x="5753" y="5589"/>
              <a:chExt cx="2228" cy="1155"/>
            </a:xfrm>
          </p:grpSpPr>
          <p:sp>
            <p:nvSpPr>
              <p:cNvPr id="86" name="文本框 85"/>
              <p:cNvSpPr txBox="1"/>
              <p:nvPr/>
            </p:nvSpPr>
            <p:spPr>
              <a:xfrm>
                <a:off x="6418" y="5685"/>
                <a:ext cx="807" cy="725"/>
              </a:xfrm>
              <a:prstGeom prst="rect">
                <a:avLst/>
              </a:prstGeom>
              <a:noFill/>
            </p:spPr>
            <p:txBody>
              <a:bodyPr wrap="square" rtlCol="0">
                <a:spAutoFit/>
              </a:bodyP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5753" y="5589"/>
                <a:ext cx="2228" cy="1155"/>
                <a:chOff x="7969" y="5501"/>
                <a:chExt cx="2228" cy="1155"/>
              </a:xfrm>
            </p:grpSpPr>
            <p:grpSp>
              <p:nvGrpSpPr>
                <p:cNvPr id="88" name="组合 87"/>
                <p:cNvGrpSpPr/>
                <p:nvPr/>
              </p:nvGrpSpPr>
              <p:grpSpPr>
                <a:xfrm>
                  <a:off x="7969" y="5501"/>
                  <a:ext cx="908" cy="1131"/>
                  <a:chOff x="7969" y="5501"/>
                  <a:chExt cx="908" cy="1131"/>
                </a:xfrm>
              </p:grpSpPr>
              <p:sp>
                <p:nvSpPr>
                  <p:cNvPr id="89" name="Text Box 7"/>
                  <p:cNvSpPr txBox="1"/>
                  <p:nvPr/>
                </p:nvSpPr>
                <p:spPr>
                  <a:xfrm>
                    <a:off x="7969"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90"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91" name="组合 90"/>
                <p:cNvGrpSpPr/>
                <p:nvPr/>
              </p:nvGrpSpPr>
              <p:grpSpPr>
                <a:xfrm>
                  <a:off x="9289" y="5525"/>
                  <a:ext cx="908" cy="1131"/>
                  <a:chOff x="8017" y="5501"/>
                  <a:chExt cx="908" cy="1131"/>
                </a:xfrm>
              </p:grpSpPr>
              <p:sp>
                <p:nvSpPr>
                  <p:cNvPr id="92" name="Text Box 7"/>
                  <p:cNvSpPr txBox="1"/>
                  <p:nvPr/>
                </p:nvSpPr>
                <p:spPr>
                  <a:xfrm>
                    <a:off x="8017"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93"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grpSp>
        <p:sp>
          <p:nvSpPr>
            <p:cNvPr id="94" name="文本框 93"/>
            <p:cNvSpPr txBox="1"/>
            <p:nvPr/>
          </p:nvSpPr>
          <p:spPr>
            <a:xfrm>
              <a:off x="5581" y="4870"/>
              <a:ext cx="568" cy="725"/>
            </a:xfrm>
            <a:prstGeom prst="rect">
              <a:avLst/>
            </a:prstGeom>
            <a:noFill/>
          </p:spPr>
          <p:txBody>
            <a:bodyPr wrap="none" rtlCol="0">
              <a:spAutoFit/>
            </a:bodyPr>
            <a:p>
              <a:r>
                <a:rPr lang="en-US" altLang="zh-CN" sz="2400"/>
                <a:t>=</a:t>
              </a:r>
              <a:endParaRPr lang="en-US" altLang="zh-CN" sz="2400"/>
            </a:p>
          </p:txBody>
        </p:sp>
        <p:sp>
          <p:nvSpPr>
            <p:cNvPr id="95" name="文本框 94"/>
            <p:cNvSpPr txBox="1"/>
            <p:nvPr/>
          </p:nvSpPr>
          <p:spPr>
            <a:xfrm>
              <a:off x="6812" y="4798"/>
              <a:ext cx="714" cy="822"/>
            </a:xfrm>
            <a:prstGeom prst="rect">
              <a:avLst/>
            </a:prstGeom>
            <a:noFill/>
          </p:spPr>
          <p:txBody>
            <a:bodyPr wrap="none" rtlCol="0" anchor="t">
              <a:spAutoFit/>
            </a:bodyPr>
            <a:p>
              <a:r>
                <a:rPr lang="zh-CN" altLang="en-US" sz="2800" b="1">
                  <a:latin typeface="Arial" panose="020B0604020202020204" pitchFamily="34" charset="0"/>
                </a:rPr>
                <a:t>÷</a:t>
              </a:r>
              <a:endParaRPr lang="zh-CN" altLang="en-US" sz="2800" b="1">
                <a:latin typeface="Arial" panose="020B0604020202020204" pitchFamily="34" charset="0"/>
              </a:endParaRPr>
            </a:p>
          </p:txBody>
        </p:sp>
      </p:grpSp>
      <p:grpSp>
        <p:nvGrpSpPr>
          <p:cNvPr id="96" name="组合 95"/>
          <p:cNvGrpSpPr/>
          <p:nvPr/>
        </p:nvGrpSpPr>
        <p:grpSpPr>
          <a:xfrm>
            <a:off x="9508490" y="2931160"/>
            <a:ext cx="1009606" cy="717550"/>
            <a:chOff x="12222" y="7373"/>
            <a:chExt cx="1590" cy="1130"/>
          </a:xfrm>
        </p:grpSpPr>
        <p:sp>
          <p:nvSpPr>
            <p:cNvPr id="97" name="文本框 96"/>
            <p:cNvSpPr txBox="1"/>
            <p:nvPr/>
          </p:nvSpPr>
          <p:spPr>
            <a:xfrm>
              <a:off x="12222" y="7467"/>
              <a:ext cx="807" cy="725"/>
            </a:xfrm>
            <a:prstGeom prst="rect">
              <a:avLst/>
            </a:prstGeom>
            <a:noFill/>
          </p:spPr>
          <p:txBody>
            <a:bodyPr wrap="square" rtlCol="0">
              <a:spAutoFit/>
            </a:bodyPr>
            <a:p>
              <a:r>
                <a:rPr lang="en-US" altLang="zh-CN" sz="2400" b="1" dirty="0">
                  <a:solidFill>
                    <a:schemeClr val="tx1"/>
                  </a:solidFill>
                  <a:latin typeface="微软雅黑" panose="020B0503020204020204" pitchFamily="34" charset="-122"/>
                  <a:ea typeface="微软雅黑" panose="020B0503020204020204" pitchFamily="34" charset="-122"/>
                </a:rPr>
                <a:t>=</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grpSp>
          <p:nvGrpSpPr>
            <p:cNvPr id="98" name="Group 6"/>
            <p:cNvGrpSpPr/>
            <p:nvPr/>
          </p:nvGrpSpPr>
          <p:grpSpPr>
            <a:xfrm>
              <a:off x="12904" y="7373"/>
              <a:ext cx="908" cy="1130"/>
              <a:chOff x="4826" y="2840"/>
              <a:chExt cx="363" cy="452"/>
            </a:xfrm>
          </p:grpSpPr>
          <p:sp>
            <p:nvSpPr>
              <p:cNvPr id="99" name="Text Box 7"/>
              <p:cNvSpPr txBox="1"/>
              <p:nvPr/>
            </p:nvSpPr>
            <p:spPr>
              <a:xfrm>
                <a:off x="482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63</a:t>
                </a:r>
                <a:endParaRPr lang="en-US" altLang="zh-CN" sz="2400" dirty="0">
                  <a:solidFill>
                    <a:schemeClr val="tx1"/>
                  </a:solidFill>
                  <a:latin typeface="+mj-ea"/>
                  <a:ea typeface="+mj-ea"/>
                </a:endParaRPr>
              </a:p>
            </p:txBody>
          </p:sp>
          <p:sp>
            <p:nvSpPr>
              <p:cNvPr id="10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101" name="组合 100"/>
          <p:cNvGrpSpPr/>
          <p:nvPr/>
        </p:nvGrpSpPr>
        <p:grpSpPr>
          <a:xfrm>
            <a:off x="7898765" y="4242435"/>
            <a:ext cx="1926590" cy="733425"/>
            <a:chOff x="5581" y="4733"/>
            <a:chExt cx="3034" cy="1155"/>
          </a:xfrm>
        </p:grpSpPr>
        <p:grpSp>
          <p:nvGrpSpPr>
            <p:cNvPr id="102" name="组合 101"/>
            <p:cNvGrpSpPr/>
            <p:nvPr/>
          </p:nvGrpSpPr>
          <p:grpSpPr>
            <a:xfrm>
              <a:off x="6116" y="4733"/>
              <a:ext cx="2499" cy="1155"/>
              <a:chOff x="5753" y="5589"/>
              <a:chExt cx="2499" cy="1155"/>
            </a:xfrm>
          </p:grpSpPr>
          <p:sp>
            <p:nvSpPr>
              <p:cNvPr id="103" name="文本框 102"/>
              <p:cNvSpPr txBox="1"/>
              <p:nvPr/>
            </p:nvSpPr>
            <p:spPr>
              <a:xfrm>
                <a:off x="6418" y="5685"/>
                <a:ext cx="807" cy="725"/>
              </a:xfrm>
              <a:prstGeom prst="rect">
                <a:avLst/>
              </a:prstGeom>
              <a:noFill/>
            </p:spPr>
            <p:txBody>
              <a:bodyPr wrap="square" rtlCol="0">
                <a:spAutoFit/>
              </a:bodyPr>
              <a:p>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5753" y="5589"/>
                <a:ext cx="2499" cy="1155"/>
                <a:chOff x="7969" y="5501"/>
                <a:chExt cx="2499" cy="1155"/>
              </a:xfrm>
            </p:grpSpPr>
            <p:grpSp>
              <p:nvGrpSpPr>
                <p:cNvPr id="105" name="组合 104"/>
                <p:cNvGrpSpPr/>
                <p:nvPr/>
              </p:nvGrpSpPr>
              <p:grpSpPr>
                <a:xfrm>
                  <a:off x="7969" y="5501"/>
                  <a:ext cx="908" cy="1131"/>
                  <a:chOff x="7969" y="5501"/>
                  <a:chExt cx="908" cy="1131"/>
                </a:xfrm>
              </p:grpSpPr>
              <p:sp>
                <p:nvSpPr>
                  <p:cNvPr id="106" name="Text Box 7"/>
                  <p:cNvSpPr txBox="1"/>
                  <p:nvPr/>
                </p:nvSpPr>
                <p:spPr>
                  <a:xfrm>
                    <a:off x="7969" y="550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107" name="Line 8"/>
                  <p:cNvSpPr/>
                  <p:nvPr/>
                </p:nvSpPr>
                <p:spPr>
                  <a:xfrm>
                    <a:off x="8113" y="5976"/>
                    <a:ext cx="568" cy="0"/>
                  </a:xfrm>
                  <a:prstGeom prst="line">
                    <a:avLst/>
                  </a:prstGeom>
                  <a:ln w="25400" cap="flat" cmpd="sng">
                    <a:solidFill>
                      <a:schemeClr val="tx1"/>
                    </a:solidFill>
                    <a:prstDash val="solid"/>
                    <a:headEnd type="none" w="med" len="med"/>
                    <a:tailEnd type="none" w="med" len="med"/>
                  </a:ln>
                </p:spPr>
              </p:sp>
            </p:grpSp>
            <p:grpSp>
              <p:nvGrpSpPr>
                <p:cNvPr id="108" name="组合 107"/>
                <p:cNvGrpSpPr/>
                <p:nvPr/>
              </p:nvGrpSpPr>
              <p:grpSpPr>
                <a:xfrm>
                  <a:off x="9289" y="5525"/>
                  <a:ext cx="1179" cy="1131"/>
                  <a:chOff x="8017" y="5501"/>
                  <a:chExt cx="1179" cy="1131"/>
                </a:xfrm>
              </p:grpSpPr>
              <p:sp>
                <p:nvSpPr>
                  <p:cNvPr id="109" name="Text Box 7"/>
                  <p:cNvSpPr txBox="1"/>
                  <p:nvPr/>
                </p:nvSpPr>
                <p:spPr>
                  <a:xfrm>
                    <a:off x="8017" y="5501"/>
                    <a:ext cx="117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18</a:t>
                    </a:r>
                    <a:endParaRPr lang="en-US" altLang="zh-CN" sz="2400" dirty="0">
                      <a:solidFill>
                        <a:schemeClr val="tx1"/>
                      </a:solidFill>
                      <a:latin typeface="+mj-ea"/>
                      <a:ea typeface="+mj-ea"/>
                    </a:endParaRPr>
                  </a:p>
                </p:txBody>
              </p:sp>
              <p:sp>
                <p:nvSpPr>
                  <p:cNvPr id="110" name="Line 8"/>
                  <p:cNvSpPr/>
                  <p:nvPr/>
                </p:nvSpPr>
                <p:spPr>
                  <a:xfrm>
                    <a:off x="8161" y="5976"/>
                    <a:ext cx="568" cy="0"/>
                  </a:xfrm>
                  <a:prstGeom prst="line">
                    <a:avLst/>
                  </a:prstGeom>
                  <a:ln w="25400" cap="flat" cmpd="sng">
                    <a:solidFill>
                      <a:schemeClr val="tx1"/>
                    </a:solidFill>
                    <a:prstDash val="solid"/>
                    <a:headEnd type="none" w="med" len="med"/>
                    <a:tailEnd type="none" w="med" len="med"/>
                  </a:ln>
                </p:spPr>
              </p:sp>
            </p:grpSp>
          </p:grpSp>
        </p:grpSp>
        <p:sp>
          <p:nvSpPr>
            <p:cNvPr id="111" name="文本框 110"/>
            <p:cNvSpPr txBox="1"/>
            <p:nvPr/>
          </p:nvSpPr>
          <p:spPr>
            <a:xfrm>
              <a:off x="5581" y="4870"/>
              <a:ext cx="568" cy="725"/>
            </a:xfrm>
            <a:prstGeom prst="rect">
              <a:avLst/>
            </a:prstGeom>
            <a:noFill/>
          </p:spPr>
          <p:txBody>
            <a:bodyPr wrap="none" rtlCol="0">
              <a:spAutoFit/>
            </a:bodyPr>
            <a:p>
              <a:r>
                <a:rPr lang="en-US" altLang="zh-CN" sz="2400"/>
                <a:t>=</a:t>
              </a:r>
              <a:endParaRPr lang="en-US" altLang="zh-CN" sz="2400"/>
            </a:p>
          </p:txBody>
        </p:sp>
        <p:sp>
          <p:nvSpPr>
            <p:cNvPr id="112" name="文本框 111"/>
            <p:cNvSpPr txBox="1"/>
            <p:nvPr/>
          </p:nvSpPr>
          <p:spPr>
            <a:xfrm>
              <a:off x="6812" y="4798"/>
              <a:ext cx="714" cy="822"/>
            </a:xfrm>
            <a:prstGeom prst="rect">
              <a:avLst/>
            </a:prstGeom>
            <a:noFill/>
          </p:spPr>
          <p:txBody>
            <a:bodyPr wrap="none" rtlCol="0" anchor="t">
              <a:spAutoFit/>
            </a:bodyPr>
            <a:p>
              <a:r>
                <a:rPr lang="zh-CN" altLang="en-US" sz="2800" b="1">
                  <a:latin typeface="Arial" panose="020B0604020202020204" pitchFamily="34" charset="0"/>
                </a:rPr>
                <a:t>÷</a:t>
              </a:r>
              <a:endParaRPr lang="zh-CN" altLang="en-US" sz="2800" b="1">
                <a:latin typeface="Arial" panose="020B0604020202020204" pitchFamily="34" charset="0"/>
              </a:endParaRPr>
            </a:p>
          </p:txBody>
        </p:sp>
      </p:grpSp>
      <p:sp>
        <p:nvSpPr>
          <p:cNvPr id="113" name="文本框 112"/>
          <p:cNvSpPr txBox="1"/>
          <p:nvPr/>
        </p:nvSpPr>
        <p:spPr>
          <a:xfrm>
            <a:off x="9663430" y="4304030"/>
            <a:ext cx="1058545" cy="460375"/>
          </a:xfrm>
          <a:prstGeom prst="rect">
            <a:avLst/>
          </a:prstGeom>
          <a:noFill/>
        </p:spPr>
        <p:txBody>
          <a:bodyPr wrap="square" rtlCol="0">
            <a:spAutoFit/>
          </a:bodyPr>
          <a:p>
            <a:r>
              <a:rPr lang="en-US" altLang="zh-CN" sz="2400" b="1" dirty="0">
                <a:solidFill>
                  <a:schemeClr val="tx1"/>
                </a:solidFill>
                <a:latin typeface="微软雅黑" panose="020B0503020204020204" pitchFamily="34" charset="-122"/>
                <a:ea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49300" y="2435860"/>
            <a:ext cx="10222230" cy="2938145"/>
          </a:xfrm>
          <a:prstGeom prst="roundRect">
            <a:avLst/>
          </a:prstGeom>
          <a:noFill/>
          <a:ln w="60325" cmpd="dbl">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5" name="圆角矩形 114"/>
          <p:cNvSpPr/>
          <p:nvPr/>
        </p:nvSpPr>
        <p:spPr>
          <a:xfrm>
            <a:off x="815340" y="2486660"/>
            <a:ext cx="10222230" cy="2938145"/>
          </a:xfrm>
          <a:prstGeom prst="roundRect">
            <a:avLst/>
          </a:prstGeom>
          <a:noFill/>
          <a:ln w="60325" cmpd="dbl">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left)">
                                      <p:cBhvr>
                                        <p:cTn id="17" dur="500"/>
                                        <p:tgtEl>
                                          <p:spTgt spid="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wipe(left)">
                                      <p:cBhvr>
                                        <p:cTn id="22" dur="500"/>
                                        <p:tgtEl>
                                          <p:spTgt spid="9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left)">
                                      <p:cBhvr>
                                        <p:cTn id="27" dur="500"/>
                                        <p:tgtEl>
                                          <p:spTgt spid="6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left)">
                                      <p:cBhvr>
                                        <p:cTn id="32" dur="500"/>
                                        <p:tgtEl>
                                          <p:spTgt spid="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wipe(left)">
                                      <p:cBhvr>
                                        <p:cTn id="37" dur="500"/>
                                        <p:tgtEl>
                                          <p:spTgt spid="10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wipe(left)">
                                      <p:cBhvr>
                                        <p:cTn id="4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7" name="文本框 36"/>
          <p:cNvSpPr txBox="1"/>
          <p:nvPr/>
        </p:nvSpPr>
        <p:spPr>
          <a:xfrm>
            <a:off x="5744845" y="2578735"/>
            <a:ext cx="538734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小明和小红所走的路程比是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3" name="直接箭头连接符 42"/>
          <p:cNvCxnSpPr/>
          <p:nvPr/>
        </p:nvCxnSpPr>
        <p:spPr>
          <a:xfrm>
            <a:off x="5308600" y="2804160"/>
            <a:ext cx="648000" cy="0"/>
          </a:xfrm>
          <a:prstGeom prst="straightConnector1">
            <a:avLst/>
          </a:prstGeom>
          <a:ln w="6032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134100" y="3296920"/>
            <a:ext cx="523430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小明和小红所用的时间比是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4" name="组合 23"/>
          <p:cNvGrpSpPr/>
          <p:nvPr/>
        </p:nvGrpSpPr>
        <p:grpSpPr>
          <a:xfrm>
            <a:off x="1391920" y="1050290"/>
            <a:ext cx="9103360" cy="1355090"/>
            <a:chOff x="2432" y="1558"/>
            <a:chExt cx="14336" cy="2134"/>
          </a:xfrm>
        </p:grpSpPr>
        <mc:AlternateContent xmlns:mc="http://schemas.openxmlformats.org/markup-compatibility/2006">
          <mc:Choice xmlns:a14="http://schemas.microsoft.com/office/drawing/2010/main" Requires="a14">
            <p:sp>
              <p:nvSpPr>
                <p:cNvPr id="11" name="文本框 10"/>
                <p:cNvSpPr txBox="1"/>
                <p:nvPr/>
              </p:nvSpPr>
              <p:spPr>
                <a:xfrm>
                  <a:off x="2432" y="1558"/>
                  <a:ext cx="14336" cy="1888"/>
                </a:xfrm>
                <a:prstGeom prst="rect">
                  <a:avLst/>
                </a:prstGeom>
                <a:noFill/>
              </p:spPr>
              <p:txBody>
                <a:bodyPr wrap="square" rtlCol="0">
                  <a:spAutoFit/>
                </a:bodyPr>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欢欢和乐乐分别从各自的家去游乐场，小明走的路程是小红的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而小明花的时间是小红的</a:t>
                  </a:r>
                  <a14:m>
                    <m:oMath xmlns:m="http://schemas.openxmlformats.org/officeDocument/2006/math">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r>
                        <a:rPr lang="en-US" altLang="zh-CN" sz="2400" i="1" dirty="0">
                          <a:solidFill>
                            <a:schemeClr val="tx1"/>
                          </a:solidFill>
                          <a:latin typeface="Cambria Math" panose="02040503050406030204" charset="0"/>
                          <a:ea typeface="MS Mincho" panose="02020609040205080304" charset="-128"/>
                          <a:cs typeface="Cambria Math" panose="02040503050406030204" charset="0"/>
                        </a:rPr>
                        <m:t> </m:t>
                      </m:r>
                    </m:oMath>
                  </a14:m>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小明和小红的速度比是多少？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1" name="文本框 10"/>
                <p:cNvSpPr txBox="1">
                  <a:spLocks noRot="1" noChangeAspect="1" noMove="1" noResize="1" noEditPoints="1" noAdjustHandles="1" noChangeArrowheads="1" noChangeShapeType="1" noTextEdit="1"/>
                </p:cNvSpPr>
                <p:nvPr/>
              </p:nvSpPr>
              <p:spPr>
                <a:xfrm>
                  <a:off x="2432" y="1558"/>
                  <a:ext cx="14336" cy="1888"/>
                </a:xfrm>
                <a:prstGeom prst="rect">
                  <a:avLst/>
                </a:prstGeom>
                <a:blipFill rotWithShape="1">
                  <a:blip r:embed="rId2"/>
                </a:blipFill>
              </p:spPr>
              <p:txBody>
                <a:bodyPr/>
                <a:lstStyle/>
                <a:p>
                  <a:r>
                    <a:rPr lang="zh-CN" altLang="en-US">
                      <a:noFill/>
                    </a:rPr>
                    <a:t> </a:t>
                  </a:r>
                </a:p>
              </p:txBody>
            </p:sp>
          </mc:Fallback>
        </mc:AlternateContent>
        <p:grpSp>
          <p:nvGrpSpPr>
            <p:cNvPr id="3" name="Group 6"/>
            <p:cNvGrpSpPr/>
            <p:nvPr/>
          </p:nvGrpSpPr>
          <p:grpSpPr>
            <a:xfrm rot="0">
              <a:off x="15860" y="1726"/>
              <a:ext cx="908" cy="1130"/>
              <a:chOff x="4876" y="2840"/>
              <a:chExt cx="363" cy="452"/>
            </a:xfrm>
          </p:grpSpPr>
          <p:sp>
            <p:nvSpPr>
              <p:cNvPr id="2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2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8" name="Group 6"/>
            <p:cNvGrpSpPr/>
            <p:nvPr/>
          </p:nvGrpSpPr>
          <p:grpSpPr>
            <a:xfrm rot="0">
              <a:off x="7943" y="2562"/>
              <a:ext cx="908" cy="1130"/>
              <a:chOff x="4876" y="2840"/>
              <a:chExt cx="363" cy="452"/>
            </a:xfrm>
          </p:grpSpPr>
          <p:sp>
            <p:nvSpPr>
              <p:cNvPr id="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6" name="组合 5"/>
          <p:cNvGrpSpPr/>
          <p:nvPr/>
        </p:nvGrpSpPr>
        <p:grpSpPr>
          <a:xfrm>
            <a:off x="1262380" y="3235325"/>
            <a:ext cx="3807460" cy="717550"/>
            <a:chOff x="1988" y="5095"/>
            <a:chExt cx="5996" cy="1130"/>
          </a:xfrm>
        </p:grpSpPr>
        <p:sp>
          <p:nvSpPr>
            <p:cNvPr id="16" name="文本框 15"/>
            <p:cNvSpPr txBox="1"/>
            <p:nvPr/>
          </p:nvSpPr>
          <p:spPr>
            <a:xfrm>
              <a:off x="1988" y="5161"/>
              <a:ext cx="50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小明花的时间是小红的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7" name="Group 6"/>
            <p:cNvGrpSpPr/>
            <p:nvPr/>
          </p:nvGrpSpPr>
          <p:grpSpPr>
            <a:xfrm rot="0">
              <a:off x="7076" y="5095"/>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cxnSp>
        <p:nvCxnSpPr>
          <p:cNvPr id="20" name="直接箭头连接符 19"/>
          <p:cNvCxnSpPr/>
          <p:nvPr/>
        </p:nvCxnSpPr>
        <p:spPr>
          <a:xfrm>
            <a:off x="5308600" y="3536950"/>
            <a:ext cx="648000" cy="0"/>
          </a:xfrm>
          <a:prstGeom prst="straightConnector1">
            <a:avLst/>
          </a:prstGeom>
          <a:ln w="6032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754630" y="4149090"/>
            <a:ext cx="6557010" cy="460375"/>
          </a:xfrm>
          <a:prstGeom prst="rect">
            <a:avLst/>
          </a:prstGeom>
          <a:noFill/>
        </p:spPr>
        <p:txBody>
          <a:bodyPr wrap="squar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小明和小红的速度比是（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21"/>
          <p:cNvSpPr txBox="1"/>
          <p:nvPr/>
        </p:nvSpPr>
        <p:spPr>
          <a:xfrm>
            <a:off x="3840480" y="4821555"/>
            <a:ext cx="3760470" cy="460375"/>
          </a:xfrm>
          <a:prstGeom prst="rect">
            <a:avLst/>
          </a:prstGeom>
          <a:noFill/>
        </p:spPr>
        <p:txBody>
          <a:bodyPr wrap="none" rtlCol="0" anchor="t">
            <a:spAutoFit/>
          </a:bodyPr>
          <a:p>
            <a:pPr>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3672205" y="5595620"/>
            <a:ext cx="4502150" cy="534035"/>
          </a:xfrm>
          <a:prstGeom prst="rect">
            <a:avLst/>
          </a:prstGeom>
          <a:noFill/>
        </p:spPr>
        <p:txBody>
          <a:bodyPr wrap="none" rtlCol="0" anchor="t">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答：小明和小红的速度比是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5" name="组合 4"/>
          <p:cNvGrpSpPr/>
          <p:nvPr/>
        </p:nvGrpSpPr>
        <p:grpSpPr>
          <a:xfrm>
            <a:off x="1033780" y="2393315"/>
            <a:ext cx="10003790" cy="1595120"/>
            <a:chOff x="1628" y="3769"/>
            <a:chExt cx="15754" cy="2512"/>
          </a:xfrm>
        </p:grpSpPr>
        <p:grpSp>
          <p:nvGrpSpPr>
            <p:cNvPr id="2" name="组合 1"/>
            <p:cNvGrpSpPr/>
            <p:nvPr/>
          </p:nvGrpSpPr>
          <p:grpSpPr>
            <a:xfrm>
              <a:off x="1988" y="3941"/>
              <a:ext cx="5996" cy="1130"/>
              <a:chOff x="1988" y="3941"/>
              <a:chExt cx="5996" cy="1130"/>
            </a:xfrm>
          </p:grpSpPr>
          <p:sp>
            <p:nvSpPr>
              <p:cNvPr id="12" name="文本框 11"/>
              <p:cNvSpPr txBox="1"/>
              <p:nvPr/>
            </p:nvSpPr>
            <p:spPr>
              <a:xfrm>
                <a:off x="1988" y="4061"/>
                <a:ext cx="50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小明走的路程是小红的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Group 6"/>
              <p:cNvGrpSpPr/>
              <p:nvPr/>
            </p:nvGrpSpPr>
            <p:grpSpPr>
              <a:xfrm rot="0">
                <a:off x="7076" y="3941"/>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115" name="圆角矩形 114"/>
            <p:cNvSpPr/>
            <p:nvPr/>
          </p:nvSpPr>
          <p:spPr>
            <a:xfrm>
              <a:off x="1628" y="3769"/>
              <a:ext cx="15754" cy="2512"/>
            </a:xfrm>
            <a:prstGeom prst="roundRect">
              <a:avLst/>
            </a:prstGeom>
            <a:noFill/>
            <a:ln w="69850"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p:tgtEl>
                                          <p:spTgt spid="37"/>
                                        </p:tgtEl>
                                        <p:attrNameLst>
                                          <p:attrName>ppt_y</p:attrName>
                                        </p:attrNameLst>
                                      </p:cBhvr>
                                      <p:tavLst>
                                        <p:tav tm="0">
                                          <p:val>
                                            <p:strVal val="#ppt_y+#ppt_h*1.125000"/>
                                          </p:val>
                                        </p:tav>
                                        <p:tav tm="100000">
                                          <p:val>
                                            <p:strVal val="#ppt_y"/>
                                          </p:val>
                                        </p:tav>
                                      </p:tavLst>
                                    </p:anim>
                                    <p:animEffect transition="in" filter="wipe(up)">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p:tgtEl>
                                          <p:spTgt spid="21"/>
                                        </p:tgtEl>
                                        <p:attrNameLst>
                                          <p:attrName>ppt_y</p:attrName>
                                        </p:attrNameLst>
                                      </p:cBhvr>
                                      <p:tavLst>
                                        <p:tav tm="0">
                                          <p:val>
                                            <p:strVal val="#ppt_y+#ppt_h*1.125000"/>
                                          </p:val>
                                        </p:tav>
                                        <p:tav tm="100000">
                                          <p:val>
                                            <p:strVal val="#ppt_y"/>
                                          </p:val>
                                        </p:tav>
                                      </p:tavLst>
                                    </p:anim>
                                    <p:animEffect transition="in" filter="wipe(up)">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p:tgtEl>
                                          <p:spTgt spid="22"/>
                                        </p:tgtEl>
                                        <p:attrNameLst>
                                          <p:attrName>ppt_y</p:attrName>
                                        </p:attrNameLst>
                                      </p:cBhvr>
                                      <p:tavLst>
                                        <p:tav tm="0">
                                          <p:val>
                                            <p:strVal val="#ppt_y+#ppt_h*1.125000"/>
                                          </p:val>
                                        </p:tav>
                                        <p:tav tm="100000">
                                          <p:val>
                                            <p:strVal val="#ppt_y"/>
                                          </p:val>
                                        </p:tav>
                                      </p:tavLst>
                                    </p:anim>
                                    <p:animEffect transition="in" filter="wipe(up)">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p:tgtEl>
                                          <p:spTgt spid="23"/>
                                        </p:tgtEl>
                                        <p:attrNameLst>
                                          <p:attrName>ppt_y</p:attrName>
                                        </p:attrNameLst>
                                      </p:cBhvr>
                                      <p:tavLst>
                                        <p:tav tm="0">
                                          <p:val>
                                            <p:strVal val="#ppt_y+#ppt_h*1.125000"/>
                                          </p:val>
                                        </p:tav>
                                        <p:tav tm="100000">
                                          <p:val>
                                            <p:strVal val="#ppt_y"/>
                                          </p:val>
                                        </p:tav>
                                      </p:tavLst>
                                    </p:anim>
                                    <p:animEffect transition="in" filter="wipe(up)">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57d0101d-0c6f-47c0-86f8-65a688e06f51"/>
          <p:cNvPicPr>
            <a:picLocks noChangeAspect="1"/>
          </p:cNvPicPr>
          <p:nvPr/>
        </p:nvPicPr>
        <p:blipFill>
          <a:blip r:embed="rId2"/>
          <a:stretch>
            <a:fillRect/>
          </a:stretch>
        </p:blipFill>
        <p:spPr>
          <a:xfrm>
            <a:off x="1228725" y="1012190"/>
            <a:ext cx="9130665" cy="578358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4" name="矩形 3"/>
          <p:cNvSpPr/>
          <p:nvPr/>
        </p:nvSpPr>
        <p:spPr>
          <a:xfrm>
            <a:off x="2125808" y="1417040"/>
            <a:ext cx="6480720" cy="437515"/>
          </a:xfrm>
          <a:prstGeom prst="rect">
            <a:avLst/>
          </a:prstGeom>
        </p:spPr>
        <p:txBody>
          <a:bodyPr wrap="square" lIns="68580" tIns="34290" rIns="68580" bIns="34290">
            <a:spAutoFit/>
          </a:bodyPr>
          <a:lstStyle/>
          <a:p>
            <a:r>
              <a:rPr lang="zh-CN" altLang="en-US" sz="2400" dirty="0">
                <a:latin typeface="+mn-ea"/>
              </a:rPr>
              <a:t>两个数量之间的关系可以用</a:t>
            </a:r>
            <a:r>
              <a:rPr lang="zh-CN" altLang="en-US" sz="2400" dirty="0">
                <a:solidFill>
                  <a:srgbClr val="FF0000"/>
                </a:solidFill>
                <a:latin typeface="+mn-ea"/>
              </a:rPr>
              <a:t>两个数的比</a:t>
            </a:r>
            <a:r>
              <a:rPr lang="zh-CN" altLang="en-US" sz="2400" dirty="0">
                <a:latin typeface="+mn-ea"/>
              </a:rPr>
              <a:t>来表示。</a:t>
            </a:r>
            <a:endParaRPr lang="zh-CN" altLang="en-US" sz="2400" dirty="0">
              <a:latin typeface="+mn-ea"/>
            </a:endParaRPr>
          </a:p>
        </p:txBody>
      </p:sp>
      <p:sp>
        <p:nvSpPr>
          <p:cNvPr id="6" name="矩形 5"/>
          <p:cNvSpPr/>
          <p:nvPr/>
        </p:nvSpPr>
        <p:spPr>
          <a:xfrm>
            <a:off x="2081875" y="2305090"/>
            <a:ext cx="7620406" cy="1176020"/>
          </a:xfrm>
          <a:prstGeom prst="rect">
            <a:avLst/>
          </a:prstGeom>
        </p:spPr>
        <p:txBody>
          <a:bodyPr wrap="square" lIns="68580" tIns="34290" rIns="68580" bIns="34290">
            <a:spAutoFit/>
          </a:bodyPr>
          <a:lstStyle/>
          <a:p>
            <a:r>
              <a:rPr lang="zh-CN" altLang="en-US" sz="2400" dirty="0">
                <a:latin typeface="+mn-ea"/>
                <a:cs typeface="+mn-ea"/>
              </a:rPr>
              <a:t>在两个数的比中，“：”是</a:t>
            </a:r>
            <a:r>
              <a:rPr lang="zh-CN" altLang="en-US" sz="2400" dirty="0">
                <a:solidFill>
                  <a:srgbClr val="FF0000"/>
                </a:solidFill>
                <a:latin typeface="+mn-ea"/>
                <a:cs typeface="+mn-ea"/>
              </a:rPr>
              <a:t>比号</a:t>
            </a:r>
            <a:r>
              <a:rPr lang="zh-CN" altLang="en-US" sz="2400" dirty="0">
                <a:latin typeface="+mn-ea"/>
                <a:cs typeface="+mn-ea"/>
              </a:rPr>
              <a:t>，比号前面的数叫做</a:t>
            </a:r>
            <a:r>
              <a:rPr lang="zh-CN" altLang="en-US" sz="2400" dirty="0">
                <a:solidFill>
                  <a:srgbClr val="FF0000"/>
                </a:solidFill>
                <a:latin typeface="+mn-ea"/>
                <a:cs typeface="+mn-ea"/>
              </a:rPr>
              <a:t>比的前项</a:t>
            </a:r>
            <a:r>
              <a:rPr lang="zh-CN" altLang="en-US" sz="2400" dirty="0">
                <a:latin typeface="+mn-ea"/>
                <a:cs typeface="+mn-ea"/>
              </a:rPr>
              <a:t>，比号后面的数叫做</a:t>
            </a:r>
            <a:r>
              <a:rPr lang="zh-CN" altLang="en-US" sz="2400" dirty="0">
                <a:solidFill>
                  <a:srgbClr val="FF0000"/>
                </a:solidFill>
                <a:latin typeface="+mn-ea"/>
                <a:cs typeface="+mn-ea"/>
              </a:rPr>
              <a:t>比的后项</a:t>
            </a:r>
            <a:r>
              <a:rPr lang="zh-CN" altLang="en-US" sz="2400" dirty="0">
                <a:latin typeface="+mn-ea"/>
                <a:cs typeface="+mn-ea"/>
              </a:rPr>
              <a:t>，比的前项除以后项所得的商叫做</a:t>
            </a:r>
            <a:r>
              <a:rPr lang="zh-CN" altLang="en-US" sz="2400" dirty="0">
                <a:solidFill>
                  <a:srgbClr val="FF0000"/>
                </a:solidFill>
                <a:latin typeface="+mn-ea"/>
                <a:cs typeface="+mn-ea"/>
              </a:rPr>
              <a:t>比值</a:t>
            </a:r>
            <a:r>
              <a:rPr lang="zh-CN" altLang="en-US" sz="2400" dirty="0">
                <a:latin typeface="+mn-ea"/>
                <a:cs typeface="+mn-ea"/>
              </a:rPr>
              <a:t>。</a:t>
            </a:r>
            <a:endParaRPr lang="zh-CN" altLang="en-US" sz="2400" dirty="0">
              <a:latin typeface="+mn-ea"/>
              <a:cs typeface="+mn-ea"/>
            </a:endParaRPr>
          </a:p>
        </p:txBody>
      </p:sp>
      <p:sp>
        <p:nvSpPr>
          <p:cNvPr id="7" name="矩形 6"/>
          <p:cNvSpPr/>
          <p:nvPr/>
        </p:nvSpPr>
        <p:spPr>
          <a:xfrm>
            <a:off x="2081875" y="3930972"/>
            <a:ext cx="7493942" cy="1176020"/>
          </a:xfrm>
          <a:prstGeom prst="rect">
            <a:avLst/>
          </a:prstGeom>
        </p:spPr>
        <p:txBody>
          <a:bodyPr wrap="square" lIns="68580" tIns="34290" rIns="68580" bIns="34290">
            <a:spAutoFit/>
          </a:bodyPr>
          <a:lstStyle/>
          <a:p>
            <a:pPr latinLnBrk="1">
              <a:spcBef>
                <a:spcPct val="50000"/>
              </a:spcBef>
              <a:defRPr/>
            </a:pPr>
            <a:r>
              <a:rPr lang="zh-CN" altLang="en-US" sz="2400" dirty="0">
                <a:solidFill>
                  <a:srgbClr val="FF0000"/>
                </a:solidFill>
                <a:latin typeface="+mn-ea"/>
                <a:cs typeface="+mn-ea"/>
              </a:rPr>
              <a:t>比的前项，后项和比值</a:t>
            </a:r>
            <a:r>
              <a:rPr lang="zh-CN" altLang="en-US" sz="2400" dirty="0">
                <a:latin typeface="+mn-ea"/>
                <a:cs typeface="+mn-ea"/>
              </a:rPr>
              <a:t>分别相当于除法算式中的：</a:t>
            </a:r>
            <a:r>
              <a:rPr lang="zh-CN" altLang="en-US" sz="2400" dirty="0">
                <a:solidFill>
                  <a:srgbClr val="0000FF"/>
                </a:solidFill>
                <a:latin typeface="+mn-ea"/>
                <a:cs typeface="+mn-ea"/>
              </a:rPr>
              <a:t>被除数，除数和商</a:t>
            </a:r>
            <a:r>
              <a:rPr lang="zh-CN" altLang="en-US" sz="2400" dirty="0">
                <a:latin typeface="+mn-ea"/>
                <a:cs typeface="+mn-ea"/>
              </a:rPr>
              <a:t>；分别相当于分数中的：</a:t>
            </a:r>
            <a:r>
              <a:rPr lang="zh-CN" altLang="en-US" sz="2400" dirty="0">
                <a:solidFill>
                  <a:srgbClr val="0000FF"/>
                </a:solidFill>
                <a:latin typeface="+mn-ea"/>
                <a:cs typeface="+mn-ea"/>
              </a:rPr>
              <a:t>分子、分母和分数值</a:t>
            </a:r>
            <a:r>
              <a:rPr lang="zh-CN" altLang="en-US" sz="2400" dirty="0">
                <a:latin typeface="+mn-ea"/>
                <a:cs typeface="+mn-ea"/>
              </a:rPr>
              <a:t>。比的后项</a:t>
            </a:r>
            <a:r>
              <a:rPr lang="zh-CN" altLang="en-US" sz="2400" dirty="0">
                <a:solidFill>
                  <a:srgbClr val="FF0000"/>
                </a:solidFill>
                <a:latin typeface="+mn-ea"/>
                <a:cs typeface="+mn-ea"/>
              </a:rPr>
              <a:t>不能是</a:t>
            </a:r>
            <a:r>
              <a:rPr lang="en-US" altLang="zh-CN" sz="2400" dirty="0">
                <a:solidFill>
                  <a:srgbClr val="FF0000"/>
                </a:solidFill>
                <a:latin typeface="+mn-ea"/>
                <a:cs typeface="+mn-ea"/>
              </a:rPr>
              <a:t>0</a:t>
            </a:r>
            <a:r>
              <a:rPr lang="zh-CN" altLang="en-US" sz="2400" dirty="0">
                <a:latin typeface="+mn-ea"/>
                <a:cs typeface="+mn-ea"/>
              </a:rPr>
              <a:t>。</a:t>
            </a:r>
            <a:endParaRPr lang="en-US" altLang="zh-CN" sz="2400" dirty="0">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6" name="文本框 16"/>
          <p:cNvSpPr txBox="1"/>
          <p:nvPr/>
        </p:nvSpPr>
        <p:spPr>
          <a:xfrm>
            <a:off x="5734685" y="1654810"/>
            <a:ext cx="5616575" cy="2861310"/>
          </a:xfrm>
          <a:prstGeom prst="rect">
            <a:avLst/>
          </a:prstGeom>
          <a:noFill/>
        </p:spPr>
        <p:txBody>
          <a:bodyPr wrap="square" rtlCol="0">
            <a:spAutoFit/>
          </a:bodyPr>
          <a:p>
            <a:pPr>
              <a:lnSpc>
                <a:spcPct val="150000"/>
              </a:lnSpc>
            </a:pPr>
            <a:r>
              <a:rPr lang="en-US" altLang="zh-CN" sz="2400" dirty="0">
                <a:latin typeface="+mn-ea"/>
                <a:cs typeface="+mn-ea"/>
              </a:rPr>
              <a:t>       2003</a:t>
            </a:r>
            <a:r>
              <a:rPr lang="zh-CN" altLang="en-US" sz="2400" dirty="0">
                <a:latin typeface="+mn-ea"/>
                <a:cs typeface="+mn-ea"/>
              </a:rPr>
              <a:t>年</a:t>
            </a:r>
            <a:r>
              <a:rPr lang="en-US" altLang="zh-CN" sz="2400" dirty="0">
                <a:latin typeface="+mn-ea"/>
                <a:cs typeface="+mn-ea"/>
              </a:rPr>
              <a:t>10</a:t>
            </a:r>
            <a:r>
              <a:rPr lang="zh-CN" altLang="en-US" sz="2400" dirty="0">
                <a:latin typeface="+mn-ea"/>
                <a:cs typeface="+mn-ea"/>
              </a:rPr>
              <a:t>月</a:t>
            </a:r>
            <a:r>
              <a:rPr lang="en-US" altLang="zh-CN" sz="2400" dirty="0">
                <a:latin typeface="+mn-ea"/>
                <a:cs typeface="+mn-ea"/>
              </a:rPr>
              <a:t>15</a:t>
            </a:r>
            <a:r>
              <a:rPr lang="zh-CN" altLang="en-US" sz="2400" dirty="0">
                <a:latin typeface="+mn-ea"/>
                <a:cs typeface="+mn-ea"/>
              </a:rPr>
              <a:t>日，我国第一艘载人飞船“神舟”五号顺利升空，在太空中执行此次任务的航天员杨利伟在飞船里向人们展示了联合国国旗和中华人民共和国国旗。</a:t>
            </a:r>
            <a:endParaRPr lang="zh-CN" altLang="en-US" sz="2400" dirty="0">
              <a:latin typeface="+mn-ea"/>
              <a:cs typeface="+mn-ea"/>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8090" y="1818640"/>
            <a:ext cx="3764280" cy="2697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8090" y="1818640"/>
            <a:ext cx="3764280" cy="2697480"/>
          </a:xfrm>
          <a:prstGeom prst="rect">
            <a:avLst/>
          </a:prstGeom>
        </p:spPr>
      </p:pic>
      <p:grpSp>
        <p:nvGrpSpPr>
          <p:cNvPr id="9" name="组合 8"/>
          <p:cNvGrpSpPr/>
          <p:nvPr/>
        </p:nvGrpSpPr>
        <p:grpSpPr>
          <a:xfrm>
            <a:off x="5627370" y="1849755"/>
            <a:ext cx="5974715" cy="2545080"/>
            <a:chOff x="8862" y="2913"/>
            <a:chExt cx="9409" cy="4008"/>
          </a:xfrm>
        </p:grpSpPr>
        <p:grpSp>
          <p:nvGrpSpPr>
            <p:cNvPr id="64" name="组合 63"/>
            <p:cNvGrpSpPr/>
            <p:nvPr/>
          </p:nvGrpSpPr>
          <p:grpSpPr>
            <a:xfrm rot="0">
              <a:off x="8862" y="2913"/>
              <a:ext cx="5836" cy="4008"/>
              <a:chOff x="10439" y="4084"/>
              <a:chExt cx="6281" cy="3054"/>
            </a:xfrm>
          </p:grpSpPr>
          <p:sp>
            <p:nvSpPr>
              <p:cNvPr id="61" name="圆角矩形标注 60"/>
              <p:cNvSpPr/>
              <p:nvPr/>
            </p:nvSpPr>
            <p:spPr>
              <a:xfrm>
                <a:off x="10439" y="4084"/>
                <a:ext cx="6281" cy="3054"/>
              </a:xfrm>
              <a:prstGeom prst="wedgeRoundRectCallout">
                <a:avLst>
                  <a:gd name="adj1" fmla="val 62851"/>
                  <a:gd name="adj2" fmla="val -7909"/>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10"/>
                <a:ext cx="5921" cy="2765"/>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9195" y="3317"/>
              <a:ext cx="5310" cy="3343"/>
            </a:xfrm>
            <a:prstGeom prst="rect">
              <a:avLst/>
            </a:prstGeom>
            <a:noFill/>
          </p:spPr>
          <p:txBody>
            <a:bodyPr wrap="none" rtlCol="0">
              <a:spAutoFit/>
            </a:bodyPr>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杨利伟展示的两面旗</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都是长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宽</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怎样用算式表示它们</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长和宽的倍数关系？</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61"/>
            <p:cNvPicPr>
              <a:picLocks noChangeAspect="1"/>
            </p:cNvPicPr>
            <p:nvPr/>
          </p:nvPicPr>
          <p:blipFill>
            <a:blip r:embed="rId3"/>
            <a:stretch>
              <a:fillRect/>
            </a:stretch>
          </p:blipFill>
          <p:spPr>
            <a:xfrm>
              <a:off x="15381" y="3519"/>
              <a:ext cx="2890" cy="2938"/>
            </a:xfrm>
            <a:prstGeom prst="rect">
              <a:avLst/>
            </a:prstGeom>
          </p:spPr>
        </p:pic>
      </p:grpSp>
      <p:grpSp>
        <p:nvGrpSpPr>
          <p:cNvPr id="11" name="组合 10"/>
          <p:cNvGrpSpPr/>
          <p:nvPr/>
        </p:nvGrpSpPr>
        <p:grpSpPr>
          <a:xfrm>
            <a:off x="1654810" y="4731385"/>
            <a:ext cx="7384415" cy="1713230"/>
            <a:chOff x="2606" y="7451"/>
            <a:chExt cx="11629" cy="2698"/>
          </a:xfrm>
        </p:grpSpPr>
        <p:grpSp>
          <p:nvGrpSpPr>
            <p:cNvPr id="7" name="组合 6"/>
            <p:cNvGrpSpPr/>
            <p:nvPr/>
          </p:nvGrpSpPr>
          <p:grpSpPr>
            <a:xfrm>
              <a:off x="6801" y="8312"/>
              <a:ext cx="7435" cy="1360"/>
              <a:chOff x="4640" y="7362"/>
              <a:chExt cx="7435" cy="1360"/>
            </a:xfrm>
          </p:grpSpPr>
          <p:grpSp>
            <p:nvGrpSpPr>
              <p:cNvPr id="6" name="组合 5"/>
              <p:cNvGrpSpPr/>
              <p:nvPr/>
            </p:nvGrpSpPr>
            <p:grpSpPr>
              <a:xfrm rot="0">
                <a:off x="4640" y="7362"/>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9691"/>
                    <a:gd name="adj2" fmla="val -19728"/>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805" y="7663"/>
                <a:ext cx="7271"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求倍数用什么法计算？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8" name="图片 7" descr="图片174"/>
            <p:cNvPicPr>
              <a:picLocks noChangeAspect="1"/>
            </p:cNvPicPr>
            <p:nvPr/>
          </p:nvPicPr>
          <p:blipFill>
            <a:blip r:embed="rId4"/>
            <a:stretch>
              <a:fillRect/>
            </a:stretch>
          </p:blipFill>
          <p:spPr>
            <a:xfrm>
              <a:off x="2606" y="7451"/>
              <a:ext cx="3245" cy="269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90" name="组合 89"/>
          <p:cNvGrpSpPr/>
          <p:nvPr/>
        </p:nvGrpSpPr>
        <p:grpSpPr>
          <a:xfrm>
            <a:off x="2419985" y="1357630"/>
            <a:ext cx="7357745" cy="2171700"/>
            <a:chOff x="4219" y="1562"/>
            <a:chExt cx="11587" cy="3420"/>
          </a:xfrm>
        </p:grpSpPr>
        <p:pic>
          <p:nvPicPr>
            <p:cNvPr id="20" name="图片 19"/>
            <p:cNvPicPr>
              <a:picLocks noChangeAspect="1"/>
            </p:cNvPicPr>
            <p:nvPr/>
          </p:nvPicPr>
          <p:blipFill>
            <a:blip r:embed="rId2"/>
            <a:stretch>
              <a:fillRect/>
            </a:stretch>
          </p:blipFill>
          <p:spPr>
            <a:xfrm>
              <a:off x="5629" y="1562"/>
              <a:ext cx="8536" cy="2613"/>
            </a:xfrm>
            <a:prstGeom prst="rect">
              <a:avLst/>
            </a:prstGeom>
          </p:spPr>
        </p:pic>
        <p:grpSp>
          <p:nvGrpSpPr>
            <p:cNvPr id="16" name="组合 15"/>
            <p:cNvGrpSpPr/>
            <p:nvPr/>
          </p:nvGrpSpPr>
          <p:grpSpPr>
            <a:xfrm>
              <a:off x="10244" y="4258"/>
              <a:ext cx="3870" cy="724"/>
              <a:chOff x="10244" y="4258"/>
              <a:chExt cx="3870" cy="724"/>
            </a:xfrm>
          </p:grpSpPr>
          <p:grpSp>
            <p:nvGrpSpPr>
              <p:cNvPr id="52" name="组合 51"/>
              <p:cNvGrpSpPr/>
              <p:nvPr/>
            </p:nvGrpSpPr>
            <p:grpSpPr>
              <a:xfrm>
                <a:off x="10244" y="4437"/>
                <a:ext cx="3871" cy="341"/>
                <a:chOff x="1979711" y="1938166"/>
                <a:chExt cx="1749979" cy="216776"/>
              </a:xfrm>
            </p:grpSpPr>
            <p:grpSp>
              <p:nvGrpSpPr>
                <p:cNvPr id="53" name="组合 52"/>
                <p:cNvGrpSpPr/>
                <p:nvPr/>
              </p:nvGrpSpPr>
              <p:grpSpPr>
                <a:xfrm>
                  <a:off x="1979711" y="1938918"/>
                  <a:ext cx="410070" cy="216024"/>
                  <a:chOff x="1979711" y="1938918"/>
                  <a:chExt cx="410070" cy="216024"/>
                </a:xfrm>
              </p:grpSpPr>
              <p:cxnSp>
                <p:nvCxnSpPr>
                  <p:cNvPr id="57" name="直接连接符 56"/>
                  <p:cNvCxnSpPr/>
                  <p:nvPr/>
                </p:nvCxnSpPr>
                <p:spPr>
                  <a:xfrm>
                    <a:off x="1979711" y="1938918"/>
                    <a:ext cx="0" cy="216024"/>
                  </a:xfrm>
                  <a:prstGeom prst="line">
                    <a:avLst/>
                  </a:prstGeom>
                  <a:ln w="25400"/>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a:off x="1979711" y="2041061"/>
                    <a:ext cx="410070" cy="0"/>
                  </a:xfrm>
                  <a:prstGeom prst="line">
                    <a:avLst/>
                  </a:prstGeom>
                  <a:ln w="25400"/>
                </p:spPr>
                <p:style>
                  <a:lnRef idx="1">
                    <a:schemeClr val="dk1"/>
                  </a:lnRef>
                  <a:fillRef idx="0">
                    <a:schemeClr val="dk1"/>
                  </a:fillRef>
                  <a:effectRef idx="0">
                    <a:schemeClr val="dk1"/>
                  </a:effectRef>
                  <a:fontRef idx="minor">
                    <a:schemeClr val="tx1"/>
                  </a:fontRef>
                </p:style>
              </p:cxnSp>
            </p:grpSp>
            <p:grpSp>
              <p:nvGrpSpPr>
                <p:cNvPr id="54" name="组合 53"/>
                <p:cNvGrpSpPr/>
                <p:nvPr/>
              </p:nvGrpSpPr>
              <p:grpSpPr>
                <a:xfrm rot="10800000">
                  <a:off x="3316293" y="1938166"/>
                  <a:ext cx="413397" cy="216024"/>
                  <a:chOff x="2002315" y="1923678"/>
                  <a:chExt cx="413397" cy="216024"/>
                </a:xfrm>
              </p:grpSpPr>
              <p:cxnSp>
                <p:nvCxnSpPr>
                  <p:cNvPr id="55" name="直接连接符 54"/>
                  <p:cNvCxnSpPr/>
                  <p:nvPr/>
                </p:nvCxnSpPr>
                <p:spPr>
                  <a:xfrm>
                    <a:off x="2002315" y="1923678"/>
                    <a:ext cx="0" cy="216024"/>
                  </a:xfrm>
                  <a:prstGeom prst="line">
                    <a:avLst/>
                  </a:prstGeom>
                  <a:ln w="25400"/>
                </p:spPr>
                <p:style>
                  <a:lnRef idx="1">
                    <a:schemeClr val="dk1"/>
                  </a:lnRef>
                  <a:fillRef idx="0">
                    <a:schemeClr val="dk1"/>
                  </a:fillRef>
                  <a:effectRef idx="0">
                    <a:schemeClr val="dk1"/>
                  </a:effectRef>
                  <a:fontRef idx="minor">
                    <a:schemeClr val="tx1"/>
                  </a:fontRef>
                </p:style>
              </p:cxnSp>
              <p:cxnSp>
                <p:nvCxnSpPr>
                  <p:cNvPr id="56" name="直接连接符 55"/>
                  <p:cNvCxnSpPr/>
                  <p:nvPr/>
                </p:nvCxnSpPr>
                <p:spPr>
                  <a:xfrm>
                    <a:off x="2005642" y="2041061"/>
                    <a:ext cx="410070" cy="0"/>
                  </a:xfrm>
                  <a:prstGeom prst="line">
                    <a:avLst/>
                  </a:prstGeom>
                  <a:ln w="25400"/>
                </p:spPr>
                <p:style>
                  <a:lnRef idx="1">
                    <a:schemeClr val="dk1"/>
                  </a:lnRef>
                  <a:fillRef idx="0">
                    <a:schemeClr val="dk1"/>
                  </a:fillRef>
                  <a:effectRef idx="0">
                    <a:schemeClr val="dk1"/>
                  </a:effectRef>
                  <a:fontRef idx="minor">
                    <a:schemeClr val="tx1"/>
                  </a:fontRef>
                </p:style>
              </p:cxnSp>
            </p:grpSp>
          </p:grpSp>
          <p:sp>
            <p:nvSpPr>
              <p:cNvPr id="59" name="文本框 58"/>
              <p:cNvSpPr txBox="1"/>
              <p:nvPr/>
            </p:nvSpPr>
            <p:spPr>
              <a:xfrm>
                <a:off x="11373" y="4258"/>
                <a:ext cx="160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4082" y="1598"/>
              <a:ext cx="1724" cy="2560"/>
              <a:chOff x="14082" y="1598"/>
              <a:chExt cx="1724" cy="2560"/>
            </a:xfrm>
          </p:grpSpPr>
          <p:sp>
            <p:nvSpPr>
              <p:cNvPr id="60" name="文本框 59"/>
              <p:cNvSpPr txBox="1"/>
              <p:nvPr/>
            </p:nvSpPr>
            <p:spPr>
              <a:xfrm rot="16200000">
                <a:off x="14510" y="2016"/>
                <a:ext cx="869" cy="1724"/>
              </a:xfrm>
              <a:prstGeom prst="rect">
                <a:avLst/>
              </a:prstGeom>
              <a:noFill/>
            </p:spPr>
            <p:txBody>
              <a:bodyPr vert="eaVert"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10cm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4664" y="1598"/>
                <a:ext cx="341" cy="2560"/>
                <a:chOff x="16289" y="1550"/>
                <a:chExt cx="341" cy="2560"/>
              </a:xfrm>
            </p:grpSpPr>
            <p:grpSp>
              <p:nvGrpSpPr>
                <p:cNvPr id="45" name="组合 44"/>
                <p:cNvGrpSpPr/>
                <p:nvPr/>
              </p:nvGrpSpPr>
              <p:grpSpPr>
                <a:xfrm rot="16200000">
                  <a:off x="15198" y="2679"/>
                  <a:ext cx="2523" cy="340"/>
                  <a:chOff x="1979711" y="1923678"/>
                  <a:chExt cx="1755518" cy="216024"/>
                </a:xfrm>
              </p:grpSpPr>
              <p:grpSp>
                <p:nvGrpSpPr>
                  <p:cNvPr id="46" name="组合 45"/>
                  <p:cNvGrpSpPr/>
                  <p:nvPr/>
                </p:nvGrpSpPr>
                <p:grpSpPr>
                  <a:xfrm>
                    <a:off x="1979711" y="1923678"/>
                    <a:ext cx="416456" cy="216024"/>
                    <a:chOff x="1979711" y="1923678"/>
                    <a:chExt cx="416456" cy="216024"/>
                  </a:xfrm>
                </p:grpSpPr>
                <p:cxnSp>
                  <p:nvCxnSpPr>
                    <p:cNvPr id="50" name="直接连接符 49"/>
                    <p:cNvCxnSpPr/>
                    <p:nvPr/>
                  </p:nvCxnSpPr>
                  <p:spPr>
                    <a:xfrm>
                      <a:off x="1979711" y="1923678"/>
                      <a:ext cx="0" cy="216024"/>
                    </a:xfrm>
                    <a:prstGeom prst="line">
                      <a:avLst/>
                    </a:prstGeom>
                    <a:ln w="31750"/>
                  </p:spPr>
                  <p:style>
                    <a:lnRef idx="1">
                      <a:schemeClr val="dk1"/>
                    </a:lnRef>
                    <a:fillRef idx="0">
                      <a:schemeClr val="dk1"/>
                    </a:fillRef>
                    <a:effectRef idx="0">
                      <a:schemeClr val="dk1"/>
                    </a:effectRef>
                    <a:fontRef idx="minor">
                      <a:schemeClr val="tx1"/>
                    </a:fontRef>
                  </p:style>
                </p:cxnSp>
                <p:cxnSp>
                  <p:nvCxnSpPr>
                    <p:cNvPr id="51" name="直接连接符 50"/>
                    <p:cNvCxnSpPr/>
                    <p:nvPr/>
                  </p:nvCxnSpPr>
                  <p:spPr>
                    <a:xfrm>
                      <a:off x="2001768" y="2038637"/>
                      <a:ext cx="394399" cy="0"/>
                    </a:xfrm>
                    <a:prstGeom prst="line">
                      <a:avLst/>
                    </a:prstGeom>
                    <a:ln w="31750"/>
                  </p:spPr>
                  <p:style>
                    <a:lnRef idx="1">
                      <a:schemeClr val="dk1"/>
                    </a:lnRef>
                    <a:fillRef idx="0">
                      <a:schemeClr val="dk1"/>
                    </a:fillRef>
                    <a:effectRef idx="0">
                      <a:schemeClr val="dk1"/>
                    </a:effectRef>
                    <a:fontRef idx="minor">
                      <a:schemeClr val="tx1"/>
                    </a:fontRef>
                  </p:style>
                </p:cxnSp>
              </p:grpSp>
              <p:cxnSp>
                <p:nvCxnSpPr>
                  <p:cNvPr id="49" name="直接连接符 48"/>
                  <p:cNvCxnSpPr/>
                  <p:nvPr/>
                </p:nvCxnSpPr>
                <p:spPr>
                  <a:xfrm rot="10800000">
                    <a:off x="3375218" y="2030575"/>
                    <a:ext cx="360011" cy="0"/>
                  </a:xfrm>
                  <a:prstGeom prst="line">
                    <a:avLst/>
                  </a:prstGeom>
                  <a:ln w="31750"/>
                </p:spPr>
                <p:style>
                  <a:lnRef idx="1">
                    <a:schemeClr val="dk1"/>
                  </a:lnRef>
                  <a:fillRef idx="0">
                    <a:schemeClr val="dk1"/>
                  </a:fillRef>
                  <a:effectRef idx="0">
                    <a:schemeClr val="dk1"/>
                  </a:effectRef>
                  <a:fontRef idx="minor">
                    <a:schemeClr val="tx1"/>
                  </a:fontRef>
                </p:style>
              </p:cxnSp>
            </p:grpSp>
            <p:cxnSp>
              <p:nvCxnSpPr>
                <p:cNvPr id="4" name="直接连接符 3"/>
                <p:cNvCxnSpPr/>
                <p:nvPr/>
              </p:nvCxnSpPr>
              <p:spPr>
                <a:xfrm rot="16200000">
                  <a:off x="16460" y="1380"/>
                  <a:ext cx="0" cy="340"/>
                </a:xfrm>
                <a:prstGeom prst="line">
                  <a:avLst/>
                </a:prstGeom>
                <a:ln w="31750"/>
              </p:spPr>
              <p:style>
                <a:lnRef idx="1">
                  <a:schemeClr val="dk1"/>
                </a:lnRef>
                <a:fillRef idx="0">
                  <a:schemeClr val="dk1"/>
                </a:fillRef>
                <a:effectRef idx="0">
                  <a:schemeClr val="dk1"/>
                </a:effectRef>
                <a:fontRef idx="minor">
                  <a:schemeClr val="tx1"/>
                </a:fontRef>
              </p:style>
            </p:cxnSp>
          </p:grpSp>
        </p:grpSp>
        <p:grpSp>
          <p:nvGrpSpPr>
            <p:cNvPr id="7" name="组合 6"/>
            <p:cNvGrpSpPr/>
            <p:nvPr/>
          </p:nvGrpSpPr>
          <p:grpSpPr>
            <a:xfrm>
              <a:off x="4219" y="1650"/>
              <a:ext cx="1724" cy="2560"/>
              <a:chOff x="14082" y="1598"/>
              <a:chExt cx="1724" cy="2560"/>
            </a:xfrm>
          </p:grpSpPr>
          <p:sp>
            <p:nvSpPr>
              <p:cNvPr id="8" name="文本框 7"/>
              <p:cNvSpPr txBox="1"/>
              <p:nvPr/>
            </p:nvSpPr>
            <p:spPr>
              <a:xfrm rot="16200000">
                <a:off x="14510" y="2016"/>
                <a:ext cx="869" cy="1724"/>
              </a:xfrm>
              <a:prstGeom prst="rect">
                <a:avLst/>
              </a:prstGeom>
              <a:noFill/>
            </p:spPr>
            <p:txBody>
              <a:bodyPr vert="eaVert"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10cm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4664" y="1598"/>
                <a:ext cx="341" cy="2560"/>
                <a:chOff x="16289" y="1550"/>
                <a:chExt cx="341" cy="2560"/>
              </a:xfrm>
            </p:grpSpPr>
            <p:grpSp>
              <p:nvGrpSpPr>
                <p:cNvPr id="10" name="组合 9"/>
                <p:cNvGrpSpPr/>
                <p:nvPr/>
              </p:nvGrpSpPr>
              <p:grpSpPr>
                <a:xfrm rot="16200000">
                  <a:off x="15198" y="2679"/>
                  <a:ext cx="2523" cy="340"/>
                  <a:chOff x="1979711" y="1923678"/>
                  <a:chExt cx="1755518" cy="216024"/>
                </a:xfrm>
              </p:grpSpPr>
              <p:grpSp>
                <p:nvGrpSpPr>
                  <p:cNvPr id="11" name="组合 10"/>
                  <p:cNvGrpSpPr/>
                  <p:nvPr/>
                </p:nvGrpSpPr>
                <p:grpSpPr>
                  <a:xfrm>
                    <a:off x="1979711" y="1923678"/>
                    <a:ext cx="416456" cy="216024"/>
                    <a:chOff x="1979711" y="1923678"/>
                    <a:chExt cx="416456" cy="216024"/>
                  </a:xfrm>
                </p:grpSpPr>
                <p:cxnSp>
                  <p:nvCxnSpPr>
                    <p:cNvPr id="12" name="直接连接符 11"/>
                    <p:cNvCxnSpPr/>
                    <p:nvPr/>
                  </p:nvCxnSpPr>
                  <p:spPr>
                    <a:xfrm>
                      <a:off x="1979711" y="1923678"/>
                      <a:ext cx="0" cy="216024"/>
                    </a:xfrm>
                    <a:prstGeom prst="line">
                      <a:avLst/>
                    </a:prstGeom>
                    <a:ln w="31750"/>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2001768" y="2038637"/>
                      <a:ext cx="394399" cy="0"/>
                    </a:xfrm>
                    <a:prstGeom prst="line">
                      <a:avLst/>
                    </a:prstGeom>
                    <a:ln w="31750"/>
                  </p:spPr>
                  <p:style>
                    <a:lnRef idx="1">
                      <a:schemeClr val="dk1"/>
                    </a:lnRef>
                    <a:fillRef idx="0">
                      <a:schemeClr val="dk1"/>
                    </a:fillRef>
                    <a:effectRef idx="0">
                      <a:schemeClr val="dk1"/>
                    </a:effectRef>
                    <a:fontRef idx="minor">
                      <a:schemeClr val="tx1"/>
                    </a:fontRef>
                  </p:style>
                </p:cxnSp>
              </p:grpSp>
              <p:cxnSp>
                <p:nvCxnSpPr>
                  <p:cNvPr id="14" name="直接连接符 13"/>
                  <p:cNvCxnSpPr/>
                  <p:nvPr/>
                </p:nvCxnSpPr>
                <p:spPr>
                  <a:xfrm rot="10800000">
                    <a:off x="3375218" y="2030575"/>
                    <a:ext cx="360011" cy="0"/>
                  </a:xfrm>
                  <a:prstGeom prst="line">
                    <a:avLst/>
                  </a:prstGeom>
                  <a:ln w="31750"/>
                </p:spPr>
                <p:style>
                  <a:lnRef idx="1">
                    <a:schemeClr val="dk1"/>
                  </a:lnRef>
                  <a:fillRef idx="0">
                    <a:schemeClr val="dk1"/>
                  </a:fillRef>
                  <a:effectRef idx="0">
                    <a:schemeClr val="dk1"/>
                  </a:effectRef>
                  <a:fontRef idx="minor">
                    <a:schemeClr val="tx1"/>
                  </a:fontRef>
                </p:style>
              </p:cxnSp>
            </p:grpSp>
            <p:cxnSp>
              <p:nvCxnSpPr>
                <p:cNvPr id="15" name="直接连接符 14"/>
                <p:cNvCxnSpPr/>
                <p:nvPr/>
              </p:nvCxnSpPr>
              <p:spPr>
                <a:xfrm rot="16200000">
                  <a:off x="16460" y="1380"/>
                  <a:ext cx="0" cy="340"/>
                </a:xfrm>
                <a:prstGeom prst="line">
                  <a:avLst/>
                </a:prstGeom>
                <a:ln w="31750"/>
              </p:spPr>
              <p:style>
                <a:lnRef idx="1">
                  <a:schemeClr val="dk1"/>
                </a:lnRef>
                <a:fillRef idx="0">
                  <a:schemeClr val="dk1"/>
                </a:fillRef>
                <a:effectRef idx="0">
                  <a:schemeClr val="dk1"/>
                </a:effectRef>
                <a:fontRef idx="minor">
                  <a:schemeClr val="tx1"/>
                </a:fontRef>
              </p:style>
            </p:cxnSp>
          </p:grpSp>
        </p:grpSp>
        <p:grpSp>
          <p:nvGrpSpPr>
            <p:cNvPr id="17" name="组合 16"/>
            <p:cNvGrpSpPr/>
            <p:nvPr/>
          </p:nvGrpSpPr>
          <p:grpSpPr>
            <a:xfrm>
              <a:off x="5629" y="4237"/>
              <a:ext cx="3870" cy="724"/>
              <a:chOff x="10244" y="4258"/>
              <a:chExt cx="3870" cy="724"/>
            </a:xfrm>
          </p:grpSpPr>
          <p:grpSp>
            <p:nvGrpSpPr>
              <p:cNvPr id="18" name="组合 17"/>
              <p:cNvGrpSpPr/>
              <p:nvPr/>
            </p:nvGrpSpPr>
            <p:grpSpPr>
              <a:xfrm>
                <a:off x="10244" y="4437"/>
                <a:ext cx="3871" cy="341"/>
                <a:chOff x="1979711" y="1938166"/>
                <a:chExt cx="1749979" cy="216776"/>
              </a:xfrm>
            </p:grpSpPr>
            <p:grpSp>
              <p:nvGrpSpPr>
                <p:cNvPr id="19" name="组合 18"/>
                <p:cNvGrpSpPr/>
                <p:nvPr/>
              </p:nvGrpSpPr>
              <p:grpSpPr>
                <a:xfrm>
                  <a:off x="1979711" y="1938918"/>
                  <a:ext cx="410070" cy="216024"/>
                  <a:chOff x="1979711" y="1938918"/>
                  <a:chExt cx="410070" cy="216024"/>
                </a:xfrm>
              </p:grpSpPr>
              <p:cxnSp>
                <p:nvCxnSpPr>
                  <p:cNvPr id="21" name="直接连接符 20"/>
                  <p:cNvCxnSpPr/>
                  <p:nvPr/>
                </p:nvCxnSpPr>
                <p:spPr>
                  <a:xfrm>
                    <a:off x="1979711" y="1938918"/>
                    <a:ext cx="0" cy="216024"/>
                  </a:xfrm>
                  <a:prstGeom prst="line">
                    <a:avLst/>
                  </a:prstGeom>
                  <a:ln w="254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a:off x="1979711" y="2041061"/>
                    <a:ext cx="410070" cy="0"/>
                  </a:xfrm>
                  <a:prstGeom prst="line">
                    <a:avLst/>
                  </a:prstGeom>
                  <a:ln w="25400"/>
                </p:spPr>
                <p:style>
                  <a:lnRef idx="1">
                    <a:schemeClr val="dk1"/>
                  </a:lnRef>
                  <a:fillRef idx="0">
                    <a:schemeClr val="dk1"/>
                  </a:fillRef>
                  <a:effectRef idx="0">
                    <a:schemeClr val="dk1"/>
                  </a:effectRef>
                  <a:fontRef idx="minor">
                    <a:schemeClr val="tx1"/>
                  </a:fontRef>
                </p:style>
              </p:cxnSp>
            </p:grpSp>
            <p:grpSp>
              <p:nvGrpSpPr>
                <p:cNvPr id="38" name="组合 37"/>
                <p:cNvGrpSpPr/>
                <p:nvPr/>
              </p:nvGrpSpPr>
              <p:grpSpPr>
                <a:xfrm rot="10800000">
                  <a:off x="3316293" y="1938166"/>
                  <a:ext cx="413397" cy="216024"/>
                  <a:chOff x="2002315" y="1923678"/>
                  <a:chExt cx="413397" cy="216024"/>
                </a:xfrm>
              </p:grpSpPr>
              <p:cxnSp>
                <p:nvCxnSpPr>
                  <p:cNvPr id="39" name="直接连接符 38"/>
                  <p:cNvCxnSpPr/>
                  <p:nvPr/>
                </p:nvCxnSpPr>
                <p:spPr>
                  <a:xfrm>
                    <a:off x="2002315" y="1923678"/>
                    <a:ext cx="0" cy="216024"/>
                  </a:xfrm>
                  <a:prstGeom prst="line">
                    <a:avLst/>
                  </a:prstGeom>
                  <a:ln w="25400"/>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a:off x="2005642" y="2041061"/>
                    <a:ext cx="410070" cy="0"/>
                  </a:xfrm>
                  <a:prstGeom prst="line">
                    <a:avLst/>
                  </a:prstGeom>
                  <a:ln w="25400"/>
                </p:spPr>
                <p:style>
                  <a:lnRef idx="1">
                    <a:schemeClr val="dk1"/>
                  </a:lnRef>
                  <a:fillRef idx="0">
                    <a:schemeClr val="dk1"/>
                  </a:fillRef>
                  <a:effectRef idx="0">
                    <a:schemeClr val="dk1"/>
                  </a:effectRef>
                  <a:fontRef idx="minor">
                    <a:schemeClr val="tx1"/>
                  </a:fontRef>
                </p:style>
              </p:cxnSp>
            </p:grpSp>
          </p:grpSp>
          <p:sp>
            <p:nvSpPr>
              <p:cNvPr id="41" name="文本框 40"/>
              <p:cNvSpPr txBox="1"/>
              <p:nvPr/>
            </p:nvSpPr>
            <p:spPr>
              <a:xfrm>
                <a:off x="11373" y="4258"/>
                <a:ext cx="1607"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rPr>
                  <a:t>15cm</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grpSp>
        <p:nvGrpSpPr>
          <p:cNvPr id="71" name="组合 70"/>
          <p:cNvGrpSpPr/>
          <p:nvPr/>
        </p:nvGrpSpPr>
        <p:grpSpPr>
          <a:xfrm>
            <a:off x="4649470" y="4332605"/>
            <a:ext cx="1484630" cy="575945"/>
            <a:chOff x="4756" y="5319"/>
            <a:chExt cx="2338" cy="907"/>
          </a:xfrm>
        </p:grpSpPr>
        <p:sp>
          <p:nvSpPr>
            <p:cNvPr id="69" name="圆角矩形 68"/>
            <p:cNvSpPr/>
            <p:nvPr/>
          </p:nvSpPr>
          <p:spPr>
            <a:xfrm>
              <a:off x="4756" y="5319"/>
              <a:ext cx="2338" cy="907"/>
            </a:xfrm>
            <a:prstGeom prst="roundRect">
              <a:avLst/>
            </a:prstGeom>
            <a:solidFill>
              <a:srgbClr val="73F156"/>
            </a:solidFill>
            <a:ln>
              <a:solidFill>
                <a:srgbClr val="6DEF57"/>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4990" y="5425"/>
              <a:ext cx="1777"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4" name="组合 73"/>
          <p:cNvGrpSpPr/>
          <p:nvPr/>
        </p:nvGrpSpPr>
        <p:grpSpPr>
          <a:xfrm>
            <a:off x="964565" y="4333240"/>
            <a:ext cx="2621280" cy="575945"/>
            <a:chOff x="8154" y="5347"/>
            <a:chExt cx="4128" cy="907"/>
          </a:xfrm>
        </p:grpSpPr>
        <p:sp>
          <p:nvSpPr>
            <p:cNvPr id="73" name="圆角矩形 72"/>
            <p:cNvSpPr/>
            <p:nvPr/>
          </p:nvSpPr>
          <p:spPr>
            <a:xfrm>
              <a:off x="8154" y="5347"/>
              <a:ext cx="4128" cy="907"/>
            </a:xfrm>
            <a:prstGeom prst="roundRect">
              <a:avLst/>
            </a:prstGeom>
            <a:solidFill>
              <a:srgbClr val="73F156"/>
            </a:solidFill>
            <a:ln>
              <a:solidFill>
                <a:srgbClr val="6DEF57"/>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8346" y="5448"/>
              <a:ext cx="3648" cy="725"/>
            </a:xfrm>
            <a:prstGeom prst="rect">
              <a:avLst/>
            </a:prstGeom>
            <a:noFill/>
          </p:spPr>
          <p:txBody>
            <a:bodyPr wrap="none" rtlCol="0" anchor="t">
              <a:spAutoFit/>
            </a:bodyPr>
            <a:p>
              <a:pPr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长是宽的多少倍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7" name="组合 86"/>
          <p:cNvGrpSpPr/>
          <p:nvPr/>
        </p:nvGrpSpPr>
        <p:grpSpPr>
          <a:xfrm>
            <a:off x="7470140" y="5198110"/>
            <a:ext cx="3709670" cy="575310"/>
            <a:chOff x="10073" y="8151"/>
            <a:chExt cx="5842" cy="906"/>
          </a:xfrm>
        </p:grpSpPr>
        <p:sp>
          <p:nvSpPr>
            <p:cNvPr id="86" name="圆角矩形 85"/>
            <p:cNvSpPr/>
            <p:nvPr/>
          </p:nvSpPr>
          <p:spPr>
            <a:xfrm>
              <a:off x="10073" y="8151"/>
              <a:ext cx="5305" cy="907"/>
            </a:xfrm>
            <a:prstGeom prst="roundRect">
              <a:avLst/>
            </a:prstGeom>
            <a:solidFill>
              <a:srgbClr val="E9A65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10367" y="8241"/>
              <a:ext cx="5549"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宽和长的比是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2" name="右箭头 71"/>
          <p:cNvSpPr/>
          <p:nvPr/>
        </p:nvSpPr>
        <p:spPr>
          <a:xfrm>
            <a:off x="4035425" y="4430395"/>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5" name="组合 74"/>
          <p:cNvGrpSpPr/>
          <p:nvPr/>
        </p:nvGrpSpPr>
        <p:grpSpPr>
          <a:xfrm>
            <a:off x="4678045" y="5186680"/>
            <a:ext cx="1484630" cy="575945"/>
            <a:chOff x="4756" y="5367"/>
            <a:chExt cx="2338" cy="907"/>
          </a:xfrm>
        </p:grpSpPr>
        <p:sp>
          <p:nvSpPr>
            <p:cNvPr id="76" name="圆角矩形 75"/>
            <p:cNvSpPr/>
            <p:nvPr/>
          </p:nvSpPr>
          <p:spPr>
            <a:xfrm>
              <a:off x="4756" y="5367"/>
              <a:ext cx="2338" cy="907"/>
            </a:xfrm>
            <a:prstGeom prst="roundRect">
              <a:avLst/>
            </a:prstGeom>
            <a:solidFill>
              <a:srgbClr val="E9A65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文本框 76"/>
            <p:cNvSpPr txBox="1"/>
            <p:nvPr/>
          </p:nvSpPr>
          <p:spPr>
            <a:xfrm>
              <a:off x="4990" y="5425"/>
              <a:ext cx="1777"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8" name="组合 77"/>
          <p:cNvGrpSpPr/>
          <p:nvPr/>
        </p:nvGrpSpPr>
        <p:grpSpPr>
          <a:xfrm>
            <a:off x="842645" y="5196205"/>
            <a:ext cx="2915920" cy="575945"/>
            <a:chOff x="8154" y="5347"/>
            <a:chExt cx="4592" cy="907"/>
          </a:xfrm>
        </p:grpSpPr>
        <p:sp>
          <p:nvSpPr>
            <p:cNvPr id="79" name="圆角矩形 78"/>
            <p:cNvSpPr/>
            <p:nvPr/>
          </p:nvSpPr>
          <p:spPr>
            <a:xfrm>
              <a:off x="8154" y="5347"/>
              <a:ext cx="4592" cy="907"/>
            </a:xfrm>
            <a:prstGeom prst="roundRect">
              <a:avLst/>
            </a:prstGeom>
            <a:solidFill>
              <a:srgbClr val="E9A65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文本框 79"/>
            <p:cNvSpPr txBox="1"/>
            <p:nvPr/>
          </p:nvSpPr>
          <p:spPr>
            <a:xfrm>
              <a:off x="8346" y="5448"/>
              <a:ext cx="4128" cy="725"/>
            </a:xfrm>
            <a:prstGeom prst="rect">
              <a:avLst/>
            </a:prstGeom>
            <a:noFill/>
          </p:spPr>
          <p:txBody>
            <a:bodyPr wrap="none" rtlCol="0" anchor="t">
              <a:spAutoFit/>
            </a:bodyPr>
            <a:p>
              <a:pPr latinLnBrk="1">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宽是长的几分之几</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81" name="右箭头 80"/>
          <p:cNvSpPr/>
          <p:nvPr/>
        </p:nvSpPr>
        <p:spPr>
          <a:xfrm>
            <a:off x="4035425" y="5300980"/>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5" name="组合 84"/>
          <p:cNvGrpSpPr/>
          <p:nvPr/>
        </p:nvGrpSpPr>
        <p:grpSpPr>
          <a:xfrm>
            <a:off x="7446645" y="4277995"/>
            <a:ext cx="3199130" cy="575310"/>
            <a:chOff x="10985" y="6472"/>
            <a:chExt cx="5038" cy="906"/>
          </a:xfrm>
        </p:grpSpPr>
        <p:sp>
          <p:nvSpPr>
            <p:cNvPr id="84" name="圆角矩形 83"/>
            <p:cNvSpPr/>
            <p:nvPr/>
          </p:nvSpPr>
          <p:spPr>
            <a:xfrm>
              <a:off x="10985" y="6472"/>
              <a:ext cx="5039" cy="907"/>
            </a:xfrm>
            <a:prstGeom prst="roundRect">
              <a:avLst/>
            </a:prstGeom>
            <a:solidFill>
              <a:srgbClr val="73F156"/>
            </a:solidFill>
            <a:ln>
              <a:solidFill>
                <a:srgbClr val="6DEF57"/>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文本框 82"/>
            <p:cNvSpPr txBox="1"/>
            <p:nvPr/>
          </p:nvSpPr>
          <p:spPr>
            <a:xfrm>
              <a:off x="11155" y="6563"/>
              <a:ext cx="4772"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长和宽的比是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8" name="右箭头 87"/>
          <p:cNvSpPr/>
          <p:nvPr/>
        </p:nvSpPr>
        <p:spPr>
          <a:xfrm>
            <a:off x="6758940" y="5309870"/>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右箭头 88"/>
          <p:cNvSpPr/>
          <p:nvPr/>
        </p:nvSpPr>
        <p:spPr>
          <a:xfrm>
            <a:off x="6744970" y="4422775"/>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wipe(left)">
                                      <p:cBhvr>
                                        <p:cTn id="16" dur="500"/>
                                        <p:tgtEl>
                                          <p:spTgt spid="7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left)">
                                      <p:cBhvr>
                                        <p:cTn id="25" dur="500"/>
                                        <p:tgtEl>
                                          <p:spTgt spid="8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left)">
                                      <p:cBhvr>
                                        <p:cTn id="30" dur="500"/>
                                        <p:tgtEl>
                                          <p:spTgt spid="7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ipe(left)">
                                      <p:cBhvr>
                                        <p:cTn id="35" dur="500"/>
                                        <p:tgtEl>
                                          <p:spTgt spid="89"/>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left)">
                                      <p:cBhvr>
                                        <p:cTn id="39" dur="500"/>
                                        <p:tgtEl>
                                          <p:spTgt spid="8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wipe(left)">
                                      <p:cBhvr>
                                        <p:cTn id="44" dur="500"/>
                                        <p:tgtEl>
                                          <p:spTgt spid="88"/>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wipe(left)">
                                      <p:cBhvr>
                                        <p:cTn id="4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81" grpId="0" animBg="1"/>
      <p:bldP spid="89" grpId="0" animBg="1"/>
      <p:bldP spid="8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049145" y="1183640"/>
            <a:ext cx="7875270" cy="1198880"/>
          </a:xfrm>
          <a:prstGeom prst="rect">
            <a:avLst/>
          </a:prstGeom>
          <a:noFill/>
        </p:spPr>
        <p:txBody>
          <a:bodyPr wrap="none" rtlCol="0" anchor="t">
            <a:spAutoFit/>
          </a:bodyPr>
          <a:p>
            <a:pPr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“神舟”五号进入运行轨道后，在距地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350km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的高空做圆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周运动，平均</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分钟绕地球一周，大约运行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42252km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7444740" y="3185795"/>
            <a:ext cx="2985474" cy="792000"/>
            <a:chOff x="11306" y="5123"/>
            <a:chExt cx="4702" cy="1247"/>
          </a:xfrm>
        </p:grpSpPr>
        <p:grpSp>
          <p:nvGrpSpPr>
            <p:cNvPr id="10" name="组合 9"/>
            <p:cNvGrpSpPr/>
            <p:nvPr/>
          </p:nvGrpSpPr>
          <p:grpSpPr>
            <a:xfrm rot="0">
              <a:off x="11306" y="5123"/>
              <a:ext cx="4702" cy="1247"/>
              <a:chOff x="5648" y="4880"/>
              <a:chExt cx="8797" cy="2662"/>
            </a:xfrm>
          </p:grpSpPr>
          <p:grpSp>
            <p:nvGrpSpPr>
              <p:cNvPr id="13" name="组合 12"/>
              <p:cNvGrpSpPr/>
              <p:nvPr/>
            </p:nvGrpSpPr>
            <p:grpSpPr>
              <a:xfrm>
                <a:off x="5648" y="4880"/>
                <a:ext cx="8797" cy="2662"/>
                <a:chOff x="5648" y="4880"/>
                <a:chExt cx="8797" cy="2662"/>
              </a:xfrm>
            </p:grpSpPr>
            <p:sp>
              <p:nvSpPr>
                <p:cNvPr id="14" name="圆角矩形标注 1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5" name="圆角矩形 14"/>
              <p:cNvSpPr/>
              <p:nvPr/>
            </p:nvSpPr>
            <p:spPr>
              <a:xfrm>
                <a:off x="5842" y="5107"/>
                <a:ext cx="8380" cy="2206"/>
              </a:xfrm>
              <a:prstGeom prst="roundRect">
                <a:avLst/>
              </a:prstGeom>
              <a:solidFill>
                <a:srgbClr val="20AB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11371" y="5390"/>
              <a:ext cx="4466" cy="725"/>
            </a:xfrm>
            <a:prstGeom prst="rect">
              <a:avLst/>
            </a:prstGeom>
            <a:noFill/>
          </p:spPr>
          <p:txBody>
            <a:bodyPr wrap="none" rtlCol="0">
              <a:spAutoFit/>
            </a:bodyPr>
            <a:p>
              <a:r>
                <a:rPr lang="zh-CN" altLang="en-US" sz="2400">
                  <a:latin typeface="+mn-ea"/>
                  <a:cs typeface="+mn-ea"/>
                </a:rPr>
                <a:t>速度</a:t>
              </a:r>
              <a:r>
                <a:rPr lang="en-US" altLang="zh-CN" sz="2400">
                  <a:latin typeface="+mn-ea"/>
                  <a:cs typeface="+mn-ea"/>
                </a:rPr>
                <a:t> </a:t>
              </a:r>
              <a:r>
                <a:rPr lang="en-US" altLang="zh-CN" sz="2400" b="1">
                  <a:latin typeface="+mn-ea"/>
                  <a:cs typeface="+mn-ea"/>
                </a:rPr>
                <a:t>=</a:t>
              </a:r>
              <a:r>
                <a:rPr lang="en-US" altLang="zh-CN" sz="2400">
                  <a:latin typeface="+mn-ea"/>
                  <a:cs typeface="+mn-ea"/>
                </a:rPr>
                <a:t> </a:t>
              </a:r>
              <a:r>
                <a:rPr lang="zh-CN" altLang="en-US" sz="2400">
                  <a:latin typeface="+mn-ea"/>
                  <a:cs typeface="+mn-ea"/>
                </a:rPr>
                <a:t>路程</a:t>
              </a:r>
              <a:r>
                <a:rPr lang="en-US" altLang="zh-CN" sz="2400">
                  <a:latin typeface="+mn-ea"/>
                  <a:cs typeface="+mn-ea"/>
                </a:rPr>
                <a:t> </a:t>
              </a:r>
              <a:r>
                <a:rPr lang="zh-CN" altLang="en-US" sz="2400" b="1">
                  <a:latin typeface="+mn-ea"/>
                  <a:cs typeface="+mn-ea"/>
                </a:rPr>
                <a:t>÷</a:t>
              </a:r>
              <a:r>
                <a:rPr lang="en-US" altLang="zh-CN" sz="2400">
                  <a:latin typeface="+mn-ea"/>
                  <a:cs typeface="+mn-ea"/>
                </a:rPr>
                <a:t> </a:t>
              </a:r>
              <a:r>
                <a:rPr lang="zh-CN" altLang="en-US" sz="2400">
                  <a:latin typeface="+mn-ea"/>
                  <a:cs typeface="+mn-ea"/>
                </a:rPr>
                <a:t>时间</a:t>
              </a:r>
              <a:endParaRPr lang="zh-CN" altLang="en-US" sz="2400">
                <a:latin typeface="+mn-ea"/>
                <a:cs typeface="+mn-ea"/>
              </a:endParaRPr>
            </a:p>
          </p:txBody>
        </p:sp>
      </p:grpSp>
      <p:grpSp>
        <p:nvGrpSpPr>
          <p:cNvPr id="23" name="组合 22"/>
          <p:cNvGrpSpPr/>
          <p:nvPr/>
        </p:nvGrpSpPr>
        <p:grpSpPr>
          <a:xfrm>
            <a:off x="621665" y="3085465"/>
            <a:ext cx="6049010" cy="1596390"/>
            <a:chOff x="979" y="4859"/>
            <a:chExt cx="9526" cy="2514"/>
          </a:xfrm>
        </p:grpSpPr>
        <p:grpSp>
          <p:nvGrpSpPr>
            <p:cNvPr id="6" name="组合 5"/>
            <p:cNvGrpSpPr/>
            <p:nvPr/>
          </p:nvGrpSpPr>
          <p:grpSpPr>
            <a:xfrm>
              <a:off x="3779" y="4902"/>
              <a:ext cx="6726" cy="2002"/>
              <a:chOff x="2832" y="4859"/>
              <a:chExt cx="6726" cy="2002"/>
            </a:xfrm>
          </p:grpSpPr>
          <p:grpSp>
            <p:nvGrpSpPr>
              <p:cNvPr id="11" name="组合 10"/>
              <p:cNvGrpSpPr/>
              <p:nvPr/>
            </p:nvGrpSpPr>
            <p:grpSpPr>
              <a:xfrm rot="0">
                <a:off x="2832" y="4859"/>
                <a:ext cx="6726" cy="2002"/>
                <a:chOff x="5191" y="5674"/>
                <a:chExt cx="6319" cy="1361"/>
              </a:xfrm>
            </p:grpSpPr>
            <p:sp>
              <p:nvSpPr>
                <p:cNvPr id="7" name="圆角矩形 6"/>
                <p:cNvSpPr/>
                <p:nvPr/>
              </p:nvSpPr>
              <p:spPr>
                <a:xfrm>
                  <a:off x="5318" y="5759"/>
                  <a:ext cx="6066" cy="1194"/>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标注 8"/>
                <p:cNvSpPr/>
                <p:nvPr/>
              </p:nvSpPr>
              <p:spPr>
                <a:xfrm>
                  <a:off x="5191" y="5674"/>
                  <a:ext cx="6319" cy="1361"/>
                </a:xfrm>
                <a:prstGeom prst="wedgeRoundRectCallout">
                  <a:avLst>
                    <a:gd name="adj1" fmla="val -58474"/>
                    <a:gd name="adj2" fmla="val -18431"/>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3150" y="5080"/>
                <a:ext cx="6048" cy="1598"/>
              </a:xfrm>
              <a:prstGeom prst="rect">
                <a:avLst/>
              </a:prstGeom>
              <a:noFill/>
            </p:spPr>
            <p:txBody>
              <a:bodyPr wrap="none" rtlCol="0" anchor="t">
                <a:spAutoFit/>
              </a:bodyPr>
              <a:p>
                <a:pPr latinLnBrk="1">
                  <a:spcBef>
                    <a:spcPct val="50000"/>
                  </a:spcBef>
                  <a:defRPr/>
                </a:pPr>
                <a:r>
                  <a:rPr lang="zh-CN" altLang="en-US" sz="2400" dirty="0">
                    <a:solidFill>
                      <a:schemeClr val="tx1"/>
                    </a:solidFill>
                    <a:latin typeface="微软雅黑" panose="020B0503020204020204" pitchFamily="34" charset="-122"/>
                    <a:ea typeface="微软雅黑" panose="020B0503020204020204" pitchFamily="34" charset="-122"/>
                    <a:sym typeface="+mn-ea"/>
                  </a:rPr>
                  <a:t>用算式表示飞船进入轨道后</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latinLnBrk="1">
                  <a:spcBef>
                    <a:spcPct val="50000"/>
                  </a:spcBef>
                  <a:defRPr/>
                </a:pPr>
                <a:r>
                  <a:rPr lang="zh-CN" altLang="en-US" sz="2400" dirty="0">
                    <a:solidFill>
                      <a:schemeClr val="tx1"/>
                    </a:solidFill>
                    <a:latin typeface="微软雅黑" panose="020B0503020204020204" pitchFamily="34" charset="-122"/>
                    <a:ea typeface="微软雅黑" panose="020B0503020204020204" pitchFamily="34" charset="-122"/>
                    <a:sym typeface="+mn-ea"/>
                  </a:rPr>
                  <a:t>平均每分钟飞行多少千米？</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17" name="图片 16" descr="图片102"/>
            <p:cNvPicPr>
              <a:picLocks noChangeAspect="1"/>
            </p:cNvPicPr>
            <p:nvPr/>
          </p:nvPicPr>
          <p:blipFill>
            <a:blip r:embed="rId2"/>
            <a:stretch>
              <a:fillRect/>
            </a:stretch>
          </p:blipFill>
          <p:spPr>
            <a:xfrm flipH="1">
              <a:off x="979" y="4859"/>
              <a:ext cx="1853" cy="2515"/>
            </a:xfrm>
            <a:prstGeom prst="rect">
              <a:avLst/>
            </a:prstGeom>
          </p:spPr>
        </p:pic>
      </p:grpSp>
      <p:sp>
        <p:nvSpPr>
          <p:cNvPr id="18" name="圆角矩形 17"/>
          <p:cNvSpPr/>
          <p:nvPr/>
        </p:nvSpPr>
        <p:spPr>
          <a:xfrm>
            <a:off x="3937635" y="1858010"/>
            <a:ext cx="1044000" cy="504000"/>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7972425" y="1863090"/>
            <a:ext cx="1368000" cy="504000"/>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7" name="组合 86"/>
          <p:cNvGrpSpPr/>
          <p:nvPr/>
        </p:nvGrpSpPr>
        <p:grpSpPr>
          <a:xfrm>
            <a:off x="5872480" y="5229225"/>
            <a:ext cx="4423410" cy="575945"/>
            <a:chOff x="10241" y="8151"/>
            <a:chExt cx="6966" cy="907"/>
          </a:xfrm>
        </p:grpSpPr>
        <p:sp>
          <p:nvSpPr>
            <p:cNvPr id="86" name="圆角矩形 85"/>
            <p:cNvSpPr/>
            <p:nvPr/>
          </p:nvSpPr>
          <p:spPr>
            <a:xfrm>
              <a:off x="10241" y="8151"/>
              <a:ext cx="6803" cy="907"/>
            </a:xfrm>
            <a:prstGeom prst="roundRect">
              <a:avLst/>
            </a:prstGeom>
            <a:solidFill>
              <a:srgbClr val="CE78C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10367" y="8241"/>
              <a:ext cx="6840" cy="72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路程和时间的比是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42252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8" name="右箭头 87"/>
          <p:cNvSpPr/>
          <p:nvPr/>
        </p:nvSpPr>
        <p:spPr>
          <a:xfrm>
            <a:off x="5054600" y="5340985"/>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058670" y="5217160"/>
            <a:ext cx="2387600" cy="575945"/>
            <a:chOff x="3242" y="8216"/>
            <a:chExt cx="3760" cy="907"/>
          </a:xfrm>
        </p:grpSpPr>
        <p:sp>
          <p:nvSpPr>
            <p:cNvPr id="76" name="圆角矩形 75"/>
            <p:cNvSpPr/>
            <p:nvPr/>
          </p:nvSpPr>
          <p:spPr>
            <a:xfrm>
              <a:off x="4013" y="8216"/>
              <a:ext cx="2984" cy="907"/>
            </a:xfrm>
            <a:prstGeom prst="roundRect">
              <a:avLst/>
            </a:prstGeom>
            <a:solidFill>
              <a:srgbClr val="CE78C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242" y="8319"/>
              <a:ext cx="3760" cy="725"/>
            </a:xfrm>
            <a:prstGeom prst="rect">
              <a:avLst/>
            </a:prstGeom>
            <a:noFill/>
          </p:spPr>
          <p:txBody>
            <a:bodyPr wrap="square" rtlCol="0" anchor="t">
              <a:spAutoFit/>
            </a:bodyPr>
            <a:p>
              <a:pPr algn="l" latinLnBrk="1">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42252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8"/>
                                        </p:tgtEl>
                                        <p:attrNameLst>
                                          <p:attrName>style.visibility</p:attrName>
                                        </p:attrNameLst>
                                      </p:cBhvr>
                                      <p:to>
                                        <p:strVal val="visible"/>
                                      </p:to>
                                    </p:set>
                                    <p:animEffect transition="in" filter="wheel(1)">
                                      <p:cBhvr>
                                        <p:cTn id="19" dur="10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000" fill="hold">
                                          <p:stCondLst>
                                            <p:cond delay="0"/>
                                          </p:stCondLst>
                                        </p:cTn>
                                        <p:tgtEl>
                                          <p:spTgt spid="19"/>
                                        </p:tgtEl>
                                        <p:attrNameLst>
                                          <p:attrName>style.visibility</p:attrName>
                                        </p:attrNameLst>
                                      </p:cBhvr>
                                      <p:to>
                                        <p:strVal val="visible"/>
                                      </p:to>
                                    </p:set>
                                    <p:animEffect transition="in" filter="wheel(1)">
                                      <p:cBhvr>
                                        <p:cTn id="24" dur="10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left)">
                                      <p:cBhvr>
                                        <p:cTn id="3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8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1" name="组合 70"/>
          <p:cNvGrpSpPr/>
          <p:nvPr/>
        </p:nvGrpSpPr>
        <p:grpSpPr>
          <a:xfrm>
            <a:off x="2695575" y="1245870"/>
            <a:ext cx="1484630" cy="575945"/>
            <a:chOff x="4756" y="5319"/>
            <a:chExt cx="2338" cy="907"/>
          </a:xfrm>
        </p:grpSpPr>
        <p:sp>
          <p:nvSpPr>
            <p:cNvPr id="69" name="圆角矩形 68"/>
            <p:cNvSpPr/>
            <p:nvPr/>
          </p:nvSpPr>
          <p:spPr>
            <a:xfrm>
              <a:off x="4756" y="5319"/>
              <a:ext cx="2338" cy="907"/>
            </a:xfrm>
            <a:prstGeom prst="roundRect">
              <a:avLst/>
            </a:prstGeom>
            <a:solidFill>
              <a:srgbClr val="73F156"/>
            </a:solidFill>
            <a:ln>
              <a:solidFill>
                <a:srgbClr val="6DEF57"/>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4990" y="5425"/>
              <a:ext cx="1777"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7" name="组合 86"/>
          <p:cNvGrpSpPr/>
          <p:nvPr/>
        </p:nvGrpSpPr>
        <p:grpSpPr>
          <a:xfrm>
            <a:off x="5577205" y="2111375"/>
            <a:ext cx="3709670" cy="575310"/>
            <a:chOff x="10073" y="8151"/>
            <a:chExt cx="5842" cy="906"/>
          </a:xfrm>
        </p:grpSpPr>
        <p:sp>
          <p:nvSpPr>
            <p:cNvPr id="86" name="圆角矩形 85"/>
            <p:cNvSpPr/>
            <p:nvPr/>
          </p:nvSpPr>
          <p:spPr>
            <a:xfrm>
              <a:off x="10073" y="8151"/>
              <a:ext cx="5305" cy="907"/>
            </a:xfrm>
            <a:prstGeom prst="roundRect">
              <a:avLst/>
            </a:prstGeom>
            <a:solidFill>
              <a:srgbClr val="E9A65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文本框 67"/>
            <p:cNvSpPr txBox="1"/>
            <p:nvPr/>
          </p:nvSpPr>
          <p:spPr>
            <a:xfrm>
              <a:off x="10367" y="8241"/>
              <a:ext cx="5549"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宽和长的比是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5" name="组合 74"/>
          <p:cNvGrpSpPr/>
          <p:nvPr/>
        </p:nvGrpSpPr>
        <p:grpSpPr>
          <a:xfrm>
            <a:off x="2708910" y="2099945"/>
            <a:ext cx="1484630" cy="575945"/>
            <a:chOff x="4756" y="5367"/>
            <a:chExt cx="2338" cy="907"/>
          </a:xfrm>
        </p:grpSpPr>
        <p:sp>
          <p:nvSpPr>
            <p:cNvPr id="76" name="圆角矩形 75"/>
            <p:cNvSpPr/>
            <p:nvPr/>
          </p:nvSpPr>
          <p:spPr>
            <a:xfrm>
              <a:off x="4756" y="5367"/>
              <a:ext cx="2338" cy="907"/>
            </a:xfrm>
            <a:prstGeom prst="roundRect">
              <a:avLst/>
            </a:prstGeom>
            <a:solidFill>
              <a:srgbClr val="E9A65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文本框 76"/>
            <p:cNvSpPr txBox="1"/>
            <p:nvPr/>
          </p:nvSpPr>
          <p:spPr>
            <a:xfrm>
              <a:off x="4990" y="5425"/>
              <a:ext cx="1777"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5" name="组合 84"/>
          <p:cNvGrpSpPr/>
          <p:nvPr/>
        </p:nvGrpSpPr>
        <p:grpSpPr>
          <a:xfrm>
            <a:off x="5584190" y="1191260"/>
            <a:ext cx="3199130" cy="575310"/>
            <a:chOff x="10985" y="6472"/>
            <a:chExt cx="5038" cy="906"/>
          </a:xfrm>
        </p:grpSpPr>
        <p:sp>
          <p:nvSpPr>
            <p:cNvPr id="84" name="圆角矩形 83"/>
            <p:cNvSpPr/>
            <p:nvPr/>
          </p:nvSpPr>
          <p:spPr>
            <a:xfrm>
              <a:off x="10985" y="6472"/>
              <a:ext cx="5039" cy="907"/>
            </a:xfrm>
            <a:prstGeom prst="roundRect">
              <a:avLst/>
            </a:prstGeom>
            <a:solidFill>
              <a:srgbClr val="73F156"/>
            </a:solidFill>
            <a:ln>
              <a:solidFill>
                <a:srgbClr val="6DEF57"/>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文本框 82"/>
            <p:cNvSpPr txBox="1"/>
            <p:nvPr/>
          </p:nvSpPr>
          <p:spPr>
            <a:xfrm>
              <a:off x="11155" y="6563"/>
              <a:ext cx="4772"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长和宽的比是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8" name="右箭头 87"/>
          <p:cNvSpPr/>
          <p:nvPr/>
        </p:nvSpPr>
        <p:spPr>
          <a:xfrm>
            <a:off x="4805045" y="2223135"/>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右箭头 88"/>
          <p:cNvSpPr/>
          <p:nvPr/>
        </p:nvSpPr>
        <p:spPr>
          <a:xfrm>
            <a:off x="4791075" y="1336040"/>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5600700" y="3004185"/>
            <a:ext cx="4423410" cy="575945"/>
            <a:chOff x="10241" y="8151"/>
            <a:chExt cx="6966" cy="907"/>
          </a:xfrm>
        </p:grpSpPr>
        <p:sp>
          <p:nvSpPr>
            <p:cNvPr id="4" name="圆角矩形 3"/>
            <p:cNvSpPr/>
            <p:nvPr/>
          </p:nvSpPr>
          <p:spPr>
            <a:xfrm>
              <a:off x="10241" y="8151"/>
              <a:ext cx="6803" cy="907"/>
            </a:xfrm>
            <a:prstGeom prst="roundRect">
              <a:avLst/>
            </a:prstGeom>
            <a:solidFill>
              <a:srgbClr val="CE78C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0367" y="8241"/>
              <a:ext cx="6840" cy="72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路程和时间的比是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42252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右箭头 5"/>
          <p:cNvSpPr/>
          <p:nvPr/>
        </p:nvSpPr>
        <p:spPr>
          <a:xfrm>
            <a:off x="4782820" y="3115945"/>
            <a:ext cx="328295"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1786890" y="2992120"/>
            <a:ext cx="2387600" cy="575945"/>
            <a:chOff x="3242" y="8216"/>
            <a:chExt cx="3760" cy="907"/>
          </a:xfrm>
        </p:grpSpPr>
        <p:sp>
          <p:nvSpPr>
            <p:cNvPr id="7" name="圆角矩形 6"/>
            <p:cNvSpPr/>
            <p:nvPr/>
          </p:nvSpPr>
          <p:spPr>
            <a:xfrm>
              <a:off x="4013" y="8216"/>
              <a:ext cx="2984" cy="907"/>
            </a:xfrm>
            <a:prstGeom prst="roundRect">
              <a:avLst/>
            </a:prstGeom>
            <a:solidFill>
              <a:srgbClr val="CE78CD"/>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242" y="8319"/>
              <a:ext cx="3760" cy="725"/>
            </a:xfrm>
            <a:prstGeom prst="rect">
              <a:avLst/>
            </a:prstGeom>
            <a:noFill/>
          </p:spPr>
          <p:txBody>
            <a:bodyPr wrap="square" rtlCol="0" anchor="t">
              <a:spAutoFit/>
            </a:bodyPr>
            <a:p>
              <a:pPr algn="l" latinLnBrk="1">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42252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6" name="组合 15"/>
          <p:cNvGrpSpPr/>
          <p:nvPr/>
        </p:nvGrpSpPr>
        <p:grpSpPr>
          <a:xfrm>
            <a:off x="4577080" y="5076825"/>
            <a:ext cx="4367530" cy="699770"/>
            <a:chOff x="7208" y="8499"/>
            <a:chExt cx="6878" cy="1102"/>
          </a:xfrm>
        </p:grpSpPr>
        <p:sp>
          <p:nvSpPr>
            <p:cNvPr id="14" name="圆角矩形 13"/>
            <p:cNvSpPr/>
            <p:nvPr/>
          </p:nvSpPr>
          <p:spPr>
            <a:xfrm>
              <a:off x="7208" y="8499"/>
              <a:ext cx="687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508" y="8680"/>
              <a:ext cx="6528" cy="725"/>
            </a:xfrm>
            <a:prstGeom prst="rect">
              <a:avLst/>
            </a:prstGeom>
            <a:noFill/>
          </p:spPr>
          <p:txBody>
            <a:bodyPr wrap="none" rtlCol="0" anchor="t">
              <a:spAutoFit/>
            </a:bodyPr>
            <a:p>
              <a:pPr latinLnBrk="1">
                <a:spcBef>
                  <a:spcPct val="50000"/>
                </a:spcBef>
                <a:defRPr/>
              </a:pPr>
              <a:r>
                <a:rPr lang="zh-CN" altLang="en-US" sz="2400" dirty="0">
                  <a:solidFill>
                    <a:schemeClr val="tx1"/>
                  </a:solidFill>
                  <a:latin typeface="微软雅黑" panose="020B0503020204020204" pitchFamily="34" charset="-122"/>
                  <a:ea typeface="微软雅黑" panose="020B0503020204020204" pitchFamily="34" charset="-122"/>
                  <a:sym typeface="+mn-ea"/>
                </a:rPr>
                <a:t>两个数的比表示两个数相除。</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1441450" y="3898900"/>
            <a:ext cx="3439160" cy="2498725"/>
            <a:chOff x="2270" y="6140"/>
            <a:chExt cx="5416" cy="3935"/>
          </a:xfrm>
        </p:grpSpPr>
        <p:grpSp>
          <p:nvGrpSpPr>
            <p:cNvPr id="11" name="组合 10"/>
            <p:cNvGrpSpPr/>
            <p:nvPr/>
          </p:nvGrpSpPr>
          <p:grpSpPr>
            <a:xfrm>
              <a:off x="2934" y="6140"/>
              <a:ext cx="4752" cy="1622"/>
              <a:chOff x="2814" y="7244"/>
              <a:chExt cx="4752" cy="1622"/>
            </a:xfrm>
          </p:grpSpPr>
          <p:pic>
            <p:nvPicPr>
              <p:cNvPr id="10" name="图片 9" descr="778689f2-5e4c-4f9f-b4ea-d5cd88084406"/>
              <p:cNvPicPr>
                <a:picLocks noChangeAspect="1"/>
              </p:cNvPicPr>
              <p:nvPr/>
            </p:nvPicPr>
            <p:blipFill>
              <a:blip r:embed="rId2"/>
              <a:stretch>
                <a:fillRect/>
              </a:stretch>
            </p:blipFill>
            <p:spPr>
              <a:xfrm flipH="1">
                <a:off x="2814" y="7244"/>
                <a:ext cx="4753" cy="1623"/>
              </a:xfrm>
              <a:prstGeom prst="rect">
                <a:avLst/>
              </a:prstGeom>
            </p:spPr>
          </p:pic>
          <p:sp>
            <p:nvSpPr>
              <p:cNvPr id="9" name="文本框 8"/>
              <p:cNvSpPr txBox="1"/>
              <p:nvPr/>
            </p:nvSpPr>
            <p:spPr>
              <a:xfrm>
                <a:off x="3446" y="7621"/>
                <a:ext cx="3648" cy="725"/>
              </a:xfrm>
              <a:prstGeom prst="rect">
                <a:avLst/>
              </a:prstGeom>
              <a:noFill/>
            </p:spPr>
            <p:txBody>
              <a:bodyPr wrap="none" rtlCol="0" anchor="t">
                <a:spAutoFit/>
              </a:bodyPr>
              <a:p>
                <a:r>
                  <a:rPr lang="zh-CN" altLang="en-US" sz="2400" kern="0" noProof="0" dirty="0">
                    <a:latin typeface="微软雅黑" panose="020B0503020204020204" pitchFamily="34" charset="-122"/>
                    <a:ea typeface="微软雅黑" panose="020B0503020204020204" pitchFamily="34" charset="-122"/>
                    <a:sym typeface="+mn-ea"/>
                  </a:rPr>
                  <a:t>你发现了什么？</a:t>
                </a:r>
                <a:endParaRPr lang="zh-CN" altLang="en-US" sz="2400" kern="0" noProof="0" dirty="0">
                  <a:latin typeface="微软雅黑" panose="020B0503020204020204" pitchFamily="34" charset="-122"/>
                  <a:ea typeface="微软雅黑" panose="020B0503020204020204" pitchFamily="34" charset="-122"/>
                  <a:sym typeface="+mn-ea"/>
                </a:endParaRPr>
              </a:p>
            </p:txBody>
          </p:sp>
        </p:grpSp>
        <p:pic>
          <p:nvPicPr>
            <p:cNvPr id="12" name="图片 11" descr="图片160"/>
            <p:cNvPicPr>
              <a:picLocks noChangeAspect="1"/>
            </p:cNvPicPr>
            <p:nvPr/>
          </p:nvPicPr>
          <p:blipFill>
            <a:blip r:embed="rId3"/>
            <a:stretch>
              <a:fillRect/>
            </a:stretch>
          </p:blipFill>
          <p:spPr>
            <a:xfrm>
              <a:off x="2270" y="7887"/>
              <a:ext cx="2746" cy="2189"/>
            </a:xfrm>
            <a:prstGeom prst="rect">
              <a:avLst/>
            </a:prstGeom>
          </p:spPr>
        </p:pic>
      </p:grpSp>
      <p:sp>
        <p:nvSpPr>
          <p:cNvPr id="17" name="文本框 1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ppt_y</p:attrName>
                                        </p:attrNameLst>
                                      </p:cBhvr>
                                      <p:tavLst>
                                        <p:tav tm="0">
                                          <p:val>
                                            <p:strVal val="#ppt_y+#ppt_h*1.125000"/>
                                          </p:val>
                                        </p:tav>
                                        <p:tav tm="100000">
                                          <p:val>
                                            <p:strVal val="#ppt_y"/>
                                          </p:val>
                                        </p:tav>
                                      </p:tavLst>
                                    </p:anim>
                                    <p:animEffect transition="in" filter="wipe(up)">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722880" y="1886585"/>
            <a:ext cx="395541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记作</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426710" y="3036570"/>
            <a:ext cx="1283335"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4928235" y="4201795"/>
            <a:ext cx="2067560"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42252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2707640" y="3060065"/>
            <a:ext cx="4123055" cy="460375"/>
            <a:chOff x="4936" y="2755"/>
            <a:chExt cx="6493" cy="725"/>
          </a:xfrm>
        </p:grpSpPr>
        <p:sp>
          <p:nvSpPr>
            <p:cNvPr id="17" name="文本框 16"/>
            <p:cNvSpPr txBox="1"/>
            <p:nvPr/>
          </p:nvSpPr>
          <p:spPr>
            <a:xfrm>
              <a:off x="4936" y="2755"/>
              <a:ext cx="3466"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记作</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 name="直接连接符 6"/>
            <p:cNvCxnSpPr/>
            <p:nvPr/>
          </p:nvCxnSpPr>
          <p:spPr>
            <a:xfrm>
              <a:off x="8368" y="3443"/>
              <a:ext cx="306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2207260" y="4233545"/>
            <a:ext cx="4623435" cy="460375"/>
            <a:chOff x="4148" y="3787"/>
            <a:chExt cx="7281" cy="725"/>
          </a:xfrm>
        </p:grpSpPr>
        <p:sp>
          <p:nvSpPr>
            <p:cNvPr id="18" name="文本框 17"/>
            <p:cNvSpPr txBox="1"/>
            <p:nvPr/>
          </p:nvSpPr>
          <p:spPr>
            <a:xfrm>
              <a:off x="4148" y="3787"/>
              <a:ext cx="4616"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42252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90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记作</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8" name="直接连接符 7"/>
            <p:cNvCxnSpPr/>
            <p:nvPr/>
          </p:nvCxnSpPr>
          <p:spPr>
            <a:xfrm>
              <a:off x="8368" y="4480"/>
              <a:ext cx="306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641590" y="2023745"/>
            <a:ext cx="3362325" cy="3763010"/>
            <a:chOff x="12706" y="1123"/>
            <a:chExt cx="5295" cy="5926"/>
          </a:xfrm>
        </p:grpSpPr>
        <p:grpSp>
          <p:nvGrpSpPr>
            <p:cNvPr id="12" name="组合 11"/>
            <p:cNvGrpSpPr/>
            <p:nvPr/>
          </p:nvGrpSpPr>
          <p:grpSpPr>
            <a:xfrm>
              <a:off x="12706" y="1123"/>
              <a:ext cx="4650" cy="3347"/>
              <a:chOff x="12706" y="1123"/>
              <a:chExt cx="4650" cy="3347"/>
            </a:xfrm>
          </p:grpSpPr>
          <p:pic>
            <p:nvPicPr>
              <p:cNvPr id="11" name="图片 10" descr="47384b9f-f075-49bc-a753-57ce17f4babf"/>
              <p:cNvPicPr>
                <a:picLocks noChangeAspect="1"/>
              </p:cNvPicPr>
              <p:nvPr/>
            </p:nvPicPr>
            <p:blipFill>
              <a:blip r:embed="rId2"/>
              <a:stretch>
                <a:fillRect/>
              </a:stretch>
            </p:blipFill>
            <p:spPr>
              <a:xfrm>
                <a:off x="12706" y="1123"/>
                <a:ext cx="4650" cy="3347"/>
              </a:xfrm>
              <a:prstGeom prst="rect">
                <a:avLst/>
              </a:prstGeom>
            </p:spPr>
          </p:pic>
          <p:sp>
            <p:nvSpPr>
              <p:cNvPr id="4" name="文本框 3"/>
              <p:cNvSpPr txBox="1"/>
              <p:nvPr/>
            </p:nvSpPr>
            <p:spPr>
              <a:xfrm>
                <a:off x="13351" y="1958"/>
                <a:ext cx="3539" cy="1307"/>
              </a:xfrm>
              <a:prstGeom prst="rect">
                <a:avLst/>
              </a:prstGeom>
              <a:noFill/>
            </p:spPr>
            <p:txBody>
              <a:bodyPr wrap="square" rtlCol="0">
                <a:spAutoFit/>
              </a:bodyP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“：”是比号，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读作“比”。</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3" name="图片 12" descr="图片94"/>
            <p:cNvPicPr>
              <a:picLocks noChangeAspect="1"/>
            </p:cNvPicPr>
            <p:nvPr/>
          </p:nvPicPr>
          <p:blipFill>
            <a:blip r:embed="rId3"/>
            <a:stretch>
              <a:fillRect/>
            </a:stretch>
          </p:blipFill>
          <p:spPr>
            <a:xfrm flipH="1">
              <a:off x="15507" y="4007"/>
              <a:ext cx="2494" cy="3042"/>
            </a:xfrm>
            <a:prstGeom prst="rect">
              <a:avLst/>
            </a:prstGeom>
          </p:spPr>
        </p:pic>
      </p:grpSp>
      <p:sp>
        <p:nvSpPr>
          <p:cNvPr id="56" name="文本框 5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7" name="文本框 36"/>
          <p:cNvSpPr txBox="1"/>
          <p:nvPr/>
        </p:nvSpPr>
        <p:spPr>
          <a:xfrm>
            <a:off x="4001135" y="1224915"/>
            <a:ext cx="1905000" cy="460375"/>
          </a:xfrm>
          <a:prstGeom prst="rect">
            <a:avLst/>
          </a:prstGeom>
          <a:noFill/>
        </p:spPr>
        <p:txBody>
          <a:bodyPr wrap="square" rtlCol="0">
            <a:spAutoFit/>
          </a:bodyPr>
          <a:p>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2489835" y="1210310"/>
            <a:ext cx="143446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15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8" name="组合 27"/>
          <p:cNvGrpSpPr/>
          <p:nvPr/>
        </p:nvGrpSpPr>
        <p:grpSpPr>
          <a:xfrm>
            <a:off x="5551170" y="1163955"/>
            <a:ext cx="1089025" cy="717550"/>
            <a:chOff x="12222" y="7373"/>
            <a:chExt cx="1715" cy="1130"/>
          </a:xfrm>
        </p:grpSpPr>
        <p:sp>
          <p:nvSpPr>
            <p:cNvPr id="41" name="文本框 40"/>
            <p:cNvSpPr txBox="1"/>
            <p:nvPr/>
          </p:nvSpPr>
          <p:spPr>
            <a:xfrm>
              <a:off x="12222" y="7467"/>
              <a:ext cx="807" cy="725"/>
            </a:xfrm>
            <a:prstGeom prst="rect">
              <a:avLst/>
            </a:prstGeom>
            <a:noFill/>
          </p:spPr>
          <p:txBody>
            <a:bodyPr wrap="square" rtlCol="0">
              <a:spAutoFit/>
            </a:bodyPr>
            <a:p>
              <a:r>
                <a:rPr lang="en-US" altLang="zh-CN" sz="2400" b="1" dirty="0">
                  <a:solidFill>
                    <a:schemeClr val="tx1"/>
                  </a:solidFill>
                  <a:latin typeface="微软雅黑" panose="020B0503020204020204" pitchFamily="34" charset="-122"/>
                  <a:ea typeface="微软雅黑" panose="020B0503020204020204" pitchFamily="34" charset="-122"/>
                </a:rPr>
                <a:t>=</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grpSp>
          <p:nvGrpSpPr>
            <p:cNvPr id="25" name="Group 6"/>
            <p:cNvGrpSpPr/>
            <p:nvPr/>
          </p:nvGrpSpPr>
          <p:grpSpPr>
            <a:xfrm>
              <a:off x="13029" y="7373"/>
              <a:ext cx="908" cy="1130"/>
              <a:chOff x="4876" y="2840"/>
              <a:chExt cx="363" cy="452"/>
            </a:xfrm>
          </p:grpSpPr>
          <p:sp>
            <p:nvSpPr>
              <p:cNvPr id="2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30" name="组合 29"/>
          <p:cNvGrpSpPr/>
          <p:nvPr/>
        </p:nvGrpSpPr>
        <p:grpSpPr>
          <a:xfrm>
            <a:off x="3009265" y="1731010"/>
            <a:ext cx="482600" cy="1593850"/>
            <a:chOff x="5230" y="6320"/>
            <a:chExt cx="760" cy="2510"/>
          </a:xfrm>
        </p:grpSpPr>
        <p:sp>
          <p:nvSpPr>
            <p:cNvPr id="59" name="文本框 58"/>
            <p:cNvSpPr txBox="1"/>
            <p:nvPr/>
          </p:nvSpPr>
          <p:spPr>
            <a:xfrm>
              <a:off x="5230" y="7523"/>
              <a:ext cx="760" cy="1307"/>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比号</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5610" y="6320"/>
              <a:ext cx="0" cy="964"/>
            </a:xfrm>
            <a:prstGeom prst="line">
              <a:avLst/>
            </a:prstGeom>
            <a:ln w="412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2557145" y="1731010"/>
            <a:ext cx="482600" cy="1563370"/>
            <a:chOff x="5230" y="6320"/>
            <a:chExt cx="760" cy="2462"/>
          </a:xfrm>
        </p:grpSpPr>
        <p:sp>
          <p:nvSpPr>
            <p:cNvPr id="33" name="文本框 32"/>
            <p:cNvSpPr txBox="1"/>
            <p:nvPr/>
          </p:nvSpPr>
          <p:spPr>
            <a:xfrm>
              <a:off x="5230" y="7475"/>
              <a:ext cx="760" cy="1307"/>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前项</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5610" y="6320"/>
              <a:ext cx="0" cy="964"/>
            </a:xfrm>
            <a:prstGeom prst="line">
              <a:avLst/>
            </a:prstGeom>
            <a:ln w="412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3410585" y="1751330"/>
            <a:ext cx="482600" cy="1563370"/>
            <a:chOff x="5230" y="6320"/>
            <a:chExt cx="760" cy="2462"/>
          </a:xfrm>
        </p:grpSpPr>
        <p:sp>
          <p:nvSpPr>
            <p:cNvPr id="42" name="文本框 41"/>
            <p:cNvSpPr txBox="1"/>
            <p:nvPr/>
          </p:nvSpPr>
          <p:spPr>
            <a:xfrm>
              <a:off x="5230" y="7475"/>
              <a:ext cx="760" cy="1307"/>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sym typeface="+mn-ea"/>
                </a:rPr>
                <a:t>后项</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610" y="6320"/>
              <a:ext cx="0" cy="964"/>
            </a:xfrm>
            <a:prstGeom prst="line">
              <a:avLst/>
            </a:prstGeom>
            <a:ln w="412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6014085" y="1870710"/>
            <a:ext cx="482600" cy="1441450"/>
            <a:chOff x="5230" y="6320"/>
            <a:chExt cx="760" cy="2270"/>
          </a:xfrm>
        </p:grpSpPr>
        <p:sp>
          <p:nvSpPr>
            <p:cNvPr id="46" name="文本框 45"/>
            <p:cNvSpPr txBox="1"/>
            <p:nvPr/>
          </p:nvSpPr>
          <p:spPr>
            <a:xfrm>
              <a:off x="5230" y="7283"/>
              <a:ext cx="760" cy="1307"/>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sym typeface="+mn-ea"/>
                </a:rPr>
                <a:t>比值</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5610" y="6320"/>
              <a:ext cx="0" cy="850"/>
            </a:xfrm>
            <a:prstGeom prst="line">
              <a:avLst/>
            </a:prstGeom>
            <a:ln w="41275" cmpd="sng">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226945" y="4789170"/>
            <a:ext cx="6615430" cy="597535"/>
            <a:chOff x="3507" y="7782"/>
            <a:chExt cx="10418" cy="941"/>
          </a:xfrm>
        </p:grpSpPr>
        <p:sp>
          <p:nvSpPr>
            <p:cNvPr id="6" name="文本框 5"/>
            <p:cNvSpPr txBox="1"/>
            <p:nvPr/>
          </p:nvSpPr>
          <p:spPr>
            <a:xfrm>
              <a:off x="4462" y="7950"/>
              <a:ext cx="9463"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比号后面的数叫做比的</a:t>
              </a:r>
              <a:r>
                <a:rPr lang="zh-CN" altLang="en-US" sz="2400" dirty="0">
                  <a:solidFill>
                    <a:srgbClr val="FF0000"/>
                  </a:solidFill>
                  <a:latin typeface="微软雅黑" panose="020B0503020204020204" pitchFamily="34" charset="-122"/>
                  <a:ea typeface="微软雅黑" panose="020B0503020204020204" pitchFamily="34" charset="-122"/>
                </a:rPr>
                <a:t>后项</a:t>
              </a: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22" name="图片 21" descr="图片296"/>
            <p:cNvPicPr>
              <a:picLocks noChangeAspect="1"/>
            </p:cNvPicPr>
            <p:nvPr/>
          </p:nvPicPr>
          <p:blipFill>
            <a:blip r:embed="rId2"/>
            <a:stretch>
              <a:fillRect/>
            </a:stretch>
          </p:blipFill>
          <p:spPr>
            <a:xfrm>
              <a:off x="3507" y="7782"/>
              <a:ext cx="931" cy="941"/>
            </a:xfrm>
            <a:prstGeom prst="rect">
              <a:avLst/>
            </a:prstGeom>
          </p:spPr>
        </p:pic>
      </p:grpSp>
      <p:grpSp>
        <p:nvGrpSpPr>
          <p:cNvPr id="38" name="组合 37"/>
          <p:cNvGrpSpPr/>
          <p:nvPr/>
        </p:nvGrpSpPr>
        <p:grpSpPr>
          <a:xfrm>
            <a:off x="2226945" y="5478780"/>
            <a:ext cx="6615430" cy="597535"/>
            <a:chOff x="3507" y="8868"/>
            <a:chExt cx="10418" cy="941"/>
          </a:xfrm>
        </p:grpSpPr>
        <p:sp>
          <p:nvSpPr>
            <p:cNvPr id="15" name="文本框 14"/>
            <p:cNvSpPr txBox="1"/>
            <p:nvPr/>
          </p:nvSpPr>
          <p:spPr>
            <a:xfrm>
              <a:off x="4462" y="9036"/>
              <a:ext cx="9463"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比的前项除以后项所得的商，叫做</a:t>
              </a:r>
              <a:r>
                <a:rPr lang="zh-CN" altLang="en-US" sz="2400" dirty="0">
                  <a:solidFill>
                    <a:srgbClr val="FF0000"/>
                  </a:solidFill>
                  <a:latin typeface="微软雅黑" panose="020B0503020204020204" pitchFamily="34" charset="-122"/>
                  <a:ea typeface="微软雅黑" panose="020B0503020204020204" pitchFamily="34" charset="-122"/>
                </a:rPr>
                <a:t>比值</a:t>
              </a:r>
              <a:r>
                <a:rPr lang="zh-CN" altLang="en-US" sz="2400" dirty="0">
                  <a:solidFill>
                    <a:schemeClr val="tx1"/>
                  </a:solidFill>
                  <a:latin typeface="微软雅黑" panose="020B0503020204020204" pitchFamily="34" charset="-122"/>
                  <a:ea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36" name="图片 35" descr="图片296"/>
            <p:cNvPicPr>
              <a:picLocks noChangeAspect="1"/>
            </p:cNvPicPr>
            <p:nvPr/>
          </p:nvPicPr>
          <p:blipFill>
            <a:blip r:embed="rId2"/>
            <a:stretch>
              <a:fillRect/>
            </a:stretch>
          </p:blipFill>
          <p:spPr>
            <a:xfrm>
              <a:off x="3507" y="8868"/>
              <a:ext cx="931" cy="941"/>
            </a:xfrm>
            <a:prstGeom prst="rect">
              <a:avLst/>
            </a:prstGeom>
          </p:spPr>
        </p:pic>
      </p:grpSp>
      <p:grpSp>
        <p:nvGrpSpPr>
          <p:cNvPr id="48" name="组合 47"/>
          <p:cNvGrpSpPr/>
          <p:nvPr/>
        </p:nvGrpSpPr>
        <p:grpSpPr>
          <a:xfrm>
            <a:off x="1888490" y="3935730"/>
            <a:ext cx="7763510" cy="2368550"/>
            <a:chOff x="2974" y="6438"/>
            <a:chExt cx="12226" cy="3730"/>
          </a:xfrm>
        </p:grpSpPr>
        <p:grpSp>
          <p:nvGrpSpPr>
            <p:cNvPr id="21" name="组合 20"/>
            <p:cNvGrpSpPr/>
            <p:nvPr/>
          </p:nvGrpSpPr>
          <p:grpSpPr>
            <a:xfrm>
              <a:off x="3476" y="6720"/>
              <a:ext cx="11725" cy="940"/>
              <a:chOff x="3476" y="6720"/>
              <a:chExt cx="11725" cy="940"/>
            </a:xfrm>
          </p:grpSpPr>
          <p:sp>
            <p:nvSpPr>
              <p:cNvPr id="16" name="文本框 15"/>
              <p:cNvSpPr txBox="1"/>
              <p:nvPr/>
            </p:nvSpPr>
            <p:spPr>
              <a:xfrm>
                <a:off x="4407" y="6864"/>
                <a:ext cx="10794"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在两个数的比中，比号前面的数叫做比的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前项</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图片296"/>
              <p:cNvPicPr>
                <a:picLocks noChangeAspect="1"/>
              </p:cNvPicPr>
              <p:nvPr/>
            </p:nvPicPr>
            <p:blipFill>
              <a:blip r:embed="rId2"/>
              <a:stretch>
                <a:fillRect/>
              </a:stretch>
            </p:blipFill>
            <p:spPr>
              <a:xfrm>
                <a:off x="3476" y="6720"/>
                <a:ext cx="931" cy="941"/>
              </a:xfrm>
              <a:prstGeom prst="rect">
                <a:avLst/>
              </a:prstGeom>
            </p:spPr>
          </p:pic>
        </p:grpSp>
        <p:grpSp>
          <p:nvGrpSpPr>
            <p:cNvPr id="40" name="组合 39"/>
            <p:cNvGrpSpPr/>
            <p:nvPr/>
          </p:nvGrpSpPr>
          <p:grpSpPr>
            <a:xfrm rot="0">
              <a:off x="2974" y="6438"/>
              <a:ext cx="12226" cy="3731"/>
              <a:chOff x="1895" y="4083"/>
              <a:chExt cx="7143" cy="2324"/>
            </a:xfrm>
          </p:grpSpPr>
          <p:sp>
            <p:nvSpPr>
              <p:cNvPr id="39" name="圆角矩形 38"/>
              <p:cNvSpPr/>
              <p:nvPr/>
            </p:nvSpPr>
            <p:spPr>
              <a:xfrm>
                <a:off x="1967" y="4182"/>
                <a:ext cx="6983" cy="2145"/>
              </a:xfrm>
              <a:prstGeom prst="roundRect">
                <a:avLst/>
              </a:prstGeom>
              <a:noFill/>
              <a:ln w="539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895" y="4083"/>
                <a:ext cx="7143" cy="2324"/>
              </a:xfrm>
              <a:prstGeom prst="roundRect">
                <a:avLst/>
              </a:prstGeom>
              <a:noFill/>
              <a:ln w="69850" cmpd="dbl">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2" name="组合 1"/>
          <p:cNvGrpSpPr/>
          <p:nvPr/>
        </p:nvGrpSpPr>
        <p:grpSpPr>
          <a:xfrm>
            <a:off x="7888605" y="1349375"/>
            <a:ext cx="3681095" cy="3992880"/>
            <a:chOff x="12423" y="2125"/>
            <a:chExt cx="5797" cy="6288"/>
          </a:xfrm>
        </p:grpSpPr>
        <p:grpSp>
          <p:nvGrpSpPr>
            <p:cNvPr id="55" name="组合 54"/>
            <p:cNvGrpSpPr/>
            <p:nvPr/>
          </p:nvGrpSpPr>
          <p:grpSpPr>
            <a:xfrm>
              <a:off x="12423" y="2125"/>
              <a:ext cx="5232" cy="2492"/>
              <a:chOff x="13507" y="1302"/>
              <a:chExt cx="5232" cy="2492"/>
            </a:xfrm>
          </p:grpSpPr>
          <p:sp>
            <p:nvSpPr>
              <p:cNvPr id="53" name="圆角矩形标注 52"/>
              <p:cNvSpPr/>
              <p:nvPr/>
            </p:nvSpPr>
            <p:spPr>
              <a:xfrm>
                <a:off x="13507" y="1302"/>
                <a:ext cx="5025" cy="2493"/>
              </a:xfrm>
              <a:prstGeom prst="wedgeRoundRectCallout">
                <a:avLst>
                  <a:gd name="adj1" fmla="val 29263"/>
                  <a:gd name="adj2" fmla="val 72944"/>
                  <a:gd name="adj3" fmla="val 16667"/>
                </a:avLst>
              </a:prstGeom>
              <a:solidFill>
                <a:srgbClr val="71F747"/>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48"/>
              <p:cNvSpPr txBox="1"/>
              <p:nvPr/>
            </p:nvSpPr>
            <p:spPr>
              <a:xfrm>
                <a:off x="13651" y="1302"/>
                <a:ext cx="5088" cy="2325"/>
              </a:xfrm>
              <a:prstGeom prst="rect">
                <a:avLst/>
              </a:prstGeom>
              <a:noFill/>
            </p:spPr>
            <p:txBody>
              <a:bodyPr wrap="none" rtlCol="0" anchor="t">
                <a:spAutoFit/>
              </a:bodyPr>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sym typeface="+mn-ea"/>
                  </a:rPr>
                  <a:t>比值通常用分数表示，能</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sym typeface="+mn-ea"/>
                  </a:rPr>
                  <a:t>除尽时也可以用小数表示，</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sym typeface="+mn-ea"/>
                  </a:rPr>
                  <a:t>能整除时要用整数表示。</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56" name="图片 55" descr="图片163"/>
            <p:cNvPicPr>
              <a:picLocks noChangeAspect="1"/>
            </p:cNvPicPr>
            <p:nvPr/>
          </p:nvPicPr>
          <p:blipFill>
            <a:blip r:embed="rId3"/>
            <a:stretch>
              <a:fillRect/>
            </a:stretch>
          </p:blipFill>
          <p:spPr>
            <a:xfrm>
              <a:off x="15946" y="5487"/>
              <a:ext cx="2275" cy="2926"/>
            </a:xfrm>
            <a:prstGeom prst="rect">
              <a:avLst/>
            </a:prstGeom>
          </p:spPr>
        </p:pic>
      </p:grpSp>
      <p:sp>
        <p:nvSpPr>
          <p:cNvPr id="57" name="文本框 5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ppt_x"/>
                                          </p:val>
                                        </p:tav>
                                        <p:tav tm="100000">
                                          <p:val>
                                            <p:strVal val="#ppt_x"/>
                                          </p:val>
                                        </p:tav>
                                      </p:tavLst>
                                    </p:anim>
                                    <p:anim calcmode="lin" valueType="num">
                                      <p:cBhvr additive="base">
                                        <p:cTn id="19"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ppt_y</p:attrName>
                                        </p:attrNameLst>
                                      </p:cBhvr>
                                      <p:tavLst>
                                        <p:tav tm="0">
                                          <p:val>
                                            <p:strVal val="#ppt_y+#ppt_h*1.125000"/>
                                          </p:val>
                                        </p:tav>
                                        <p:tav tm="100000">
                                          <p:val>
                                            <p:strVal val="#ppt_y"/>
                                          </p:val>
                                        </p:tav>
                                      </p:tavLst>
                                    </p:anim>
                                    <p:animEffect transition="in" filter="wipe(up)">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up)">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up)">
                                      <p:cBhvr>
                                        <p:cTn id="41" dur="500"/>
                                        <p:tgtEl>
                                          <p:spTgt spid="3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up)">
                                      <p:cBhvr>
                                        <p:cTn id="56" dur="500"/>
                                        <p:tgtEl>
                                          <p:spTgt spid="4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down)">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2178685" y="1463675"/>
            <a:ext cx="783463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根据分数与除法的关系，两个数的比也可以写成分数形式。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3" name="组合 2"/>
          <p:cNvGrpSpPr/>
          <p:nvPr/>
        </p:nvGrpSpPr>
        <p:grpSpPr>
          <a:xfrm>
            <a:off x="4342130" y="2992755"/>
            <a:ext cx="1442720" cy="575310"/>
            <a:chOff x="4343" y="4643"/>
            <a:chExt cx="2272" cy="906"/>
          </a:xfrm>
        </p:grpSpPr>
        <p:sp>
          <p:nvSpPr>
            <p:cNvPr id="7" name="圆角矩形 6"/>
            <p:cNvSpPr/>
            <p:nvPr/>
          </p:nvSpPr>
          <p:spPr>
            <a:xfrm>
              <a:off x="4343" y="4643"/>
              <a:ext cx="2272" cy="907"/>
            </a:xfrm>
            <a:prstGeom prst="roundRect">
              <a:avLst/>
            </a:prstGeom>
            <a:solidFill>
              <a:srgbClr val="00B0F0"/>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554" y="4734"/>
              <a:ext cx="2021" cy="72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 </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8" name="右箭头 87"/>
          <p:cNvSpPr/>
          <p:nvPr/>
        </p:nvSpPr>
        <p:spPr>
          <a:xfrm>
            <a:off x="6207760" y="3093085"/>
            <a:ext cx="298450" cy="375285"/>
          </a:xfrm>
          <a:prstGeom prst="rightArrow">
            <a:avLst/>
          </a:prstGeom>
          <a:solidFill>
            <a:srgbClr val="FF0000"/>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6954520" y="2860675"/>
            <a:ext cx="824230" cy="839470"/>
            <a:chOff x="8457" y="4435"/>
            <a:chExt cx="1298" cy="1322"/>
          </a:xfrm>
        </p:grpSpPr>
        <p:sp>
          <p:nvSpPr>
            <p:cNvPr id="8" name="圆角矩形 7"/>
            <p:cNvSpPr/>
            <p:nvPr/>
          </p:nvSpPr>
          <p:spPr>
            <a:xfrm>
              <a:off x="8457" y="4435"/>
              <a:ext cx="1299" cy="1323"/>
            </a:xfrm>
            <a:prstGeom prst="roundRect">
              <a:avLst/>
            </a:prstGeom>
            <a:solidFill>
              <a:srgbClr val="00B0F0"/>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Group 6"/>
            <p:cNvGrpSpPr/>
            <p:nvPr/>
          </p:nvGrpSpPr>
          <p:grpSpPr>
            <a:xfrm rot="0">
              <a:off x="8676" y="4601"/>
              <a:ext cx="908" cy="1130"/>
              <a:chOff x="4831" y="2840"/>
              <a:chExt cx="363" cy="452"/>
            </a:xfrm>
          </p:grpSpPr>
          <p:sp>
            <p:nvSpPr>
              <p:cNvPr id="26" name="Text Box 7"/>
              <p:cNvSpPr txBox="1"/>
              <p:nvPr/>
            </p:nvSpPr>
            <p:spPr>
              <a:xfrm>
                <a:off x="4831"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2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sp>
        <p:nvSpPr>
          <p:cNvPr id="11" name="文本框 10"/>
          <p:cNvSpPr txBox="1"/>
          <p:nvPr/>
        </p:nvSpPr>
        <p:spPr>
          <a:xfrm>
            <a:off x="5220335" y="4636770"/>
            <a:ext cx="211582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descr="图片202"/>
          <p:cNvPicPr>
            <a:picLocks noChangeAspect="1"/>
          </p:cNvPicPr>
          <p:nvPr/>
        </p:nvPicPr>
        <p:blipFill>
          <a:blip r:embed="rId2"/>
          <a:stretch>
            <a:fillRect/>
          </a:stretch>
        </p:blipFill>
        <p:spPr>
          <a:xfrm>
            <a:off x="307975" y="4050665"/>
            <a:ext cx="2834640" cy="2834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ipe(left)">
                                      <p:cBhvr>
                                        <p:cTn id="12" dur="500"/>
                                        <p:tgtEl>
                                          <p:spTgt spid="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p:bldP spid="11" grpId="0"/>
    </p:bldLst>
  </p:timing>
</p:sld>
</file>

<file path=ppt/tags/tag1.xml><?xml version="1.0" encoding="utf-8"?>
<p:tagLst xmlns:p="http://schemas.openxmlformats.org/presentationml/2006/main">
  <p:tag name="KSO_WM_UNIT_PLACING_PICTURE_USER_VIEWPORT" val="{&quot;height&quot;:4445,&quot;width&quot;:3202.499212598425}"/>
</p:tagLst>
</file>

<file path=ppt/tags/tag2.xml><?xml version="1.0" encoding="utf-8"?>
<p:tagLst xmlns:p="http://schemas.openxmlformats.org/presentationml/2006/main">
  <p:tag name="KSO_WM_UNIT_PLACING_PICTURE_USER_VIEWPORT" val="{&quot;height&quot;:4060,&quot;width&quot;:2402.499212598425}"/>
</p:tagLst>
</file>

<file path=ppt/tags/tag3.xml><?xml version="1.0" encoding="utf-8"?>
<p:tagLst xmlns:p="http://schemas.openxmlformats.org/presentationml/2006/main">
  <p:tag name="KSO_WM_UNIT_PLACING_PICTURE_USER_VIEWPORT" val="{&quot;height&quot;:4445,&quot;width&quot;:3202.499212598425}"/>
</p:tagLst>
</file>

<file path=ppt/tags/tag4.xml><?xml version="1.0" encoding="utf-8"?>
<p:tagLst xmlns:p="http://schemas.openxmlformats.org/presentationml/2006/main">
  <p:tag name="KSO_WM_UNIT_PLACING_PICTURE_USER_VIEWPORT" val="{&quot;height&quot;:4060,&quot;width&quot;:2402.499212598425}"/>
</p:tagLst>
</file>

<file path=ppt/tags/tag5.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1643</Words>
  <Application>WPS 演示</Application>
  <PresentationFormat>宽屏</PresentationFormat>
  <Paragraphs>397</Paragraphs>
  <Slides>18</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18</vt:i4>
      </vt:variant>
    </vt:vector>
  </HeadingPairs>
  <TitlesOfParts>
    <vt:vector size="35" baseType="lpstr">
      <vt:lpstr>Arial</vt:lpstr>
      <vt:lpstr>宋体</vt:lpstr>
      <vt:lpstr>Wingdings</vt:lpstr>
      <vt:lpstr>微软雅黑</vt:lpstr>
      <vt:lpstr>Wingdings</vt:lpstr>
      <vt:lpstr>Times New Roman</vt:lpstr>
      <vt:lpstr>Calibri</vt:lpstr>
      <vt:lpstr>Cambria Math</vt:lpstr>
      <vt:lpstr>MS Mincho</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196</cp:revision>
  <dcterms:created xsi:type="dcterms:W3CDTF">2019-06-19T02:08:00Z</dcterms:created>
  <dcterms:modified xsi:type="dcterms:W3CDTF">2023-09-28T14:30:13Z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747243398CB44404B958AB7F90C63DA8</vt:lpwstr>
  </property>
</Properties>
</file>