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6" r:id="rId3"/>
  </p:sldMasterIdLst>
  <p:sldIdLst>
    <p:sldId id="256" r:id="rId4"/>
    <p:sldId id="257" r:id="rId5"/>
    <p:sldId id="267" r:id="rId6"/>
    <p:sldId id="258" r:id="rId7"/>
    <p:sldId id="301" r:id="rId8"/>
    <p:sldId id="305" r:id="rId9"/>
    <p:sldId id="306" r:id="rId10"/>
    <p:sldId id="271" r:id="rId11"/>
    <p:sldId id="300" r:id="rId12"/>
    <p:sldId id="264" r:id="rId13"/>
    <p:sldId id="303" r:id="rId14"/>
    <p:sldId id="307" r:id="rId15"/>
    <p:sldId id="308" r:id="rId16"/>
    <p:sldId id="309" r:id="rId17"/>
    <p:sldId id="310" r:id="rId18"/>
    <p:sldId id="311" r:id="rId19"/>
    <p:sldId id="312" r:id="rId20"/>
    <p:sldId id="314" r:id="rId21"/>
    <p:sldId id="313" r:id="rId22"/>
    <p:sldId id="315" r:id="rId23"/>
    <p:sldId id="316" r:id="rId24"/>
    <p:sldId id="317" r:id="rId25"/>
    <p:sldId id="318" r:id="rId26"/>
    <p:sldId id="291" r:id="rId27"/>
    <p:sldId id="278" r:id="rId28"/>
    <p:sldId id="325" r:id="rId29"/>
  </p:sldIdLst>
  <p:sldSz cx="9144000" cy="6858000" type="screen4x3"/>
  <p:notesSz cx="6858000" cy="9144000"/>
  <p:custDataLst>
    <p:tags r:id="rId33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4" userDrawn="1">
          <p15:clr>
            <a:srgbClr val="A4A3A4"/>
          </p15:clr>
        </p15:guide>
        <p15:guide id="2" pos="28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6" d="100"/>
          <a:sy n="66" d="100"/>
        </p:scale>
        <p:origin x="-1494" y="-114"/>
      </p:cViewPr>
      <p:guideLst>
        <p:guide orient="horz" pos="2134"/>
        <p:guide pos="284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07BB5D1-7F26-41BB-9687-B90A5CDFA20D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07BB5D1-7F26-41BB-9687-B90A5CDFA20D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07BB5D1-7F26-41BB-9687-B90A5CDFA20D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07BB5D1-7F26-41BB-9687-B90A5CDFA20D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07BB5D1-7F26-41BB-9687-B90A5CDFA20D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07BB5D1-7F26-41BB-9687-B90A5CDFA20D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07BB5D1-7F26-41BB-9687-B90A5CDFA20D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07BB5D1-7F26-41BB-9687-B90A5CDFA20D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07BB5D1-7F26-41BB-9687-B90A5CDFA20D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07BB5D1-7F26-41BB-9687-B90A5CDFA20D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07BB5D1-7F26-41BB-9687-B90A5CDFA20D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07BB5D1-7F26-41BB-9687-B90A5CDFA20D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07BB5D1-7F26-41BB-9687-B90A5CDFA20D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07BB5D1-7F26-41BB-9687-B90A5CDFA20D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1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07BB5D1-7F26-41BB-9687-B90A5CDFA20D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07BB5D1-7F26-41BB-9687-B90A5CDFA20D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22.xml"/><Relationship Id="rId4" Type="http://schemas.openxmlformats.org/officeDocument/2006/relationships/slideLayout" Target="../slideLayouts/slideLayout21.xml"/><Relationship Id="rId3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07BB5D1-7F26-41BB-9687-B90A5CDFA20D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ransition>
    <p:random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0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11.png"/><Relationship Id="rId1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image" Target="../media/image29.png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1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9.png"/><Relationship Id="rId3" Type="http://schemas.openxmlformats.org/officeDocument/2006/relationships/image" Target="../media/image26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1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11.png"/><Relationship Id="rId1" Type="http://schemas.openxmlformats.org/officeDocument/2006/relationships/image" Target="../media/image32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5.jpeg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11.png"/><Relationship Id="rId1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" name="矩形 35"/>
          <p:cNvSpPr/>
          <p:nvPr/>
        </p:nvSpPr>
        <p:spPr>
          <a:xfrm>
            <a:off x="0" y="4365625"/>
            <a:ext cx="9144000" cy="165576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219" name="文本框 4130"/>
          <p:cNvSpPr txBox="1"/>
          <p:nvPr/>
        </p:nvSpPr>
        <p:spPr>
          <a:xfrm>
            <a:off x="1763713" y="4510088"/>
            <a:ext cx="6048375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19 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皇帝的新装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2139950" y="5340350"/>
            <a:ext cx="4864100" cy="0"/>
          </a:xfrm>
          <a:prstGeom prst="line">
            <a:avLst/>
          </a:prstGeom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650422" y="309348"/>
            <a:ext cx="5937215" cy="4056112"/>
          </a:xfrm>
          <a:prstGeom prst="rect">
            <a:avLst/>
          </a:prstGeom>
          <a:noFill/>
          <a:effectLst>
            <a:softEdge rad="63500"/>
          </a:effectLst>
        </p:spPr>
      </p:pic>
    </p:spTree>
  </p:cSld>
  <p:clrMapOvr>
    <a:masterClrMapping/>
  </p:clrMapOvr>
  <p:transition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文本框 11265"/>
          <p:cNvSpPr txBox="1"/>
          <p:nvPr/>
        </p:nvSpPr>
        <p:spPr>
          <a:xfrm>
            <a:off x="4040188" y="5522913"/>
            <a:ext cx="151288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爱新装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pic>
        <p:nvPicPr>
          <p:cNvPr id="12292" name="Picture 1026" descr="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81200" y="1331913"/>
            <a:ext cx="5164138" cy="389096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436" name="组合 88069"/>
          <p:cNvGrpSpPr/>
          <p:nvPr/>
        </p:nvGrpSpPr>
        <p:grpSpPr>
          <a:xfrm>
            <a:off x="109538" y="390525"/>
            <a:ext cx="2319337" cy="700088"/>
            <a:chOff x="138" y="461"/>
            <a:chExt cx="1461" cy="441"/>
          </a:xfrm>
        </p:grpSpPr>
        <p:pic>
          <p:nvPicPr>
            <p:cNvPr id="18437" name="图片 88070" descr="未标题-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38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重点解读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 Box 4"/>
          <p:cNvSpPr txBox="1"/>
          <p:nvPr/>
        </p:nvSpPr>
        <p:spPr>
          <a:xfrm>
            <a:off x="2217738" y="1412875"/>
            <a:ext cx="5256212" cy="16938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600" b="1" dirty="0">
                <a:latin typeface="Arial" panose="020B0604020202020204" pitchFamily="34" charset="0"/>
              </a:rPr>
              <a:t>从治装费用：不惜倾其所有</a:t>
            </a:r>
            <a:endParaRPr lang="zh-CN" altLang="en-US" sz="2600" b="1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600" b="1" dirty="0">
                <a:latin typeface="Arial" panose="020B0604020202020204" pitchFamily="34" charset="0"/>
              </a:rPr>
              <a:t>从心思兴趣：最爱炫耀新衣服</a:t>
            </a:r>
            <a:endParaRPr lang="zh-CN" altLang="en-US" sz="2600" b="1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600" b="1" dirty="0">
                <a:latin typeface="Arial" panose="020B0604020202020204" pitchFamily="34" charset="0"/>
              </a:rPr>
              <a:t>从换衣次数：每一天每一点钟</a:t>
            </a:r>
            <a:endParaRPr lang="zh-CN" altLang="en-US" sz="2600" b="1" dirty="0">
              <a:latin typeface="Arial" panose="020B0604020202020204" pitchFamily="34" charset="0"/>
            </a:endParaRPr>
          </a:p>
        </p:txBody>
      </p:sp>
      <p:sp>
        <p:nvSpPr>
          <p:cNvPr id="3" name="Text Box 5"/>
          <p:cNvSpPr txBox="1"/>
          <p:nvPr/>
        </p:nvSpPr>
        <p:spPr>
          <a:xfrm>
            <a:off x="633413" y="981075"/>
            <a:ext cx="1295400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表 现：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 Box 6"/>
          <p:cNvSpPr txBox="1"/>
          <p:nvPr/>
        </p:nvSpPr>
        <p:spPr>
          <a:xfrm>
            <a:off x="658813" y="3419475"/>
            <a:ext cx="1258887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目 的：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 Box 7"/>
          <p:cNvSpPr txBox="1"/>
          <p:nvPr/>
        </p:nvSpPr>
        <p:spPr>
          <a:xfrm>
            <a:off x="523875" y="4211638"/>
            <a:ext cx="8172450" cy="1292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600" b="1" dirty="0">
                <a:latin typeface="Arial" panose="020B0604020202020204" pitchFamily="34" charset="0"/>
              </a:rPr>
              <a:t>       写皇帝爱穿着的癖好，突出他的昏庸无能、</a:t>
            </a:r>
            <a:r>
              <a:rPr lang="zh-CN" altLang="en-US" sz="2600" b="1" dirty="0">
                <a:solidFill>
                  <a:srgbClr val="FF0000"/>
                </a:solidFill>
                <a:latin typeface="Arial" panose="020B0604020202020204" pitchFamily="34" charset="0"/>
              </a:rPr>
              <a:t>荒唐可笑</a:t>
            </a:r>
            <a:r>
              <a:rPr lang="zh-CN" altLang="en-US" sz="2600" b="1" dirty="0">
                <a:latin typeface="Arial" panose="020B0604020202020204" pitchFamily="34" charset="0"/>
              </a:rPr>
              <a:t>、也写出</a:t>
            </a:r>
            <a:r>
              <a:rPr lang="zh-CN" altLang="en-US" sz="2600" b="1" dirty="0">
                <a:solidFill>
                  <a:srgbClr val="FF0000"/>
                </a:solidFill>
                <a:latin typeface="Arial" panose="020B0604020202020204" pitchFamily="34" charset="0"/>
              </a:rPr>
              <a:t>皇帝上当受骗的缘由</a:t>
            </a:r>
            <a:r>
              <a:rPr lang="zh-CN" altLang="en-US" sz="2600" b="1" dirty="0">
                <a:latin typeface="Arial" panose="020B0604020202020204" pitchFamily="34" charset="0"/>
              </a:rPr>
              <a:t>。</a:t>
            </a:r>
            <a:endParaRPr lang="zh-CN" altLang="en-US" sz="26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Picture 4" descr="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2113" y="1000125"/>
            <a:ext cx="4237037" cy="31797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9" name="文本框 11265"/>
          <p:cNvSpPr txBox="1"/>
          <p:nvPr/>
        </p:nvSpPr>
        <p:spPr>
          <a:xfrm>
            <a:off x="1619250" y="4652963"/>
            <a:ext cx="151288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看新装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pic>
        <p:nvPicPr>
          <p:cNvPr id="14340" name="Picture 4" descr="0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9338" y="2476500"/>
            <a:ext cx="3889375" cy="2928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 Box 4"/>
          <p:cNvSpPr txBox="1"/>
          <p:nvPr/>
        </p:nvSpPr>
        <p:spPr>
          <a:xfrm>
            <a:off x="1635125" y="830263"/>
            <a:ext cx="3816350" cy="492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600" b="1" dirty="0">
                <a:latin typeface="Arial" panose="020B0604020202020204" pitchFamily="34" charset="0"/>
              </a:rPr>
              <a:t>皇帝决定让骗子做新装</a:t>
            </a:r>
            <a:endParaRPr lang="zh-CN" altLang="en-US" sz="2600" b="1" dirty="0">
              <a:latin typeface="Arial" panose="020B0604020202020204" pitchFamily="34" charset="0"/>
            </a:endParaRPr>
          </a:p>
        </p:txBody>
      </p:sp>
      <p:sp>
        <p:nvSpPr>
          <p:cNvPr id="3" name="Text Box 5"/>
          <p:cNvSpPr txBox="1"/>
          <p:nvPr/>
        </p:nvSpPr>
        <p:spPr>
          <a:xfrm>
            <a:off x="411163" y="757238"/>
            <a:ext cx="1296987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开端：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 Box 4"/>
          <p:cNvSpPr txBox="1"/>
          <p:nvPr/>
        </p:nvSpPr>
        <p:spPr>
          <a:xfrm>
            <a:off x="1635125" y="1247775"/>
            <a:ext cx="4465638" cy="18145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600" b="1" dirty="0">
                <a:solidFill>
                  <a:srgbClr val="0000FF"/>
                </a:solidFill>
                <a:latin typeface="Arial" panose="020B0604020202020204" pitchFamily="34" charset="0"/>
              </a:rPr>
              <a:t>能织出人间最美丽的布</a:t>
            </a:r>
            <a:endParaRPr lang="zh-CN" altLang="en-US" sz="2600" b="1" dirty="0">
              <a:solidFill>
                <a:srgbClr val="0000FF"/>
              </a:solidFill>
              <a:latin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600" b="1" dirty="0">
                <a:solidFill>
                  <a:srgbClr val="0000FF"/>
                </a:solidFill>
                <a:latin typeface="Arial" panose="020B0604020202020204" pitchFamily="34" charset="0"/>
              </a:rPr>
              <a:t>布的颜色和图案：分外美观</a:t>
            </a:r>
            <a:endParaRPr lang="zh-CN" altLang="en-US" sz="2600" b="1" dirty="0">
              <a:solidFill>
                <a:srgbClr val="0000FF"/>
              </a:solidFill>
              <a:latin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600" b="1" dirty="0">
                <a:solidFill>
                  <a:srgbClr val="0000FF"/>
                </a:solidFill>
                <a:latin typeface="Arial" panose="020B0604020202020204" pitchFamily="34" charset="0"/>
              </a:rPr>
              <a:t>布的特性：奇怪的特性</a:t>
            </a:r>
            <a:endParaRPr lang="zh-CN" altLang="en-US" sz="26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5" name="Text Box 5"/>
          <p:cNvSpPr txBox="1"/>
          <p:nvPr/>
        </p:nvSpPr>
        <p:spPr>
          <a:xfrm>
            <a:off x="468313" y="3271838"/>
            <a:ext cx="12954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发展：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 Box 4"/>
          <p:cNvSpPr txBox="1"/>
          <p:nvPr/>
        </p:nvSpPr>
        <p:spPr>
          <a:xfrm>
            <a:off x="1701800" y="3362325"/>
            <a:ext cx="4319588" cy="492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600" b="1" dirty="0">
                <a:latin typeface="Arial" panose="020B0604020202020204" pitchFamily="34" charset="0"/>
              </a:rPr>
              <a:t>老大臣、官员、皇帝看新装</a:t>
            </a:r>
            <a:endParaRPr lang="zh-CN" altLang="en-US" sz="2600" b="1" dirty="0">
              <a:latin typeface="Arial" panose="020B0604020202020204" pitchFamily="34" charset="0"/>
            </a:endParaRPr>
          </a:p>
        </p:txBody>
      </p:sp>
      <p:sp>
        <p:nvSpPr>
          <p:cNvPr id="7" name="Text Box 12"/>
          <p:cNvSpPr txBox="1"/>
          <p:nvPr/>
        </p:nvSpPr>
        <p:spPr>
          <a:xfrm>
            <a:off x="5811838" y="1333500"/>
            <a:ext cx="2808287" cy="1114425"/>
          </a:xfrm>
          <a:prstGeom prst="rect">
            <a:avLst/>
          </a:prstGeom>
          <a:solidFill>
            <a:srgbClr val="E6B9B8"/>
          </a:solidFill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    骗子引诱皇帝上钩的话是哪句？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Text Box 8"/>
          <p:cNvSpPr txBox="1"/>
          <p:nvPr/>
        </p:nvSpPr>
        <p:spPr>
          <a:xfrm>
            <a:off x="1754188" y="3906838"/>
            <a:ext cx="4914900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心理：都怕别人知道自己看不见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神态：装模作样地看了又看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语言：点头赞美“真是美极了”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0" name="Text Box 12"/>
          <p:cNvSpPr txBox="1"/>
          <p:nvPr/>
        </p:nvSpPr>
        <p:spPr>
          <a:xfrm>
            <a:off x="1908175" y="5684838"/>
            <a:ext cx="4608513" cy="461962"/>
          </a:xfrm>
          <a:prstGeom prst="rect">
            <a:avLst/>
          </a:prstGeom>
          <a:solidFill>
            <a:srgbClr val="E6B9B8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为什么官员要抢着介绍新装？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 animBg="1"/>
      <p:bldP spid="8" grpId="0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Picture 4" descr="0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1063625"/>
            <a:ext cx="4151313" cy="3119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7" name="Picture 4" descr="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4713" y="2362200"/>
            <a:ext cx="4098925" cy="3082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8" name="文本框 11265"/>
          <p:cNvSpPr txBox="1"/>
          <p:nvPr/>
        </p:nvSpPr>
        <p:spPr>
          <a:xfrm>
            <a:off x="1547813" y="4572000"/>
            <a:ext cx="1511300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穿新装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 Box 4"/>
          <p:cNvSpPr txBox="1"/>
          <p:nvPr/>
        </p:nvSpPr>
        <p:spPr>
          <a:xfrm>
            <a:off x="684213" y="765175"/>
            <a:ext cx="5327650" cy="492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600" b="1" dirty="0">
                <a:solidFill>
                  <a:srgbClr val="FF0000"/>
                </a:solidFill>
                <a:latin typeface="Arial" panose="020B0604020202020204" pitchFamily="34" charset="0"/>
              </a:rPr>
              <a:t>这一部分主要运用了哪些描写手法？</a:t>
            </a:r>
            <a:endParaRPr lang="zh-CN" altLang="en-US" sz="26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" name="Text Box 6"/>
          <p:cNvSpPr txBox="1"/>
          <p:nvPr/>
        </p:nvSpPr>
        <p:spPr>
          <a:xfrm>
            <a:off x="3995738" y="1268413"/>
            <a:ext cx="3455987" cy="523875"/>
          </a:xfrm>
          <a:prstGeom prst="rect">
            <a:avLst/>
          </a:prstGeom>
          <a:solidFill>
            <a:srgbClr val="E6B9B8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语言描写、动作描写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 Box 7"/>
          <p:cNvSpPr txBox="1"/>
          <p:nvPr/>
        </p:nvSpPr>
        <p:spPr>
          <a:xfrm>
            <a:off x="900113" y="2282825"/>
            <a:ext cx="1511300" cy="493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骗子加班</a:t>
            </a:r>
            <a:endParaRPr lang="zh-CN" altLang="en-US" sz="2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 Box 9"/>
          <p:cNvSpPr txBox="1"/>
          <p:nvPr/>
        </p:nvSpPr>
        <p:spPr>
          <a:xfrm>
            <a:off x="2611438" y="2559050"/>
            <a:ext cx="4067175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</a:rPr>
              <a:t>语言：请看！新衣服缝好啦！</a:t>
            </a:r>
            <a:endParaRPr lang="zh-CN" altLang="en-US" sz="2400" b="1" dirty="0">
              <a:latin typeface="Arial" panose="020B0604020202020204" pitchFamily="34" charset="0"/>
            </a:endParaRPr>
          </a:p>
        </p:txBody>
      </p:sp>
      <p:sp>
        <p:nvSpPr>
          <p:cNvPr id="6" name="AutoShape 10"/>
          <p:cNvSpPr/>
          <p:nvPr/>
        </p:nvSpPr>
        <p:spPr>
          <a:xfrm>
            <a:off x="2411413" y="1965325"/>
            <a:ext cx="288925" cy="1079500"/>
          </a:xfrm>
          <a:prstGeom prst="leftBrace">
            <a:avLst>
              <a:gd name="adj1" fmla="val 17522"/>
              <a:gd name="adj2" fmla="val 51292"/>
            </a:avLst>
          </a:prstGeom>
          <a:noFill/>
          <a:ln w="1905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Text Box 12"/>
          <p:cNvSpPr txBox="1"/>
          <p:nvPr/>
        </p:nvSpPr>
        <p:spPr>
          <a:xfrm>
            <a:off x="2627313" y="3194050"/>
            <a:ext cx="3097212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</a:rPr>
              <a:t>动作：各举起一只手</a:t>
            </a:r>
            <a:endParaRPr lang="zh-CN" altLang="en-US" sz="2400" b="1" dirty="0">
              <a:latin typeface="Arial" panose="020B0604020202020204" pitchFamily="34" charset="0"/>
            </a:endParaRPr>
          </a:p>
        </p:txBody>
      </p:sp>
      <p:sp>
        <p:nvSpPr>
          <p:cNvPr id="8" name="Text Box 13"/>
          <p:cNvSpPr txBox="1"/>
          <p:nvPr/>
        </p:nvSpPr>
        <p:spPr>
          <a:xfrm>
            <a:off x="2641600" y="3825875"/>
            <a:ext cx="4683125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</a:rPr>
              <a:t>语言：裤子、袍子、外衣、优点</a:t>
            </a:r>
            <a:endParaRPr lang="zh-CN" altLang="en-US" sz="2400" b="1" dirty="0">
              <a:latin typeface="Arial" panose="020B0604020202020204" pitchFamily="34" charset="0"/>
            </a:endParaRPr>
          </a:p>
        </p:txBody>
      </p:sp>
      <p:sp>
        <p:nvSpPr>
          <p:cNvPr id="9" name="AutoShape 14"/>
          <p:cNvSpPr/>
          <p:nvPr/>
        </p:nvSpPr>
        <p:spPr>
          <a:xfrm>
            <a:off x="2392363" y="3241675"/>
            <a:ext cx="360362" cy="1008063"/>
          </a:xfrm>
          <a:prstGeom prst="leftBrace">
            <a:avLst>
              <a:gd name="adj1" fmla="val 18066"/>
              <a:gd name="adj2" fmla="val 50000"/>
            </a:avLst>
          </a:prstGeom>
          <a:noFill/>
          <a:ln w="1905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" name="Text Box 11"/>
          <p:cNvSpPr txBox="1"/>
          <p:nvPr/>
        </p:nvSpPr>
        <p:spPr>
          <a:xfrm>
            <a:off x="900113" y="3473450"/>
            <a:ext cx="1511300" cy="492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骗子献衣</a:t>
            </a:r>
            <a:endParaRPr lang="zh-CN" altLang="en-US" sz="2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Text Box 8"/>
          <p:cNvSpPr txBox="1"/>
          <p:nvPr/>
        </p:nvSpPr>
        <p:spPr>
          <a:xfrm>
            <a:off x="2627313" y="1935163"/>
            <a:ext cx="5473700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</a:rPr>
              <a:t>动作：取下衣料，裁了一阵，缝了一通</a:t>
            </a:r>
            <a:endParaRPr lang="zh-CN" altLang="en-US" sz="2400" b="1" dirty="0">
              <a:latin typeface="Arial" panose="020B0604020202020204" pitchFamily="34" charset="0"/>
            </a:endParaRPr>
          </a:p>
        </p:txBody>
      </p:sp>
      <p:sp>
        <p:nvSpPr>
          <p:cNvPr id="12" name="Text Box 12"/>
          <p:cNvSpPr txBox="1"/>
          <p:nvPr/>
        </p:nvSpPr>
        <p:spPr>
          <a:xfrm>
            <a:off x="2643188" y="4408488"/>
            <a:ext cx="1719262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</a:rPr>
              <a:t>转了转身子</a:t>
            </a:r>
            <a:endParaRPr lang="zh-CN" altLang="en-US" sz="2400" b="1" dirty="0">
              <a:latin typeface="Arial" panose="020B0604020202020204" pitchFamily="34" charset="0"/>
            </a:endParaRPr>
          </a:p>
        </p:txBody>
      </p:sp>
      <p:sp>
        <p:nvSpPr>
          <p:cNvPr id="13" name="Text Box 13"/>
          <p:cNvSpPr txBox="1"/>
          <p:nvPr/>
        </p:nvSpPr>
        <p:spPr>
          <a:xfrm>
            <a:off x="2659063" y="5041900"/>
            <a:ext cx="163195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</a:rPr>
              <a:t>扭了扭腰</a:t>
            </a:r>
            <a:endParaRPr lang="zh-CN" altLang="en-US" sz="2400" b="1" dirty="0">
              <a:latin typeface="Arial" panose="020B0604020202020204" pitchFamily="34" charset="0"/>
            </a:endParaRPr>
          </a:p>
        </p:txBody>
      </p:sp>
      <p:sp>
        <p:nvSpPr>
          <p:cNvPr id="14" name="AutoShape 14"/>
          <p:cNvSpPr/>
          <p:nvPr/>
        </p:nvSpPr>
        <p:spPr>
          <a:xfrm>
            <a:off x="2409825" y="4456113"/>
            <a:ext cx="358775" cy="1008062"/>
          </a:xfrm>
          <a:prstGeom prst="leftBrace">
            <a:avLst>
              <a:gd name="adj1" fmla="val 18146"/>
              <a:gd name="adj2" fmla="val 50000"/>
            </a:avLst>
          </a:prstGeom>
          <a:noFill/>
          <a:ln w="1905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5" name="Text Box 11"/>
          <p:cNvSpPr txBox="1"/>
          <p:nvPr/>
        </p:nvSpPr>
        <p:spPr>
          <a:xfrm>
            <a:off x="925513" y="4687888"/>
            <a:ext cx="1511300" cy="492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皇帝穿衣</a:t>
            </a:r>
            <a:endParaRPr lang="zh-CN" altLang="en-US" sz="2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Text Box 19"/>
          <p:cNvSpPr txBox="1"/>
          <p:nvPr/>
        </p:nvSpPr>
        <p:spPr>
          <a:xfrm>
            <a:off x="925513" y="5751513"/>
            <a:ext cx="1727200" cy="492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大家吹捧：</a:t>
            </a:r>
            <a:endParaRPr lang="zh-CN" altLang="en-US" sz="2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Text Box 20"/>
          <p:cNvSpPr txBox="1"/>
          <p:nvPr/>
        </p:nvSpPr>
        <p:spPr>
          <a:xfrm>
            <a:off x="2700338" y="5761038"/>
            <a:ext cx="5327650" cy="492125"/>
          </a:xfrm>
          <a:prstGeom prst="rect">
            <a:avLst/>
          </a:prstGeom>
          <a:solidFill>
            <a:srgbClr val="E6B9B8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600" b="1" dirty="0">
                <a:latin typeface="Arial" panose="020B0604020202020204" pitchFamily="34" charset="0"/>
              </a:rPr>
              <a:t>合身、好看、花纹、色彩、贵重</a:t>
            </a:r>
            <a:endParaRPr lang="zh-CN" altLang="en-US" sz="26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8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/>
      <p:bldP spid="5" grpId="0"/>
      <p:bldP spid="6" grpId="0" animBg="1"/>
      <p:bldP spid="7" grpId="0"/>
      <p:bldP spid="8" grpId="0"/>
      <p:bldP spid="9" grpId="0" animBg="1"/>
      <p:bldP spid="10" grpId="0"/>
      <p:bldP spid="11" grpId="0"/>
      <p:bldP spid="12" grpId="0"/>
      <p:bldP spid="13" grpId="0"/>
      <p:bldP spid="14" grpId="0" animBg="1"/>
      <p:bldP spid="15" grpId="0"/>
      <p:bldP spid="16" grpId="0"/>
      <p:bldP spid="1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8" name="Picture 4" descr="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0" y="641350"/>
            <a:ext cx="3830638" cy="28813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 Box 7"/>
          <p:cNvSpPr txBox="1"/>
          <p:nvPr/>
        </p:nvSpPr>
        <p:spPr>
          <a:xfrm>
            <a:off x="4221163" y="1357313"/>
            <a:ext cx="4645025" cy="2308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</a:rPr>
              <a:t>       一 个小孩最后说道：“皇帝什么衣服也没穿呀！” 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这表现了小孩怎样的性格特点？作者这样写有何用意？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4" name="Text Box 11"/>
          <p:cNvSpPr txBox="1"/>
          <p:nvPr/>
        </p:nvSpPr>
        <p:spPr>
          <a:xfrm>
            <a:off x="485775" y="3984625"/>
            <a:ext cx="8353425" cy="1892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表现孩子天真无邪，无私无畏，敢说真话。</a:t>
            </a:r>
            <a:endParaRPr lang="en-US" altLang="zh-CN" sz="26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用意是告诫人们应该保持天真纯洁的童心，无私无畏，敢于说真话。</a:t>
            </a:r>
            <a:endParaRPr lang="zh-CN" altLang="en-US" sz="26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2" name="Picture 4" descr="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2288" y="528638"/>
            <a:ext cx="3455987" cy="25987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 Box 7"/>
          <p:cNvSpPr txBox="1"/>
          <p:nvPr/>
        </p:nvSpPr>
        <p:spPr>
          <a:xfrm>
            <a:off x="4122738" y="730250"/>
            <a:ext cx="4645025" cy="2308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       后来，从小孩子到老百姓都说了真话，为什么皇帝和他的内臣们仍然装模作样的把戏演下去？                           作者这样写有何用意？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4" name="Text Box 11"/>
          <p:cNvSpPr txBox="1"/>
          <p:nvPr/>
        </p:nvSpPr>
        <p:spPr>
          <a:xfrm>
            <a:off x="333375" y="3228975"/>
            <a:ext cx="8496300" cy="2492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“仍然装模作样的把戏演下去”是他们前面所表现的虚伪的继续和深化，如果“戏”就此收场，则害怕国人明白自己的昏庸、愚蠢乃至不够格做皇帝，继续“演”下去则是为了维护自己的权威。</a:t>
            </a:r>
            <a:endParaRPr lang="zh-CN" altLang="en-US" sz="26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 Box 20"/>
          <p:cNvSpPr txBox="1"/>
          <p:nvPr/>
        </p:nvSpPr>
        <p:spPr>
          <a:xfrm>
            <a:off x="755650" y="5797550"/>
            <a:ext cx="7345363" cy="492125"/>
          </a:xfrm>
          <a:prstGeom prst="rect">
            <a:avLst/>
          </a:prstGeom>
          <a:solidFill>
            <a:srgbClr val="E6B9B8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作者这样写更充分地暴露出皇帝的怯弱、虚伪。</a:t>
            </a:r>
            <a:endParaRPr lang="zh-CN" altLang="en-US" sz="2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AutoShape 9"/>
          <p:cNvSpPr>
            <a:spLocks noChangeArrowheads="1"/>
          </p:cNvSpPr>
          <p:nvPr/>
        </p:nvSpPr>
        <p:spPr bwMode="auto">
          <a:xfrm>
            <a:off x="1035050" y="3357563"/>
            <a:ext cx="7056438" cy="1727200"/>
          </a:xfrm>
          <a:prstGeom prst="cloudCallout">
            <a:avLst>
              <a:gd name="adj1" fmla="val -30223"/>
              <a:gd name="adj2" fmla="val -128653"/>
            </a:avLst>
          </a:prstGeom>
          <a:solidFill>
            <a:schemeClr val="accent2">
              <a:lumMod val="40000"/>
              <a:lumOff val="60000"/>
            </a:schemeClr>
          </a:solidFill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用一字概括故事情节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20483" name="Picture 2" descr="http://p0.so.qhimgs1.com/bdr/_240_/t01896dee856e999c3c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1121" t="47447"/>
          <a:stretch>
            <a:fillRect/>
          </a:stretch>
        </p:blipFill>
        <p:spPr>
          <a:xfrm>
            <a:off x="817563" y="620713"/>
            <a:ext cx="1944687" cy="17351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Oval 15"/>
          <p:cNvSpPr>
            <a:spLocks noChangeArrowheads="1"/>
          </p:cNvSpPr>
          <p:nvPr/>
        </p:nvSpPr>
        <p:spPr bwMode="auto">
          <a:xfrm>
            <a:off x="3970338" y="2466975"/>
            <a:ext cx="1114425" cy="720725"/>
          </a:xfrm>
          <a:prstGeom prst="ellipse">
            <a:avLst/>
          </a:prstGeom>
          <a:solidFill>
            <a:schemeClr val="accent2">
              <a:lumMod val="75000"/>
              <a:alpha val="64000"/>
            </a:schemeClr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骗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3" name="组合 8"/>
          <p:cNvGrpSpPr/>
          <p:nvPr/>
        </p:nvGrpSpPr>
        <p:grpSpPr>
          <a:xfrm>
            <a:off x="3609975" y="404813"/>
            <a:ext cx="2460625" cy="1158875"/>
            <a:chOff x="3779912" y="620688"/>
            <a:chExt cx="2459609" cy="1159032"/>
          </a:xfrm>
        </p:grpSpPr>
        <p:pic>
          <p:nvPicPr>
            <p:cNvPr id="27675" name="Picture 33" descr="图片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779912" y="620688"/>
              <a:ext cx="1801119" cy="115903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7676" name="矩形 7"/>
            <p:cNvSpPr/>
            <p:nvPr/>
          </p:nvSpPr>
          <p:spPr>
            <a:xfrm>
              <a:off x="5436096" y="1124744"/>
              <a:ext cx="803425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24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官员</a:t>
              </a:r>
              <a:endPara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" name="Text Box 4"/>
          <p:cNvSpPr txBox="1"/>
          <p:nvPr/>
        </p:nvSpPr>
        <p:spPr>
          <a:xfrm>
            <a:off x="4545013" y="1771650"/>
            <a:ext cx="53975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助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509" name="Line 22"/>
          <p:cNvSpPr/>
          <p:nvPr/>
        </p:nvSpPr>
        <p:spPr>
          <a:xfrm>
            <a:off x="4506913" y="1484313"/>
            <a:ext cx="0" cy="936625"/>
          </a:xfrm>
          <a:prstGeom prst="line">
            <a:avLst/>
          </a:prstGeom>
          <a:ln w="76200" cap="flat" cmpd="sng">
            <a:solidFill>
              <a:srgbClr val="FF0066"/>
            </a:solidFill>
            <a:prstDash val="solid"/>
            <a:headEnd type="none" w="med" len="med"/>
            <a:tailEnd type="triangle" w="med" len="med"/>
          </a:ln>
        </p:spPr>
      </p:sp>
      <p:grpSp>
        <p:nvGrpSpPr>
          <p:cNvPr id="4" name="组合 12"/>
          <p:cNvGrpSpPr/>
          <p:nvPr/>
        </p:nvGrpSpPr>
        <p:grpSpPr>
          <a:xfrm>
            <a:off x="874713" y="1674813"/>
            <a:ext cx="1955800" cy="1263650"/>
            <a:chOff x="816247" y="2132856"/>
            <a:chExt cx="1955553" cy="1262696"/>
          </a:xfrm>
        </p:grpSpPr>
        <p:pic>
          <p:nvPicPr>
            <p:cNvPr id="27673" name="Picture 32" descr="图片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87624" y="2132856"/>
              <a:ext cx="1584176" cy="126269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7674" name="矩形 11"/>
            <p:cNvSpPr/>
            <p:nvPr/>
          </p:nvSpPr>
          <p:spPr>
            <a:xfrm>
              <a:off x="816247" y="2276872"/>
              <a:ext cx="803425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24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皇帝</a:t>
              </a:r>
              <a:endPara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" name="组合 14"/>
          <p:cNvGrpSpPr/>
          <p:nvPr/>
        </p:nvGrpSpPr>
        <p:grpSpPr>
          <a:xfrm>
            <a:off x="1882775" y="3475038"/>
            <a:ext cx="1738313" cy="1081087"/>
            <a:chOff x="1896367" y="4653136"/>
            <a:chExt cx="1739529" cy="1080120"/>
          </a:xfrm>
        </p:grpSpPr>
        <p:pic>
          <p:nvPicPr>
            <p:cNvPr id="27671" name="Picture 52" descr="图片7"/>
            <p:cNvPicPr>
              <a:picLocks noChangeAspect="1"/>
            </p:cNvPicPr>
            <p:nvPr/>
          </p:nvPicPr>
          <p:blipFill>
            <a:blip r:embed="rId3"/>
            <a:srcRect t="12032" r="6439" b="9770"/>
            <a:stretch>
              <a:fillRect/>
            </a:stretch>
          </p:blipFill>
          <p:spPr>
            <a:xfrm>
              <a:off x="2195736" y="4797152"/>
              <a:ext cx="1440160" cy="93610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7672" name="矩形 13"/>
            <p:cNvSpPr/>
            <p:nvPr/>
          </p:nvSpPr>
          <p:spPr>
            <a:xfrm>
              <a:off x="1896367" y="4653136"/>
              <a:ext cx="803425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24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骗子</a:t>
              </a:r>
              <a:endPara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" name="组合 16"/>
          <p:cNvGrpSpPr/>
          <p:nvPr/>
        </p:nvGrpSpPr>
        <p:grpSpPr>
          <a:xfrm>
            <a:off x="5626100" y="3116263"/>
            <a:ext cx="1778000" cy="1201737"/>
            <a:chOff x="6516216" y="4581128"/>
            <a:chExt cx="1776798" cy="1202125"/>
          </a:xfrm>
        </p:grpSpPr>
        <p:pic>
          <p:nvPicPr>
            <p:cNvPr id="27669" name="Picture 35" descr="皇帝１３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804248" y="4581128"/>
              <a:ext cx="1488766" cy="120212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7670" name="矩形 15"/>
            <p:cNvSpPr/>
            <p:nvPr/>
          </p:nvSpPr>
          <p:spPr>
            <a:xfrm>
              <a:off x="6516216" y="5229200"/>
              <a:ext cx="803425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24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孩子</a:t>
              </a:r>
              <a:endPara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7" name="组合 18"/>
          <p:cNvGrpSpPr/>
          <p:nvPr/>
        </p:nvGrpSpPr>
        <p:grpSpPr>
          <a:xfrm>
            <a:off x="6346825" y="1387475"/>
            <a:ext cx="1595438" cy="1368425"/>
            <a:chOff x="6876256" y="1772816"/>
            <a:chExt cx="1595513" cy="1434468"/>
          </a:xfrm>
        </p:grpSpPr>
        <p:pic>
          <p:nvPicPr>
            <p:cNvPr id="27667" name="Picture 34" descr="2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876256" y="1772816"/>
              <a:ext cx="1155403" cy="143446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7668" name="矩形 17"/>
            <p:cNvSpPr/>
            <p:nvPr/>
          </p:nvSpPr>
          <p:spPr>
            <a:xfrm>
              <a:off x="7668344" y="1772816"/>
              <a:ext cx="803425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24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百姓</a:t>
              </a:r>
              <a:endPara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0" name="Text Box 3"/>
          <p:cNvSpPr txBox="1"/>
          <p:nvPr/>
        </p:nvSpPr>
        <p:spPr>
          <a:xfrm rot="972975">
            <a:off x="2949575" y="2092325"/>
            <a:ext cx="542925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受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Text Box 5"/>
          <p:cNvSpPr txBox="1"/>
          <p:nvPr/>
        </p:nvSpPr>
        <p:spPr>
          <a:xfrm rot="-1190474">
            <a:off x="5297488" y="1982788"/>
            <a:ext cx="534987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传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Text Box 6"/>
          <p:cNvSpPr txBox="1"/>
          <p:nvPr/>
        </p:nvSpPr>
        <p:spPr>
          <a:xfrm rot="-2457679">
            <a:off x="3148013" y="2882900"/>
            <a:ext cx="504825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行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Text Box 7"/>
          <p:cNvSpPr txBox="1"/>
          <p:nvPr/>
        </p:nvSpPr>
        <p:spPr>
          <a:xfrm rot="2680347">
            <a:off x="4845050" y="3170238"/>
            <a:ext cx="542925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揭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Line 23"/>
          <p:cNvSpPr/>
          <p:nvPr/>
        </p:nvSpPr>
        <p:spPr>
          <a:xfrm flipV="1">
            <a:off x="3336925" y="3095625"/>
            <a:ext cx="719138" cy="647700"/>
          </a:xfrm>
          <a:prstGeom prst="line">
            <a:avLst/>
          </a:prstGeom>
          <a:ln w="76200" cap="flat" cmpd="sng">
            <a:solidFill>
              <a:srgbClr val="FF0066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9" name="Line 25"/>
          <p:cNvSpPr/>
          <p:nvPr/>
        </p:nvSpPr>
        <p:spPr>
          <a:xfrm flipH="1">
            <a:off x="5257800" y="2392363"/>
            <a:ext cx="936625" cy="360362"/>
          </a:xfrm>
          <a:prstGeom prst="line">
            <a:avLst/>
          </a:prstGeom>
          <a:ln w="76200" cap="flat" cmpd="sng">
            <a:solidFill>
              <a:srgbClr val="FF0066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1520" name="Line 26"/>
          <p:cNvSpPr/>
          <p:nvPr/>
        </p:nvSpPr>
        <p:spPr>
          <a:xfrm>
            <a:off x="2778125" y="2595563"/>
            <a:ext cx="1008063" cy="288925"/>
          </a:xfrm>
          <a:prstGeom prst="line">
            <a:avLst/>
          </a:prstGeom>
          <a:ln w="76200" cap="flat" cmpd="sng">
            <a:solidFill>
              <a:srgbClr val="FF0066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1" name="Line 24"/>
          <p:cNvSpPr/>
          <p:nvPr/>
        </p:nvSpPr>
        <p:spPr>
          <a:xfrm flipH="1" flipV="1">
            <a:off x="5064125" y="3024188"/>
            <a:ext cx="688975" cy="636587"/>
          </a:xfrm>
          <a:prstGeom prst="line">
            <a:avLst/>
          </a:prstGeom>
          <a:ln w="76200" cap="flat" cmpd="sng">
            <a:solidFill>
              <a:srgbClr val="FF0066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8" name="Rectangle 28"/>
          <p:cNvSpPr/>
          <p:nvPr/>
        </p:nvSpPr>
        <p:spPr>
          <a:xfrm>
            <a:off x="546100" y="4894263"/>
            <a:ext cx="7993063" cy="1292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      文中各种人物是怎样围绕“骗”字进行活动的？</a:t>
            </a: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（用两个字加以概括）</a:t>
            </a:r>
            <a:endParaRPr lang="zh-CN" altLang="en-US" sz="2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1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/>
      <p:bldP spid="20" grpId="0"/>
      <p:bldP spid="21" grpId="0"/>
      <p:bldP spid="22" grpId="0"/>
      <p:bldP spid="23" grpId="0"/>
      <p:bldP spid="2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1"/>
          <p:cNvSpPr txBox="1"/>
          <p:nvPr/>
        </p:nvSpPr>
        <p:spPr>
          <a:xfrm>
            <a:off x="646113" y="1506538"/>
            <a:ext cx="7705725" cy="4708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200000"/>
              </a:lnSpc>
              <a:spcBef>
                <a:spcPct val="50000"/>
              </a:spcBef>
            </a:pPr>
            <a:r>
              <a:rPr lang="en-US" altLang="zh-CN" sz="3000" b="1" dirty="0">
                <a:latin typeface="宋体" panose="02010600030101010101" pitchFamily="2" charset="-122"/>
                <a:sym typeface="Arial" panose="020B0604020202020204" pitchFamily="34" charset="0"/>
              </a:rPr>
              <a:t>1</a:t>
            </a:r>
            <a:r>
              <a:rPr lang="zh-CN" altLang="en-US" sz="3000" b="1" dirty="0">
                <a:latin typeface="宋体" panose="02010600030101010101" pitchFamily="2" charset="-122"/>
                <a:sym typeface="Arial" panose="020B0604020202020204" pitchFamily="34" charset="0"/>
              </a:rPr>
              <a:t>．正确、流利、有感情地朗读课文。 </a:t>
            </a:r>
            <a:br>
              <a:rPr lang="zh-CN" altLang="en-US" sz="3000" b="1" dirty="0">
                <a:latin typeface="宋体" panose="02010600030101010101" pitchFamily="2" charset="-122"/>
                <a:sym typeface="Arial" panose="020B0604020202020204" pitchFamily="34" charset="0"/>
              </a:rPr>
            </a:br>
            <a:r>
              <a:rPr lang="en-US" altLang="zh-CN" sz="3000" b="1" dirty="0">
                <a:latin typeface="宋体" panose="02010600030101010101" pitchFamily="2" charset="-122"/>
                <a:sym typeface="Arial" panose="020B0604020202020204" pitchFamily="34" charset="0"/>
              </a:rPr>
              <a:t>2</a:t>
            </a:r>
            <a:r>
              <a:rPr lang="zh-CN" altLang="en-US" sz="3000" b="1" dirty="0">
                <a:latin typeface="宋体" panose="02010600030101010101" pitchFamily="2" charset="-122"/>
                <a:sym typeface="Arial" panose="020B0604020202020204" pitchFamily="34" charset="0"/>
              </a:rPr>
              <a:t>．整体感知课文，理清故事情节。 </a:t>
            </a:r>
            <a:br>
              <a:rPr lang="zh-CN" altLang="en-US" sz="3000" b="1" dirty="0">
                <a:latin typeface="宋体" panose="02010600030101010101" pitchFamily="2" charset="-122"/>
                <a:sym typeface="Arial" panose="020B0604020202020204" pitchFamily="34" charset="0"/>
              </a:rPr>
            </a:br>
            <a:r>
              <a:rPr lang="en-US" altLang="zh-CN" sz="3000" b="1" dirty="0">
                <a:latin typeface="宋体" panose="02010600030101010101" pitchFamily="2" charset="-122"/>
                <a:sym typeface="Arial" panose="020B0604020202020204" pitchFamily="34" charset="0"/>
              </a:rPr>
              <a:t>3</a:t>
            </a:r>
            <a:r>
              <a:rPr lang="zh-CN" altLang="en-US" sz="3000" b="1" dirty="0">
                <a:latin typeface="宋体" panose="02010600030101010101" pitchFamily="2" charset="-122"/>
                <a:sym typeface="Arial" panose="020B0604020202020204" pitchFamily="34" charset="0"/>
              </a:rPr>
              <a:t>．领会文章深刻的内涵，理解人物形象。 </a:t>
            </a:r>
            <a:br>
              <a:rPr lang="zh-CN" altLang="en-US" sz="3000" b="1" dirty="0">
                <a:latin typeface="宋体" panose="02010600030101010101" pitchFamily="2" charset="-122"/>
                <a:sym typeface="Arial" panose="020B0604020202020204" pitchFamily="34" charset="0"/>
              </a:rPr>
            </a:br>
            <a:r>
              <a:rPr lang="en-US" altLang="zh-CN" sz="3000" b="1" dirty="0">
                <a:latin typeface="宋体" panose="02010600030101010101" pitchFamily="2" charset="-122"/>
                <a:sym typeface="Arial" panose="020B0604020202020204" pitchFamily="34" charset="0"/>
              </a:rPr>
              <a:t>4. </a:t>
            </a:r>
            <a:r>
              <a:rPr lang="zh-CN" altLang="en-US" sz="3000" b="1" dirty="0">
                <a:latin typeface="宋体" panose="02010600030101010101" pitchFamily="2" charset="-122"/>
                <a:sym typeface="Arial" panose="020B0604020202020204" pitchFamily="34" charset="0"/>
              </a:rPr>
              <a:t>对童话主旨和借助夸张、想象反映生活写法的理解。</a:t>
            </a:r>
            <a:endParaRPr lang="zh-CN" altLang="en-US" sz="3000" b="1" dirty="0">
              <a:latin typeface="宋体" panose="0201060003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10243" name="组合 88069"/>
          <p:cNvGrpSpPr/>
          <p:nvPr/>
        </p:nvGrpSpPr>
        <p:grpSpPr>
          <a:xfrm>
            <a:off x="109538" y="390525"/>
            <a:ext cx="2319337" cy="700088"/>
            <a:chOff x="138" y="461"/>
            <a:chExt cx="1461" cy="441"/>
          </a:xfrm>
        </p:grpSpPr>
        <p:pic>
          <p:nvPicPr>
            <p:cNvPr id="10244" name="图片 88070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45" name="文本框 2"/>
            <p:cNvSpPr txBox="1"/>
            <p:nvPr/>
          </p:nvSpPr>
          <p:spPr>
            <a:xfrm>
              <a:off x="476" y="509"/>
              <a:ext cx="1080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学习目标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charRg st="0" end="8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charRg st="0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charRg st="0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Rectangle 3"/>
          <p:cNvSpPr/>
          <p:nvPr/>
        </p:nvSpPr>
        <p:spPr>
          <a:xfrm>
            <a:off x="790575" y="623888"/>
            <a:ext cx="5868988" cy="11985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皇帝、大臣、老百姓受骗上当的原因？</a:t>
            </a:r>
            <a:endParaRPr lang="en-US" altLang="zh-CN" sz="2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小孩子为什么不上当</a:t>
            </a: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endParaRPr lang="zh-CN" altLang="en-US" sz="2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Rectangle 4"/>
          <p:cNvSpPr/>
          <p:nvPr/>
        </p:nvSpPr>
        <p:spPr>
          <a:xfrm>
            <a:off x="792163" y="2322513"/>
            <a:ext cx="6589712" cy="493712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r>
              <a:rPr lang="zh-CN" altLang="en-US" sz="2600" b="1" dirty="0">
                <a:latin typeface="宋体" panose="02010600030101010101" pitchFamily="2" charset="-122"/>
              </a:rPr>
              <a:t>皇帝：怕别人说自己愚蠢，也怕丢了王位。</a:t>
            </a:r>
            <a:endParaRPr lang="zh-CN" altLang="en-US" sz="2600" b="1" dirty="0">
              <a:latin typeface="宋体" panose="02010600030101010101" pitchFamily="2" charset="-122"/>
            </a:endParaRPr>
          </a:p>
        </p:txBody>
      </p:sp>
      <p:sp>
        <p:nvSpPr>
          <p:cNvPr id="5" name="Rectangle 5"/>
          <p:cNvSpPr/>
          <p:nvPr/>
        </p:nvSpPr>
        <p:spPr>
          <a:xfrm>
            <a:off x="790575" y="2946400"/>
            <a:ext cx="7924800" cy="49212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r>
              <a:rPr lang="zh-CN" altLang="en-US" sz="2600" b="1" dirty="0">
                <a:latin typeface="宋体" panose="02010600030101010101" pitchFamily="2" charset="-122"/>
              </a:rPr>
              <a:t>大臣：怕别人说自己愚蠢，更怕丢了乌纱帽。</a:t>
            </a:r>
            <a:endParaRPr lang="zh-CN" altLang="en-US" sz="2600" b="1" dirty="0">
              <a:latin typeface="宋体" panose="02010600030101010101" pitchFamily="2" charset="-122"/>
            </a:endParaRPr>
          </a:p>
        </p:txBody>
      </p:sp>
      <p:sp>
        <p:nvSpPr>
          <p:cNvPr id="6" name="Rectangle 6"/>
          <p:cNvSpPr/>
          <p:nvPr/>
        </p:nvSpPr>
        <p:spPr>
          <a:xfrm>
            <a:off x="781050" y="3584575"/>
            <a:ext cx="7121525" cy="49212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r>
              <a:rPr lang="zh-CN" altLang="en-US" sz="2600" b="1" dirty="0">
                <a:latin typeface="宋体" panose="02010600030101010101" pitchFamily="2" charset="-122"/>
              </a:rPr>
              <a:t>老百姓：怕人嘲笑愚蠢</a:t>
            </a:r>
            <a:r>
              <a:rPr lang="en-US" altLang="zh-CN" sz="2600" b="1" dirty="0">
                <a:latin typeface="宋体" panose="02010600030101010101" pitchFamily="2" charset="-122"/>
              </a:rPr>
              <a:t>, </a:t>
            </a:r>
            <a:r>
              <a:rPr lang="zh-CN" altLang="en-US" sz="2600" b="1" dirty="0">
                <a:latin typeface="宋体" panose="02010600030101010101" pitchFamily="2" charset="-122"/>
              </a:rPr>
              <a:t>怕招致杀身之祸。</a:t>
            </a:r>
            <a:endParaRPr lang="zh-CN" altLang="en-US" sz="2600" b="1" dirty="0">
              <a:latin typeface="宋体" panose="02010600030101010101" pitchFamily="2" charset="-122"/>
            </a:endParaRPr>
          </a:p>
        </p:txBody>
      </p:sp>
      <p:sp>
        <p:nvSpPr>
          <p:cNvPr id="7" name="Rectangle 7"/>
          <p:cNvSpPr/>
          <p:nvPr/>
        </p:nvSpPr>
        <p:spPr>
          <a:xfrm>
            <a:off x="611188" y="4489450"/>
            <a:ext cx="8121650" cy="493713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r>
              <a:rPr lang="zh-CN" altLang="en-US" sz="2600" b="1" dirty="0">
                <a:latin typeface="宋体" panose="02010600030101010101" pitchFamily="2" charset="-122"/>
              </a:rPr>
              <a:t>小孩子</a:t>
            </a:r>
            <a:r>
              <a:rPr lang="en-US" altLang="zh-CN" sz="2600" b="1" dirty="0">
                <a:latin typeface="宋体" panose="02010600030101010101" pitchFamily="2" charset="-122"/>
              </a:rPr>
              <a:t>: </a:t>
            </a:r>
            <a:r>
              <a:rPr lang="zh-CN" altLang="en-US" sz="2600" b="1" dirty="0">
                <a:latin typeface="宋体" panose="02010600030101010101" pitchFamily="2" charset="-122"/>
              </a:rPr>
              <a:t>单纯、天真活泼不懂得人情世故，无所顾忌。</a:t>
            </a:r>
            <a:endParaRPr lang="zh-CN" altLang="en-US" sz="2600" b="1" dirty="0">
              <a:latin typeface="宋体" panose="02010600030101010101" pitchFamily="2" charset="-122"/>
            </a:endParaRPr>
          </a:p>
        </p:txBody>
      </p:sp>
      <p:sp>
        <p:nvSpPr>
          <p:cNvPr id="8" name="AutoShape 8"/>
          <p:cNvSpPr/>
          <p:nvPr/>
        </p:nvSpPr>
        <p:spPr>
          <a:xfrm>
            <a:off x="7415213" y="2276475"/>
            <a:ext cx="288925" cy="1800225"/>
          </a:xfrm>
          <a:prstGeom prst="rightBrace">
            <a:avLst>
              <a:gd name="adj1" fmla="val 51807"/>
              <a:gd name="adj2" fmla="val 50000"/>
            </a:avLst>
          </a:prstGeom>
          <a:noFill/>
          <a:ln w="190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 Box 9"/>
          <p:cNvSpPr txBox="1"/>
          <p:nvPr/>
        </p:nvSpPr>
        <p:spPr>
          <a:xfrm>
            <a:off x="7705725" y="2376488"/>
            <a:ext cx="615950" cy="1655762"/>
          </a:xfrm>
          <a:prstGeom prst="rect">
            <a:avLst/>
          </a:prstGeom>
          <a:noFill/>
          <a:ln w="12700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自私自利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Text Box 10"/>
          <p:cNvSpPr txBox="1"/>
          <p:nvPr/>
        </p:nvSpPr>
        <p:spPr>
          <a:xfrm>
            <a:off x="3548063" y="5065713"/>
            <a:ext cx="1041400" cy="5238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无私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 animBg="1"/>
      <p:bldP spid="9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Rectangle 3"/>
          <p:cNvSpPr/>
          <p:nvPr/>
        </p:nvSpPr>
        <p:spPr>
          <a:xfrm>
            <a:off x="827088" y="1027113"/>
            <a:ext cx="6840537" cy="492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请概括出皇帝、大臣、骗子及孩子的性格特点。</a:t>
            </a:r>
            <a:endParaRPr lang="zh-CN" altLang="en-US" sz="2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 Box 3"/>
          <p:cNvSpPr txBox="1"/>
          <p:nvPr/>
        </p:nvSpPr>
        <p:spPr>
          <a:xfrm>
            <a:off x="900113" y="2041525"/>
            <a:ext cx="6477000" cy="493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600" b="1" dirty="0">
                <a:solidFill>
                  <a:srgbClr val="0000FF"/>
                </a:solidFill>
                <a:latin typeface="宋体" panose="02010600030101010101" pitchFamily="2" charset="-122"/>
              </a:rPr>
              <a:t>皇帝</a:t>
            </a:r>
            <a:r>
              <a:rPr lang="en-US" altLang="zh-CN" sz="2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----</a:t>
            </a:r>
            <a:r>
              <a:rPr lang="zh-CN" altLang="en-US" sz="2600" b="1" dirty="0">
                <a:solidFill>
                  <a:srgbClr val="0000FF"/>
                </a:solidFill>
                <a:latin typeface="宋体" panose="02010600030101010101" pitchFamily="2" charset="-122"/>
              </a:rPr>
              <a:t>昏庸无能、爱慕虚荣、愚蠢。</a:t>
            </a:r>
            <a:endParaRPr lang="zh-CN" altLang="en-US" sz="26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Text Box 4"/>
          <p:cNvSpPr txBox="1"/>
          <p:nvPr/>
        </p:nvSpPr>
        <p:spPr>
          <a:xfrm>
            <a:off x="917575" y="2905125"/>
            <a:ext cx="6858000" cy="493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600" b="1" dirty="0">
                <a:solidFill>
                  <a:srgbClr val="0000FF"/>
                </a:solidFill>
                <a:latin typeface="宋体" panose="02010600030101010101" pitchFamily="2" charset="-122"/>
              </a:rPr>
              <a:t>大臣</a:t>
            </a:r>
            <a:r>
              <a:rPr lang="en-US" altLang="zh-CN" sz="2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----</a:t>
            </a:r>
            <a:r>
              <a:rPr lang="zh-CN" altLang="en-US" sz="2600" b="1" dirty="0">
                <a:solidFill>
                  <a:srgbClr val="0000FF"/>
                </a:solidFill>
                <a:latin typeface="宋体" panose="02010600030101010101" pitchFamily="2" charset="-122"/>
              </a:rPr>
              <a:t>虚伪愚昧、阿</a:t>
            </a:r>
            <a:r>
              <a:rPr lang="en-US" altLang="zh-CN" sz="2600" b="1" dirty="0">
                <a:solidFill>
                  <a:srgbClr val="0000FF"/>
                </a:solidFill>
                <a:latin typeface="宋体" panose="02010600030101010101" pitchFamily="2" charset="-122"/>
              </a:rPr>
              <a:t>(ē)</a:t>
            </a:r>
            <a:r>
              <a:rPr lang="zh-CN" altLang="en-US" sz="2600" b="1" dirty="0">
                <a:solidFill>
                  <a:srgbClr val="0000FF"/>
                </a:solidFill>
                <a:latin typeface="宋体" panose="02010600030101010101" pitchFamily="2" charset="-122"/>
              </a:rPr>
              <a:t>谀</a:t>
            </a:r>
            <a:r>
              <a:rPr lang="en-US" altLang="zh-CN" sz="2600" b="1" dirty="0">
                <a:solidFill>
                  <a:srgbClr val="0000FF"/>
                </a:solidFill>
                <a:latin typeface="宋体" panose="02010600030101010101" pitchFamily="2" charset="-122"/>
              </a:rPr>
              <a:t>(yú)</a:t>
            </a:r>
            <a:r>
              <a:rPr lang="zh-CN" altLang="en-US" sz="2600" b="1" dirty="0">
                <a:solidFill>
                  <a:srgbClr val="0000FF"/>
                </a:solidFill>
                <a:latin typeface="宋体" panose="02010600030101010101" pitchFamily="2" charset="-122"/>
              </a:rPr>
              <a:t>奉承。</a:t>
            </a:r>
            <a:endParaRPr lang="zh-CN" altLang="en-US" sz="26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Text Box 5"/>
          <p:cNvSpPr txBox="1"/>
          <p:nvPr/>
        </p:nvSpPr>
        <p:spPr>
          <a:xfrm>
            <a:off x="971550" y="3697288"/>
            <a:ext cx="3538538" cy="4921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spcBef>
                <a:spcPct val="50000"/>
              </a:spcBef>
            </a:pPr>
            <a:r>
              <a:rPr lang="zh-CN" altLang="en-US" sz="2600" b="1" dirty="0">
                <a:solidFill>
                  <a:srgbClr val="0000FF"/>
                </a:solidFill>
                <a:latin typeface="宋体" panose="02010600030101010101" pitchFamily="2" charset="-122"/>
              </a:rPr>
              <a:t>骗子</a:t>
            </a:r>
            <a:r>
              <a:rPr lang="en-US" altLang="zh-CN" sz="2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----</a:t>
            </a:r>
            <a:r>
              <a:rPr lang="zh-CN" altLang="en-US" sz="2600" b="1" dirty="0">
                <a:solidFill>
                  <a:srgbClr val="0000FF"/>
                </a:solidFill>
                <a:latin typeface="宋体" panose="02010600030101010101" pitchFamily="2" charset="-122"/>
              </a:rPr>
              <a:t>狡猾、伪善。</a:t>
            </a:r>
            <a:endParaRPr lang="zh-CN" altLang="en-US" sz="26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Text Box 6"/>
          <p:cNvSpPr txBox="1"/>
          <p:nvPr/>
        </p:nvSpPr>
        <p:spPr>
          <a:xfrm>
            <a:off x="971550" y="4560888"/>
            <a:ext cx="5105400" cy="493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600" b="1" dirty="0">
                <a:solidFill>
                  <a:srgbClr val="0000FF"/>
                </a:solidFill>
                <a:latin typeface="宋体" panose="02010600030101010101" pitchFamily="2" charset="-122"/>
              </a:rPr>
              <a:t>孩子</a:t>
            </a:r>
            <a:r>
              <a:rPr lang="en-US" altLang="zh-CN" sz="2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----</a:t>
            </a:r>
            <a:r>
              <a:rPr lang="zh-CN" altLang="en-US" sz="2600" b="1" dirty="0">
                <a:solidFill>
                  <a:srgbClr val="0000FF"/>
                </a:solidFill>
                <a:latin typeface="宋体" panose="02010600030101010101" pitchFamily="2" charset="-122"/>
              </a:rPr>
              <a:t>纯洁、天真、无所顾忌。</a:t>
            </a:r>
            <a:endParaRPr lang="zh-CN" altLang="en-US" sz="26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 build="p"/>
      <p:bldP spid="6" grpId="0" build="p"/>
      <p:bldP spid="7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 Box 10"/>
          <p:cNvSpPr txBox="1">
            <a:spLocks noChangeArrowheads="1"/>
          </p:cNvSpPr>
          <p:nvPr/>
        </p:nvSpPr>
        <p:spPr bwMode="auto">
          <a:xfrm>
            <a:off x="611188" y="765175"/>
            <a:ext cx="2016125" cy="52228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12700" cap="sq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2800" b="1" kern="1200" cap="none" spc="0" normalizeH="0" baseline="0" noProof="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分角色配音</a:t>
            </a:r>
            <a:endParaRPr kumimoji="1" lang="zh-CN" altLang="en-US" sz="2800" b="1" kern="1200" cap="none" spc="0" normalizeH="0" baseline="0" noProof="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3" name="组合 13"/>
          <p:cNvGrpSpPr/>
          <p:nvPr/>
        </p:nvGrpSpPr>
        <p:grpSpPr>
          <a:xfrm>
            <a:off x="1125538" y="1492250"/>
            <a:ext cx="6365875" cy="1350963"/>
            <a:chOff x="1115616" y="1556792"/>
            <a:chExt cx="6366867" cy="1350962"/>
          </a:xfrm>
        </p:grpSpPr>
        <p:pic>
          <p:nvPicPr>
            <p:cNvPr id="30733" name="Picture 7" descr="图片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115616" y="1556792"/>
              <a:ext cx="1625600" cy="135096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734" name="Text Box 8"/>
            <p:cNvSpPr txBox="1"/>
            <p:nvPr/>
          </p:nvSpPr>
          <p:spPr>
            <a:xfrm>
              <a:off x="2843808" y="1988840"/>
              <a:ext cx="4638675" cy="49244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2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语调傲慢，神情自负</a:t>
              </a:r>
              <a:endPara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" name="组合 14"/>
          <p:cNvGrpSpPr/>
          <p:nvPr/>
        </p:nvGrpSpPr>
        <p:grpSpPr>
          <a:xfrm>
            <a:off x="2862263" y="2427288"/>
            <a:ext cx="4743450" cy="1289050"/>
            <a:chOff x="2853139" y="2492896"/>
            <a:chExt cx="4743916" cy="1289050"/>
          </a:xfrm>
        </p:grpSpPr>
        <p:pic>
          <p:nvPicPr>
            <p:cNvPr id="30731" name="Picture 13" descr="图片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084168" y="2492896"/>
              <a:ext cx="1512887" cy="12890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732" name="Text Box 14"/>
            <p:cNvSpPr txBox="1"/>
            <p:nvPr/>
          </p:nvSpPr>
          <p:spPr>
            <a:xfrm>
              <a:off x="2853139" y="2946246"/>
              <a:ext cx="4252913" cy="49244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2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油腔滑调，阿谀奉承</a:t>
              </a:r>
              <a:endPara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" name="组合 15"/>
          <p:cNvGrpSpPr/>
          <p:nvPr/>
        </p:nvGrpSpPr>
        <p:grpSpPr>
          <a:xfrm>
            <a:off x="1557338" y="3579813"/>
            <a:ext cx="6440487" cy="1201737"/>
            <a:chOff x="1547664" y="3645024"/>
            <a:chExt cx="6441493" cy="1201737"/>
          </a:xfrm>
        </p:grpSpPr>
        <p:pic>
          <p:nvPicPr>
            <p:cNvPr id="30729" name="Picture 10" descr="图片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47664" y="3645024"/>
              <a:ext cx="1223962" cy="120173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730" name="Text Box 15"/>
            <p:cNvSpPr txBox="1"/>
            <p:nvPr/>
          </p:nvSpPr>
          <p:spPr>
            <a:xfrm>
              <a:off x="2871801" y="3944669"/>
              <a:ext cx="5117356" cy="49244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2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老于世故，语调迟缓，故作镇定</a:t>
              </a:r>
              <a:endPara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" name="组合 16"/>
          <p:cNvGrpSpPr/>
          <p:nvPr/>
        </p:nvGrpSpPr>
        <p:grpSpPr>
          <a:xfrm>
            <a:off x="2925763" y="4803775"/>
            <a:ext cx="4411662" cy="1152525"/>
            <a:chOff x="2915816" y="4869160"/>
            <a:chExt cx="4411489" cy="1152525"/>
          </a:xfrm>
        </p:grpSpPr>
        <p:pic>
          <p:nvPicPr>
            <p:cNvPr id="30727" name="Picture 21" descr="皇帝１３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300192" y="4869160"/>
              <a:ext cx="1027113" cy="115252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728" name="Text Box 22"/>
            <p:cNvSpPr txBox="1"/>
            <p:nvPr/>
          </p:nvSpPr>
          <p:spPr>
            <a:xfrm>
              <a:off x="2915816" y="4941168"/>
              <a:ext cx="4325937" cy="49244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2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天真，高声地喊出来</a:t>
              </a:r>
              <a:endPara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Rectangle 3"/>
          <p:cNvSpPr/>
          <p:nvPr/>
        </p:nvSpPr>
        <p:spPr>
          <a:xfrm>
            <a:off x="534988" y="630238"/>
            <a:ext cx="8243887" cy="1292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文中是如何运用夸张与想象的手法的？并说说它们的作用。</a:t>
            </a:r>
            <a:endParaRPr lang="zh-CN" altLang="en-US" sz="2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Rectangle 4"/>
          <p:cNvSpPr/>
          <p:nvPr/>
        </p:nvSpPr>
        <p:spPr>
          <a:xfrm>
            <a:off x="314325" y="1890713"/>
            <a:ext cx="8496300" cy="2493962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600" b="1" dirty="0">
                <a:latin typeface="宋体" panose="02010600030101010101" pitchFamily="2" charset="-122"/>
              </a:rPr>
              <a:t>    本文写出骗子用根本不存在的布料、衣服向皇帝行骗，写出皇帝和大臣们都甘愿受骗、并且骗人，最后写出皇帝赤裸全身在大街上游行，构成了丰富想象、大胆夸张的写作特点。</a:t>
            </a:r>
            <a:endParaRPr lang="zh-CN" altLang="en-US" sz="2600" b="1" dirty="0">
              <a:latin typeface="宋体" panose="02010600030101010101" pitchFamily="2" charset="-122"/>
            </a:endParaRPr>
          </a:p>
        </p:txBody>
      </p:sp>
      <p:sp>
        <p:nvSpPr>
          <p:cNvPr id="4" name="Rectangle 4"/>
          <p:cNvSpPr/>
          <p:nvPr/>
        </p:nvSpPr>
        <p:spPr>
          <a:xfrm>
            <a:off x="323850" y="4352925"/>
            <a:ext cx="8496300" cy="1754188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作用：无情地鞭挞了至高无上的皇帝和道貌岸然的大臣，辛辣地嘲笑了他们的愚蠢、虚伪、卑鄙和自私，曲折地反映了现实生活，反映了封建王朝的腐朽。</a:t>
            </a:r>
            <a:endParaRPr lang="zh-CN" altLang="en-US" sz="2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" name="矩形 14"/>
          <p:cNvSpPr/>
          <p:nvPr/>
        </p:nvSpPr>
        <p:spPr>
          <a:xfrm>
            <a:off x="511175" y="1522413"/>
            <a:ext cx="8208963" cy="3292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200000"/>
              </a:lnSpc>
            </a:pPr>
            <a:r>
              <a:rPr lang="zh-CN" altLang="en-US" sz="2600" b="1" dirty="0">
                <a:latin typeface="Arial" panose="020B0604020202020204" pitchFamily="34" charset="0"/>
              </a:rPr>
              <a:t>       本文围绕新装为线索，并通过描写人物的语言、动作、心理分别刻画了皇帝 、骗子 、官员 、孩子等人的形象，揭露了说假话成风，荒唐可笑的社会现象，深刻地讽刺了封建专制统治的腐朽。</a:t>
            </a:r>
            <a:endParaRPr lang="zh-CN" altLang="en-US" sz="2600" b="1" dirty="0">
              <a:latin typeface="Arial" panose="020B0604020202020204" pitchFamily="34" charset="0"/>
            </a:endParaRPr>
          </a:p>
        </p:txBody>
      </p:sp>
      <p:grpSp>
        <p:nvGrpSpPr>
          <p:cNvPr id="32771" name="组合 88069"/>
          <p:cNvGrpSpPr/>
          <p:nvPr/>
        </p:nvGrpSpPr>
        <p:grpSpPr>
          <a:xfrm>
            <a:off x="109538" y="390525"/>
            <a:ext cx="2319337" cy="700088"/>
            <a:chOff x="138" y="461"/>
            <a:chExt cx="1461" cy="441"/>
          </a:xfrm>
        </p:grpSpPr>
        <p:pic>
          <p:nvPicPr>
            <p:cNvPr id="32772" name="图片 88070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2773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Rectangle 9"/>
          <p:cNvSpPr/>
          <p:nvPr/>
        </p:nvSpPr>
        <p:spPr>
          <a:xfrm>
            <a:off x="422275" y="1487488"/>
            <a:ext cx="8424863" cy="12938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lvl="2" indent="0" eaLnBrk="1" hangingPunct="1">
              <a:lnSpc>
                <a:spcPct val="150000"/>
              </a:lnSpc>
            </a:pPr>
            <a:r>
              <a:rPr lang="zh-CN" altLang="en-US" sz="2600" b="1" dirty="0">
                <a:latin typeface="宋体" panose="02010600030101010101" pitchFamily="2" charset="-122"/>
              </a:rPr>
              <a:t>     你也用夸张的手法，替安徒生续写一篇</a:t>
            </a:r>
            <a:r>
              <a:rPr lang="en-US" altLang="zh-CN" sz="2600" b="1" dirty="0">
                <a:latin typeface="宋体" panose="02010600030101010101" pitchFamily="2" charset="-122"/>
              </a:rPr>
              <a:t>《</a:t>
            </a:r>
            <a:r>
              <a:rPr lang="zh-CN" altLang="en-US" sz="2600" b="1" dirty="0">
                <a:latin typeface="宋体" panose="02010600030101010101" pitchFamily="2" charset="-122"/>
              </a:rPr>
              <a:t>皇帝的新装</a:t>
            </a:r>
            <a:r>
              <a:rPr lang="en-US" altLang="zh-CN" sz="2600" b="1" dirty="0">
                <a:latin typeface="宋体" panose="02010600030101010101" pitchFamily="2" charset="-122"/>
              </a:rPr>
              <a:t>》</a:t>
            </a:r>
            <a:r>
              <a:rPr lang="zh-CN" altLang="en-US" sz="2600" b="1" dirty="0">
                <a:latin typeface="宋体" panose="02010600030101010101" pitchFamily="2" charset="-122"/>
              </a:rPr>
              <a:t>后记吧！</a:t>
            </a:r>
            <a:endParaRPr lang="zh-CN" altLang="en-US" sz="2600" b="1" dirty="0">
              <a:latin typeface="宋体" panose="02010600030101010101" pitchFamily="2" charset="-122"/>
            </a:endParaRPr>
          </a:p>
        </p:txBody>
      </p:sp>
      <p:pic>
        <p:nvPicPr>
          <p:cNvPr id="33795" name="Picture 2" descr="huang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79713" y="3113088"/>
            <a:ext cx="3708400" cy="27813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3796" name="组合 88069"/>
          <p:cNvGrpSpPr/>
          <p:nvPr/>
        </p:nvGrpSpPr>
        <p:grpSpPr>
          <a:xfrm>
            <a:off x="109538" y="390525"/>
            <a:ext cx="2319337" cy="700088"/>
            <a:chOff x="138" y="461"/>
            <a:chExt cx="1461" cy="441"/>
          </a:xfrm>
        </p:grpSpPr>
        <p:pic>
          <p:nvPicPr>
            <p:cNvPr id="33797" name="图片 88070" descr="未标题-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3798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3" name="Picture 6" descr="http://p4.so.qhimgs1.com/bdr/_240_/t011a1da8aac7564ee4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9750" y="1268413"/>
            <a:ext cx="3609975" cy="228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4" name="Picture 8" descr="http://p2.so.qhimgs1.com/t017fe8e004aec657d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9338" y="981075"/>
            <a:ext cx="3810000" cy="2524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5" name="Picture 10" descr="http://p3.so.qhmsg.com/bdr/_240_/t01079c130890400a3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4688" y="3933825"/>
            <a:ext cx="3438525" cy="228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6" name="Picture 12" descr="http://p2.so.qhimgs1.com/bdr/_240_/t01843c4d5993175e22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rcRect l="4941" t="3149" r="6119" b="2351"/>
          <a:stretch>
            <a:fillRect/>
          </a:stretch>
        </p:blipFill>
        <p:spPr>
          <a:xfrm>
            <a:off x="5905500" y="4005263"/>
            <a:ext cx="1295400" cy="216058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1270" name="组合 88069"/>
          <p:cNvGrpSpPr/>
          <p:nvPr/>
        </p:nvGrpSpPr>
        <p:grpSpPr>
          <a:xfrm>
            <a:off x="109538" y="390525"/>
            <a:ext cx="2319337" cy="700088"/>
            <a:chOff x="138" y="461"/>
            <a:chExt cx="1461" cy="441"/>
          </a:xfrm>
        </p:grpSpPr>
        <p:pic>
          <p:nvPicPr>
            <p:cNvPr id="11271" name="图片 88070" descr="未标题-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272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新课导入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Rectangle 14"/>
          <p:cNvSpPr/>
          <p:nvPr/>
        </p:nvSpPr>
        <p:spPr>
          <a:xfrm>
            <a:off x="530225" y="1368425"/>
            <a:ext cx="8208963" cy="2492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600" b="1" dirty="0">
                <a:latin typeface="宋体" panose="02010600030101010101" pitchFamily="2" charset="-122"/>
              </a:rPr>
              <a:t>    </a:t>
            </a:r>
            <a:r>
              <a:rPr lang="zh-CN" altLang="en-US" sz="2600" b="1" dirty="0">
                <a:solidFill>
                  <a:srgbClr val="0000FF"/>
                </a:solidFill>
                <a:latin typeface="宋体" panose="02010600030101010101" pitchFamily="2" charset="-122"/>
              </a:rPr>
              <a:t>安徒生</a:t>
            </a:r>
            <a:r>
              <a:rPr lang="zh-CN" altLang="en-US" sz="2600" b="1" dirty="0">
                <a:latin typeface="宋体" panose="02010600030101010101" pitchFamily="2" charset="-122"/>
              </a:rPr>
              <a:t>，著名的童话作家，世界文学童话创始人。为追求艺术，他</a:t>
            </a:r>
            <a:r>
              <a:rPr lang="en-US" altLang="zh-CN" sz="2600" b="1" dirty="0">
                <a:latin typeface="宋体" panose="02010600030101010101" pitchFamily="2" charset="-122"/>
              </a:rPr>
              <a:t>14</a:t>
            </a:r>
            <a:r>
              <a:rPr lang="zh-CN" altLang="en-US" sz="2600" b="1" dirty="0">
                <a:latin typeface="宋体" panose="02010600030101010101" pitchFamily="2" charset="-122"/>
              </a:rPr>
              <a:t>岁时独自来到首都哥本哈根。著名的童话有</a:t>
            </a:r>
            <a:r>
              <a:rPr lang="en-US" altLang="zh-CN" sz="2600" b="1" dirty="0">
                <a:latin typeface="宋体" panose="02010600030101010101" pitchFamily="2" charset="-122"/>
              </a:rPr>
              <a:t>《</a:t>
            </a:r>
            <a:r>
              <a:rPr lang="zh-CN" altLang="en-US" sz="2600" b="1" dirty="0">
                <a:latin typeface="宋体" panose="02010600030101010101" pitchFamily="2" charset="-122"/>
              </a:rPr>
              <a:t>海的女儿</a:t>
            </a:r>
            <a:r>
              <a:rPr lang="en-US" altLang="zh-CN" sz="2600" b="1" dirty="0">
                <a:latin typeface="宋体" panose="02010600030101010101" pitchFamily="2" charset="-122"/>
              </a:rPr>
              <a:t>》《</a:t>
            </a:r>
            <a:r>
              <a:rPr lang="zh-CN" altLang="en-US" sz="2600" b="1" dirty="0">
                <a:latin typeface="宋体" panose="02010600030101010101" pitchFamily="2" charset="-122"/>
              </a:rPr>
              <a:t>丑小鸭</a:t>
            </a:r>
            <a:r>
              <a:rPr lang="en-US" altLang="zh-CN" sz="2600" b="1" dirty="0">
                <a:latin typeface="宋体" panose="02010600030101010101" pitchFamily="2" charset="-122"/>
              </a:rPr>
              <a:t>》</a:t>
            </a:r>
            <a:r>
              <a:rPr lang="zh-CN" altLang="en-US" sz="2600" b="1" dirty="0">
                <a:latin typeface="宋体" panose="02010600030101010101" pitchFamily="2" charset="-122"/>
              </a:rPr>
              <a:t>等。 他的</a:t>
            </a:r>
            <a:r>
              <a:rPr lang="en-US" altLang="zh-CN" sz="2600" b="1" dirty="0">
                <a:latin typeface="宋体" panose="02010600030101010101" pitchFamily="2" charset="-122"/>
              </a:rPr>
              <a:t>168</a:t>
            </a:r>
            <a:r>
              <a:rPr lang="zh-CN" altLang="en-US" sz="2600" b="1" dirty="0">
                <a:latin typeface="宋体" panose="02010600030101010101" pitchFamily="2" charset="-122"/>
              </a:rPr>
              <a:t>篇童话在近</a:t>
            </a:r>
            <a:r>
              <a:rPr lang="en-US" altLang="zh-CN" sz="2600" b="1" dirty="0">
                <a:latin typeface="宋体" panose="02010600030101010101" pitchFamily="2" charset="-122"/>
              </a:rPr>
              <a:t>150</a:t>
            </a:r>
            <a:r>
              <a:rPr lang="zh-CN" altLang="en-US" sz="2600" b="1" dirty="0">
                <a:latin typeface="宋体" panose="02010600030101010101" pitchFamily="2" charset="-122"/>
              </a:rPr>
              <a:t>年中被翻译成</a:t>
            </a:r>
            <a:r>
              <a:rPr lang="en-US" altLang="zh-CN" sz="2600" b="1" dirty="0">
                <a:latin typeface="宋体" panose="02010600030101010101" pitchFamily="2" charset="-122"/>
              </a:rPr>
              <a:t>80</a:t>
            </a:r>
            <a:r>
              <a:rPr lang="zh-CN" altLang="en-US" sz="2600" b="1" dirty="0">
                <a:latin typeface="宋体" panose="02010600030101010101" pitchFamily="2" charset="-122"/>
              </a:rPr>
              <a:t>多种语言，从丹麦走向了世界。</a:t>
            </a:r>
            <a:endParaRPr lang="zh-CN" altLang="en-US" sz="2600" b="1" dirty="0">
              <a:latin typeface="宋体" panose="02010600030101010101" pitchFamily="2" charset="-122"/>
            </a:endParaRPr>
          </a:p>
        </p:txBody>
      </p:sp>
      <p:pic>
        <p:nvPicPr>
          <p:cNvPr id="12291" name="Picture 6" descr="http://p2.so.qhimgs1.com/bdr/_240_/t01d87f70753dcac80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5650" y="4076700"/>
            <a:ext cx="2101850" cy="23844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2292" name="组合 88069"/>
          <p:cNvGrpSpPr/>
          <p:nvPr/>
        </p:nvGrpSpPr>
        <p:grpSpPr>
          <a:xfrm>
            <a:off x="109538" y="390525"/>
            <a:ext cx="2319337" cy="700088"/>
            <a:chOff x="138" y="461"/>
            <a:chExt cx="1461" cy="441"/>
          </a:xfrm>
        </p:grpSpPr>
        <p:pic>
          <p:nvPicPr>
            <p:cNvPr id="12293" name="图片 88070" descr="未标题-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294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走近作者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611188" y="765175"/>
            <a:ext cx="1471613" cy="70802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童 话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Rectangle 14"/>
          <p:cNvSpPr/>
          <p:nvPr/>
        </p:nvSpPr>
        <p:spPr>
          <a:xfrm>
            <a:off x="549275" y="1844675"/>
            <a:ext cx="8208963" cy="3540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童话是儿童文学的一种。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它往往通过丰富的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想象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幻想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夸张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来塑造形象，反映生活，对儿童进行思想教育。语言通俗、生动，故事情节往往离奇曲折，引人入胜。它又往往采用拟人的手法来写。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316" name="Picture 2" descr="http://p0.so.qhimgs1.com/bdr/_240_/t019d9d61fc6fa06190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27763" y="908050"/>
            <a:ext cx="1836737" cy="1422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 Box 4"/>
          <p:cNvSpPr txBox="1"/>
          <p:nvPr/>
        </p:nvSpPr>
        <p:spPr>
          <a:xfrm>
            <a:off x="1389063" y="1397000"/>
            <a:ext cx="6842125" cy="4324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20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称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职        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更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衣       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圈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定   </a:t>
            </a:r>
            <a:endParaRPr lang="en-US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陛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下        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勋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章       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外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头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衔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       附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       御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聘   </a:t>
            </a:r>
            <a:endParaRPr lang="en-US" altLang="zh-CN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滑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稽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骇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人听闻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 Box 5"/>
          <p:cNvSpPr txBox="1"/>
          <p:nvPr/>
        </p:nvSpPr>
        <p:spPr>
          <a:xfrm>
            <a:off x="4124325" y="2476500"/>
            <a:ext cx="792163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xūn</a:t>
            </a:r>
            <a:r>
              <a:rPr lang="en-US" altLang="zh-CN" sz="2800" b="1" dirty="0">
                <a:latin typeface="宋体" panose="02010600030101010101" pitchFamily="2" charset="-122"/>
              </a:rPr>
              <a:t> </a:t>
            </a:r>
            <a:endParaRPr lang="en-US" altLang="zh-CN" sz="2800" b="1" dirty="0">
              <a:latin typeface="宋体" panose="02010600030101010101" pitchFamily="2" charset="-122"/>
            </a:endParaRPr>
          </a:p>
        </p:txBody>
      </p:sp>
      <p:sp>
        <p:nvSpPr>
          <p:cNvPr id="4" name="Text Box 6"/>
          <p:cNvSpPr txBox="1"/>
          <p:nvPr/>
        </p:nvSpPr>
        <p:spPr>
          <a:xfrm>
            <a:off x="4656138" y="3584575"/>
            <a:ext cx="576262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hè</a:t>
            </a:r>
            <a:endParaRPr lang="en-US" altLang="zh-CN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Text Box 7"/>
          <p:cNvSpPr txBox="1"/>
          <p:nvPr/>
        </p:nvSpPr>
        <p:spPr>
          <a:xfrm>
            <a:off x="7104063" y="3557588"/>
            <a:ext cx="762000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pìn</a:t>
            </a:r>
            <a:endParaRPr lang="en-US" altLang="zh-CN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Text Box 8"/>
          <p:cNvSpPr txBox="1"/>
          <p:nvPr/>
        </p:nvSpPr>
        <p:spPr>
          <a:xfrm>
            <a:off x="4143375" y="4708525"/>
            <a:ext cx="7493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hài</a:t>
            </a:r>
            <a:endParaRPr lang="en-US" altLang="zh-CN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Text Box 9"/>
          <p:cNvSpPr txBox="1"/>
          <p:nvPr/>
        </p:nvSpPr>
        <p:spPr>
          <a:xfrm>
            <a:off x="1346200" y="1352550"/>
            <a:ext cx="1008063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chèn</a:t>
            </a:r>
            <a:endParaRPr lang="en-US" altLang="zh-CN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Text Box 10"/>
          <p:cNvSpPr txBox="1"/>
          <p:nvPr/>
        </p:nvSpPr>
        <p:spPr>
          <a:xfrm>
            <a:off x="1919288" y="4665663"/>
            <a:ext cx="708025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jī</a:t>
            </a:r>
            <a:endParaRPr lang="en-US" altLang="zh-CN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Text Box 11"/>
          <p:cNvSpPr txBox="1"/>
          <p:nvPr/>
        </p:nvSpPr>
        <p:spPr>
          <a:xfrm>
            <a:off x="4098925" y="1381125"/>
            <a:ext cx="1008063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gēng</a:t>
            </a:r>
            <a:endParaRPr lang="en-US" altLang="zh-CN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0" name="Text Box 12"/>
          <p:cNvSpPr txBox="1"/>
          <p:nvPr/>
        </p:nvSpPr>
        <p:spPr>
          <a:xfrm>
            <a:off x="6591300" y="1362075"/>
            <a:ext cx="1008063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quān</a:t>
            </a:r>
            <a:endParaRPr lang="en-US" altLang="zh-CN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1" name="Text Box 13"/>
          <p:cNvSpPr txBox="1"/>
          <p:nvPr/>
        </p:nvSpPr>
        <p:spPr>
          <a:xfrm>
            <a:off x="1755775" y="3538538"/>
            <a:ext cx="1122363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xián</a:t>
            </a:r>
            <a:endParaRPr lang="en-US" altLang="zh-CN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2" name="Text Box 14"/>
          <p:cNvSpPr txBox="1"/>
          <p:nvPr/>
        </p:nvSpPr>
        <p:spPr>
          <a:xfrm>
            <a:off x="1443038" y="2486025"/>
            <a:ext cx="6096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bì</a:t>
            </a:r>
            <a:endParaRPr lang="en-US" altLang="zh-CN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3" name="Text Box 15"/>
          <p:cNvSpPr txBox="1"/>
          <p:nvPr/>
        </p:nvSpPr>
        <p:spPr>
          <a:xfrm>
            <a:off x="6672263" y="2476500"/>
            <a:ext cx="723900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fèn</a:t>
            </a:r>
            <a:endParaRPr lang="en-US" altLang="zh-CN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grpSp>
        <p:nvGrpSpPr>
          <p:cNvPr id="14350" name="组合 88069"/>
          <p:cNvGrpSpPr/>
          <p:nvPr/>
        </p:nvGrpSpPr>
        <p:grpSpPr>
          <a:xfrm>
            <a:off x="109538" y="390525"/>
            <a:ext cx="2319337" cy="700088"/>
            <a:chOff x="138" y="461"/>
            <a:chExt cx="1461" cy="441"/>
          </a:xfrm>
        </p:grpSpPr>
        <p:pic>
          <p:nvPicPr>
            <p:cNvPr id="14351" name="图片 88070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52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字词积累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Text Box 11"/>
          <p:cNvSpPr txBox="1"/>
          <p:nvPr/>
        </p:nvSpPr>
        <p:spPr>
          <a:xfrm>
            <a:off x="430213" y="1101725"/>
            <a:ext cx="9063037" cy="4921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滑稽：</a:t>
            </a:r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（语言、动作）引人发笑。文中是“荒唐”的意思。</a:t>
            </a:r>
            <a:endParaRPr lang="zh-CN" altLang="en-US" sz="2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Text Box 12"/>
          <p:cNvSpPr txBox="1"/>
          <p:nvPr/>
        </p:nvSpPr>
        <p:spPr>
          <a:xfrm>
            <a:off x="465138" y="1730375"/>
            <a:ext cx="6884987" cy="4937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称职：</a:t>
            </a:r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思想水平和工作能力都能担任的职务。</a:t>
            </a:r>
            <a:endParaRPr lang="zh-CN" altLang="en-US" sz="2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Text Box 13"/>
          <p:cNvSpPr txBox="1"/>
          <p:nvPr/>
        </p:nvSpPr>
        <p:spPr>
          <a:xfrm>
            <a:off x="484188" y="2414588"/>
            <a:ext cx="4875212" cy="4921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骇人听闻：</a:t>
            </a:r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使人听了十分吃惊。</a:t>
            </a:r>
            <a:endParaRPr lang="zh-CN" altLang="en-US" sz="2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Text Box 14"/>
          <p:cNvSpPr txBox="1"/>
          <p:nvPr/>
        </p:nvSpPr>
        <p:spPr>
          <a:xfrm>
            <a:off x="2260600" y="3894138"/>
            <a:ext cx="184150" cy="4921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zh-CN" sz="2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Text Box 15"/>
          <p:cNvSpPr txBox="1"/>
          <p:nvPr/>
        </p:nvSpPr>
        <p:spPr>
          <a:xfrm>
            <a:off x="474663" y="3152775"/>
            <a:ext cx="8559800" cy="4921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随声附和：</a:t>
            </a:r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别人说什么，自己也说什么。形容没有主见。</a:t>
            </a:r>
            <a:endParaRPr lang="zh-CN" altLang="en-US" sz="2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Text Box 16"/>
          <p:cNvSpPr txBox="1"/>
          <p:nvPr/>
        </p:nvSpPr>
        <p:spPr>
          <a:xfrm>
            <a:off x="474663" y="3848100"/>
            <a:ext cx="2863850" cy="4921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精致：</a:t>
            </a:r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精巧细致。</a:t>
            </a:r>
            <a:endParaRPr lang="zh-CN" altLang="en-US" sz="2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Text Box 17"/>
          <p:cNvSpPr txBox="1"/>
          <p:nvPr/>
        </p:nvSpPr>
        <p:spPr>
          <a:xfrm>
            <a:off x="492125" y="4592638"/>
            <a:ext cx="3535363" cy="4921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呈报：</a:t>
            </a:r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报告（上级）。</a:t>
            </a:r>
            <a:endParaRPr lang="zh-CN" altLang="en-US" sz="2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Text Box 18"/>
          <p:cNvSpPr txBox="1"/>
          <p:nvPr/>
        </p:nvSpPr>
        <p:spPr>
          <a:xfrm>
            <a:off x="517525" y="5305425"/>
            <a:ext cx="2195513" cy="4937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炫耀：</a:t>
            </a:r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夸耀。</a:t>
            </a:r>
            <a:endParaRPr lang="zh-CN" altLang="en-US" sz="2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文本框 10242"/>
          <p:cNvSpPr txBox="1"/>
          <p:nvPr/>
        </p:nvSpPr>
        <p:spPr>
          <a:xfrm>
            <a:off x="1044575" y="1412875"/>
            <a:ext cx="619125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课文写了哪些人物？围绕什么来写。</a:t>
            </a:r>
            <a:endParaRPr lang="en-US" altLang="zh-CN" sz="28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Rectangle 2"/>
          <p:cNvSpPr/>
          <p:nvPr/>
        </p:nvSpPr>
        <p:spPr>
          <a:xfrm>
            <a:off x="6416675" y="2451100"/>
            <a:ext cx="1079500" cy="539750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 wrap="none" anchor="ctr" anchorCtr="0"/>
          <a:p>
            <a:pPr algn="ctr"/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小孩</a:t>
            </a:r>
            <a:endParaRPr lang="zh-CN" altLang="en-US" sz="28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Rectangle 3"/>
          <p:cNvSpPr/>
          <p:nvPr/>
        </p:nvSpPr>
        <p:spPr>
          <a:xfrm>
            <a:off x="1557338" y="5114925"/>
            <a:ext cx="1079500" cy="539750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 wrap="none" anchor="ctr" anchorCtr="0"/>
          <a:p>
            <a:pPr algn="ctr"/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骗子</a:t>
            </a:r>
            <a:endParaRPr lang="zh-CN" altLang="en-US" sz="28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Rectangle 4"/>
          <p:cNvSpPr/>
          <p:nvPr/>
        </p:nvSpPr>
        <p:spPr>
          <a:xfrm>
            <a:off x="6534150" y="5080000"/>
            <a:ext cx="1079500" cy="539750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 wrap="none" anchor="ctr" anchorCtr="0"/>
          <a:p>
            <a:pPr algn="ctr"/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大臣</a:t>
            </a:r>
            <a:endParaRPr lang="zh-CN" altLang="en-US" sz="28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Text Box 9"/>
          <p:cNvSpPr txBox="1"/>
          <p:nvPr/>
        </p:nvSpPr>
        <p:spPr>
          <a:xfrm>
            <a:off x="2790825" y="2738438"/>
            <a:ext cx="66675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爱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Text Box 10"/>
          <p:cNvSpPr txBox="1"/>
          <p:nvPr/>
        </p:nvSpPr>
        <p:spPr>
          <a:xfrm>
            <a:off x="5454650" y="2738438"/>
            <a:ext cx="776288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揭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Text Box 11"/>
          <p:cNvSpPr txBox="1"/>
          <p:nvPr/>
        </p:nvSpPr>
        <p:spPr>
          <a:xfrm>
            <a:off x="2384425" y="4359275"/>
            <a:ext cx="865188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制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Text Box 12"/>
          <p:cNvSpPr txBox="1"/>
          <p:nvPr/>
        </p:nvSpPr>
        <p:spPr>
          <a:xfrm>
            <a:off x="5913438" y="4287838"/>
            <a:ext cx="747712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看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Rectangle 14"/>
          <p:cNvSpPr/>
          <p:nvPr/>
        </p:nvSpPr>
        <p:spPr>
          <a:xfrm>
            <a:off x="1493838" y="2522538"/>
            <a:ext cx="1079500" cy="539750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 wrap="none" anchor="ctr" anchorCtr="0"/>
          <a:p>
            <a:pPr algn="ctr"/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皇帝</a:t>
            </a:r>
            <a:endParaRPr lang="zh-CN" altLang="en-US" sz="28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20"/>
          <p:cNvGrpSpPr/>
          <p:nvPr/>
        </p:nvGrpSpPr>
        <p:grpSpPr>
          <a:xfrm>
            <a:off x="3367088" y="3387725"/>
            <a:ext cx="2303462" cy="1584325"/>
            <a:chOff x="3491880" y="3140968"/>
            <a:chExt cx="2303655" cy="1584176"/>
          </a:xfrm>
        </p:grpSpPr>
        <p:pic>
          <p:nvPicPr>
            <p:cNvPr id="16403" name="Picture 7" descr="http://p0.so.qhmsg.com/bdr/_240_/t0121fa959b0cbe9c75.jp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491880" y="3140968"/>
              <a:ext cx="2303655" cy="158417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404" name="Oval 15"/>
            <p:cNvSpPr/>
            <p:nvPr/>
          </p:nvSpPr>
          <p:spPr>
            <a:xfrm>
              <a:off x="3798574" y="3212976"/>
              <a:ext cx="1728192" cy="720080"/>
            </a:xfrm>
            <a:prstGeom prst="ellipse">
              <a:avLst/>
            </a:prstGeom>
            <a:solidFill>
              <a:schemeClr val="bg1">
                <a:alpha val="63921"/>
              </a:schemeClr>
            </a:solidFill>
            <a:ln w="9525">
              <a:noFill/>
            </a:ln>
          </p:spPr>
          <p:txBody>
            <a:bodyPr wrap="none" anchor="ctr" anchorCtr="0"/>
            <a:p>
              <a:pPr algn="ctr"/>
              <a:r>
                <a:rPr lang="zh-CN" altLang="en-US" sz="3600" b="1" dirty="0">
                  <a:latin typeface="Arial" panose="020B0604020202020204" pitchFamily="34" charset="0"/>
                </a:rPr>
                <a:t>新装</a:t>
              </a:r>
              <a:endParaRPr lang="zh-CN" altLang="en-US" sz="3600" b="1" dirty="0">
                <a:latin typeface="Arial" panose="020B0604020202020204" pitchFamily="34" charset="0"/>
              </a:endParaRPr>
            </a:p>
          </p:txBody>
        </p:sp>
      </p:grpSp>
      <p:cxnSp>
        <p:nvCxnSpPr>
          <p:cNvPr id="23" name="直接箭头连接符 22"/>
          <p:cNvCxnSpPr/>
          <p:nvPr/>
        </p:nvCxnSpPr>
        <p:spPr>
          <a:xfrm>
            <a:off x="2359025" y="3171825"/>
            <a:ext cx="792163" cy="215900"/>
          </a:xfrm>
          <a:prstGeom prst="straightConnector1">
            <a:avLst/>
          </a:prstGeom>
          <a:ln w="3810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箭头连接符 23"/>
          <p:cNvCxnSpPr/>
          <p:nvPr/>
        </p:nvCxnSpPr>
        <p:spPr>
          <a:xfrm flipV="1">
            <a:off x="2611438" y="4683125"/>
            <a:ext cx="647700" cy="431800"/>
          </a:xfrm>
          <a:prstGeom prst="straightConnector1">
            <a:avLst/>
          </a:prstGeom>
          <a:ln w="3810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箭头连接符 24"/>
          <p:cNvCxnSpPr/>
          <p:nvPr/>
        </p:nvCxnSpPr>
        <p:spPr>
          <a:xfrm flipH="1">
            <a:off x="5815013" y="2882900"/>
            <a:ext cx="431800" cy="504825"/>
          </a:xfrm>
          <a:prstGeom prst="straightConnector1">
            <a:avLst/>
          </a:prstGeom>
          <a:ln w="3810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/>
          <p:nvPr/>
        </p:nvCxnSpPr>
        <p:spPr>
          <a:xfrm flipH="1" flipV="1">
            <a:off x="5743575" y="4756150"/>
            <a:ext cx="647700" cy="287338"/>
          </a:xfrm>
          <a:prstGeom prst="straightConnector1">
            <a:avLst/>
          </a:prstGeom>
          <a:ln w="3810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400" name="组合 88069"/>
          <p:cNvGrpSpPr/>
          <p:nvPr/>
        </p:nvGrpSpPr>
        <p:grpSpPr>
          <a:xfrm>
            <a:off x="109538" y="390525"/>
            <a:ext cx="2319337" cy="700088"/>
            <a:chOff x="138" y="461"/>
            <a:chExt cx="1461" cy="441"/>
          </a:xfrm>
        </p:grpSpPr>
        <p:pic>
          <p:nvPicPr>
            <p:cNvPr id="16401" name="图片 88070" descr="未标题-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402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整体感知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3" grpId="0"/>
      <p:bldP spid="14" grpId="0"/>
      <p:bldP spid="15" grpId="0"/>
      <p:bldP spid="16" grpId="0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文本框 10242"/>
          <p:cNvSpPr txBox="1"/>
          <p:nvPr/>
        </p:nvSpPr>
        <p:spPr>
          <a:xfrm>
            <a:off x="790575" y="549275"/>
            <a:ext cx="4895850" cy="522288"/>
          </a:xfrm>
          <a:prstGeom prst="rect">
            <a:avLst/>
          </a:prstGeom>
          <a:solidFill>
            <a:srgbClr val="E6B9B8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理清课文的思路（划分段落）</a:t>
            </a:r>
            <a:endParaRPr lang="en-US" altLang="zh-CN" sz="28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1267" name="矩形 2"/>
          <p:cNvSpPr/>
          <p:nvPr/>
        </p:nvSpPr>
        <p:spPr>
          <a:xfrm>
            <a:off x="684213" y="1271588"/>
            <a:ext cx="2528887" cy="4921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一、“爱新装”</a:t>
            </a:r>
            <a:endParaRPr lang="zh-CN" altLang="en-US" sz="2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 Box 7"/>
          <p:cNvSpPr txBox="1"/>
          <p:nvPr/>
        </p:nvSpPr>
        <p:spPr>
          <a:xfrm>
            <a:off x="2916238" y="1349375"/>
            <a:ext cx="5184775" cy="493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600" b="1" dirty="0">
                <a:latin typeface="Arial" panose="020B0604020202020204" pitchFamily="34" charset="0"/>
              </a:rPr>
              <a:t>（从开头到“皇上在更衣室里”）</a:t>
            </a:r>
            <a:endParaRPr lang="zh-CN" altLang="en-US" sz="2600" b="1" dirty="0">
              <a:latin typeface="Arial" panose="020B0604020202020204" pitchFamily="34" charset="0"/>
            </a:endParaRPr>
          </a:p>
        </p:txBody>
      </p:sp>
      <p:sp>
        <p:nvSpPr>
          <p:cNvPr id="11269" name="矩形 4"/>
          <p:cNvSpPr/>
          <p:nvPr/>
        </p:nvSpPr>
        <p:spPr>
          <a:xfrm>
            <a:off x="665163" y="1925638"/>
            <a:ext cx="2528887" cy="4937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二、“看新装”</a:t>
            </a:r>
            <a:endParaRPr lang="zh-CN" altLang="en-US" sz="2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 Box 7"/>
          <p:cNvSpPr txBox="1"/>
          <p:nvPr/>
        </p:nvSpPr>
        <p:spPr>
          <a:xfrm>
            <a:off x="1258888" y="2366963"/>
            <a:ext cx="7129462" cy="1216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600" b="1" dirty="0">
                <a:latin typeface="Arial" panose="020B0604020202020204" pitchFamily="34" charset="0"/>
              </a:rPr>
              <a:t>（从“有一天”倒“并授予一枚可以挂在扣眼上的勋章”）</a:t>
            </a:r>
            <a:endParaRPr lang="zh-CN" altLang="en-US" sz="2600" b="1" dirty="0">
              <a:latin typeface="Arial" panose="020B0604020202020204" pitchFamily="34" charset="0"/>
            </a:endParaRPr>
          </a:p>
        </p:txBody>
      </p:sp>
      <p:sp>
        <p:nvSpPr>
          <p:cNvPr id="11271" name="矩形 6"/>
          <p:cNvSpPr/>
          <p:nvPr/>
        </p:nvSpPr>
        <p:spPr>
          <a:xfrm>
            <a:off x="739775" y="3700463"/>
            <a:ext cx="2528888" cy="4921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三、“穿新装”</a:t>
            </a:r>
            <a:endParaRPr lang="zh-CN" altLang="en-US" sz="2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 Box 7"/>
          <p:cNvSpPr txBox="1"/>
          <p:nvPr/>
        </p:nvSpPr>
        <p:spPr>
          <a:xfrm>
            <a:off x="1258888" y="4124325"/>
            <a:ext cx="7129462" cy="1214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600" b="1" dirty="0">
                <a:latin typeface="Arial" panose="020B0604020202020204" pitchFamily="34" charset="0"/>
              </a:rPr>
              <a:t>（从“第二天早上”到“他们不敢让人瞧出他们实在什么东西也没有看见”）</a:t>
            </a:r>
            <a:endParaRPr lang="zh-CN" altLang="en-US" sz="2600" b="1" dirty="0">
              <a:latin typeface="Arial" panose="020B0604020202020204" pitchFamily="34" charset="0"/>
            </a:endParaRPr>
          </a:p>
        </p:txBody>
      </p:sp>
      <p:sp>
        <p:nvSpPr>
          <p:cNvPr id="11273" name="矩形 9"/>
          <p:cNvSpPr/>
          <p:nvPr/>
        </p:nvSpPr>
        <p:spPr>
          <a:xfrm>
            <a:off x="758825" y="5465763"/>
            <a:ext cx="2528888" cy="4921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四、“展新装”</a:t>
            </a:r>
            <a:endParaRPr lang="zh-CN" altLang="en-US" sz="2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Text Box 7"/>
          <p:cNvSpPr txBox="1"/>
          <p:nvPr/>
        </p:nvSpPr>
        <p:spPr>
          <a:xfrm>
            <a:off x="2916238" y="5754688"/>
            <a:ext cx="3240087" cy="492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600" b="1" dirty="0">
                <a:latin typeface="Arial" panose="020B0604020202020204" pitchFamily="34" charset="0"/>
              </a:rPr>
              <a:t>（从“这样”到完）</a:t>
            </a:r>
            <a:endParaRPr lang="zh-CN" altLang="en-US" sz="26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7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  <p:bldP spid="4" grpId="0"/>
      <p:bldP spid="11269" grpId="0"/>
      <p:bldP spid="6" grpId="0"/>
      <p:bldP spid="11271" grpId="0"/>
      <p:bldP spid="9" grpId="0"/>
      <p:bldP spid="11273" grpId="0"/>
      <p:bldP spid="11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2030</Words>
  <Application>WPS 演示</Application>
  <PresentationFormat>全屏显示(4:3)</PresentationFormat>
  <Paragraphs>254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39" baseType="lpstr">
      <vt:lpstr>Arial</vt:lpstr>
      <vt:lpstr>宋体</vt:lpstr>
      <vt:lpstr>Wingdings</vt:lpstr>
      <vt:lpstr>楷体</vt:lpstr>
      <vt:lpstr>黑体</vt:lpstr>
      <vt:lpstr>Calibri</vt:lpstr>
      <vt:lpstr>微软雅黑</vt:lpstr>
      <vt:lpstr>Arial Unicode MS</vt:lpstr>
      <vt:lpstr>Cambria</vt:lpstr>
      <vt:lpstr>Arial</vt:lpstr>
      <vt:lpstr>等线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上帝掷骰子吗</cp:lastModifiedBy>
  <cp:revision>328</cp:revision>
  <dcterms:created xsi:type="dcterms:W3CDTF">2017-02-18T06:44:00Z</dcterms:created>
  <dcterms:modified xsi:type="dcterms:W3CDTF">2023-09-28T12:44:23Z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BEBC6EC7E8C547B2B54ED4B213304860_13</vt:lpwstr>
  </property>
</Properties>
</file>