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7"/>
  </p:notesMasterIdLst>
  <p:handoutMasterIdLst>
    <p:handoutMasterId r:id="rId18"/>
  </p:handoutMasterIdLst>
  <p:sldIdLst>
    <p:sldId id="256" r:id="rId4"/>
    <p:sldId id="294" r:id="rId5"/>
    <p:sldId id="293" r:id="rId6"/>
    <p:sldId id="295" r:id="rId7"/>
    <p:sldId id="296" r:id="rId8"/>
    <p:sldId id="297" r:id="rId9"/>
    <p:sldId id="298" r:id="rId10"/>
    <p:sldId id="300" r:id="rId11"/>
    <p:sldId id="301" r:id="rId12"/>
    <p:sldId id="302" r:id="rId13"/>
    <p:sldId id="292" r:id="rId14"/>
    <p:sldId id="264" r:id="rId15"/>
    <p:sldId id="305" r:id="rId16"/>
  </p:sldIdLst>
  <p:sldSz cx="9144000" cy="51435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FFF"/>
    <a:srgbClr val="0000FF"/>
    <a:srgbClr val="FF3300"/>
    <a:srgbClr val="FF6600"/>
    <a:srgbClr val="FFFFFF"/>
    <a:srgbClr val="FFFFCC"/>
    <a:srgbClr val="99CC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344"/>
    <p:restoredTop sz="96391"/>
  </p:normalViewPr>
  <p:slideViewPr>
    <p:cSldViewPr snapToGrid="0" showGuides="1">
      <p:cViewPr varScale="1">
        <p:scale>
          <a:sx n="152" d="100"/>
          <a:sy n="152" d="100"/>
        </p:scale>
        <p:origin x="576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8DB21-989C-48B4-B685-B62628C77E3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2B50DC-988E-46CE-BE18-94C0162AA47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6B0A0F-70C0-48E5-B980-10F66D00F2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6D3F3F-E312-44BF-8F4F-EC89FE2382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rcRect b="13921"/>
          <a:stretch>
            <a:fillRect/>
          </a:stretch>
        </p:blipFill>
        <p:spPr>
          <a:xfrm>
            <a:off x="8294688" y="3968750"/>
            <a:ext cx="927100" cy="117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</a:t>
            </a:r>
            <a:endParaRPr kumimoji="0" lang="zh-CN" altLang="en-US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58163" y="3808413"/>
            <a:ext cx="1355725" cy="133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85125" y="4241800"/>
            <a:ext cx="392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3"/>
          <p:cNvGrpSpPr/>
          <p:nvPr userDrawn="1"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4" name="椭圆 3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6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00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12113" y="3827463"/>
            <a:ext cx="1339850" cy="131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878763" y="4354513"/>
            <a:ext cx="3635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剪去对角的矩形 3"/>
          <p:cNvSpPr/>
          <p:nvPr/>
        </p:nvSpPr>
        <p:spPr>
          <a:xfrm>
            <a:off x="7704138" y="241300"/>
            <a:ext cx="1363663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1.jpe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1874838"/>
            <a:ext cx="9144000" cy="127317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889000" y="1793875"/>
            <a:ext cx="736441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口语交际：我们做朋友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225" y="2684463"/>
            <a:ext cx="39084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86000" y="23228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930400" y="1693863"/>
            <a:ext cx="6011863" cy="1755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53035" marR="0" lvl="0" indent="-15303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课间和新朋友一起玩。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153035" marR="0" lvl="0" indent="-15303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和邻居小朋友交朋友。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9459" name="组合 6"/>
          <p:cNvGrpSpPr/>
          <p:nvPr/>
        </p:nvGrpSpPr>
        <p:grpSpPr>
          <a:xfrm>
            <a:off x="188913" y="376238"/>
            <a:ext cx="3786187" cy="1122362"/>
            <a:chOff x="163469" y="207600"/>
            <a:chExt cx="3786124" cy="1122154"/>
          </a:xfrm>
        </p:grpSpPr>
        <p:grpSp>
          <p:nvGrpSpPr>
            <p:cNvPr id="19460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9462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3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1244538" y="339338"/>
              <a:ext cx="2705055" cy="709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布置作业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88025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825875"/>
            <a:ext cx="7137400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3"/>
          <p:cNvSpPr txBox="1"/>
          <p:nvPr/>
        </p:nvSpPr>
        <p:spPr>
          <a:xfrm>
            <a:off x="3367088" y="644525"/>
            <a:ext cx="2041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矩形 2"/>
          <p:cNvSpPr/>
          <p:nvPr/>
        </p:nvSpPr>
        <p:spPr>
          <a:xfrm>
            <a:off x="1227138" y="1781175"/>
            <a:ext cx="6824662" cy="2087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请大家仔细观察</a:t>
            </a:r>
            <a:r>
              <a:rPr lang="zh-CN" altLang="en-US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课本上的</a:t>
            </a:r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图片，读一读他们说的话，你知道他们是怎样交上朋友的吗？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767" t="8388" r="9352" b="7727"/>
          <a:stretch>
            <a:fillRect/>
          </a:stretch>
        </p:blipFill>
        <p:spPr>
          <a:xfrm>
            <a:off x="2968625" y="1914525"/>
            <a:ext cx="3205163" cy="180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2"/>
          <p:cNvSpPr/>
          <p:nvPr/>
        </p:nvSpPr>
        <p:spPr>
          <a:xfrm>
            <a:off x="455613" y="320675"/>
            <a:ext cx="677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插图中的小朋友是怎样交上朋友的？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613" y="1104900"/>
            <a:ext cx="43529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他们都喜欢踢毽子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7900" y="3948113"/>
            <a:ext cx="71882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有共同爱好的两个人可以成为好朋友。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5343" t="16116" r="775"/>
          <a:stretch>
            <a:fillRect/>
          </a:stretch>
        </p:blipFill>
        <p:spPr>
          <a:xfrm>
            <a:off x="1147763" y="855663"/>
            <a:ext cx="3203575" cy="180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349" t="9901" r="9760" b="6213"/>
          <a:stretch>
            <a:fillRect/>
          </a:stretch>
        </p:blipFill>
        <p:spPr>
          <a:xfrm>
            <a:off x="4781550" y="855663"/>
            <a:ext cx="3205163" cy="180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187575" y="209550"/>
            <a:ext cx="11239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踢球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1013" y="209550"/>
            <a:ext cx="16462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放风筝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4125" y="2752725"/>
            <a:ext cx="70548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想一想</a:t>
            </a:r>
            <a:r>
              <a:rPr lang="en-US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还可以怎样交到朋友呢？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2188" y="3500438"/>
            <a:ext cx="715962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主动向他人做自我介绍；与他人一起学习、做作业；主动帮助他人等等。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3438525" y="388938"/>
            <a:ext cx="20415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演一演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1033463" y="2178050"/>
            <a:ext cx="7429500" cy="164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请同学间模仿课文插图，相互间交个好朋友吧。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4340" name="矩形 3"/>
          <p:cNvSpPr/>
          <p:nvPr/>
        </p:nvSpPr>
        <p:spPr>
          <a:xfrm>
            <a:off x="993775" y="1512888"/>
            <a:ext cx="2963863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自由模仿表演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4"/>
          <p:cNvSpPr>
            <a:spLocks noChangeArrowheads="1"/>
          </p:cNvSpPr>
          <p:nvPr/>
        </p:nvSpPr>
        <p:spPr bwMode="auto">
          <a:xfrm>
            <a:off x="1392238" y="1522413"/>
            <a:ext cx="70072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想一想：你想和谁交朋友？走到他（她）的面前时，你该怎么说呢？</a:t>
            </a: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自由练习说话。</a:t>
            </a: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全班交流：两组学生上台表演交朋友的过程。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5363" name="组合 5"/>
          <p:cNvGrpSpPr/>
          <p:nvPr/>
        </p:nvGrpSpPr>
        <p:grpSpPr>
          <a:xfrm>
            <a:off x="117475" y="247650"/>
            <a:ext cx="3786188" cy="1122363"/>
            <a:chOff x="163469" y="207600"/>
            <a:chExt cx="3786124" cy="1122154"/>
          </a:xfrm>
        </p:grpSpPr>
        <p:grpSp>
          <p:nvGrpSpPr>
            <p:cNvPr id="15364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5366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7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4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0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演练互动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标注 1"/>
          <p:cNvSpPr/>
          <p:nvPr/>
        </p:nvSpPr>
        <p:spPr>
          <a:xfrm>
            <a:off x="866775" y="390525"/>
            <a:ext cx="1096963" cy="769938"/>
          </a:xfrm>
          <a:prstGeom prst="wedgeRoundRectCallout">
            <a:avLst>
              <a:gd name="adj1" fmla="val 59627"/>
              <a:gd name="adj2" fmla="val 7643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3375" y="1249363"/>
            <a:ext cx="6867525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indent="-514350" defTabSz="914400">
              <a:lnSpc>
                <a:spcPct val="12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上台要落落大方。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站在台上要自然，不要有小动作，也不要东张西望。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说话时要看着对方的眼睛。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说话要清楚、流利。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3"/>
          <p:cNvSpPr txBox="1"/>
          <p:nvPr/>
        </p:nvSpPr>
        <p:spPr>
          <a:xfrm>
            <a:off x="3406775" y="350838"/>
            <a:ext cx="20415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动一动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675" y="1301750"/>
            <a:ext cx="824865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52400" marR="0" lvl="0" indent="-1524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通过刚才三组同学的表演，大家一定知道该如何交朋友了吧？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152400" marR="0" lvl="0" indent="-1524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那就赶快行动起来吧，走到他（她）人面前，把你的想法说一说。一会儿我们再请一组同学上台展示你们交朋友的过程。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1039813" y="1465263"/>
            <a:ext cx="6962775" cy="2212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</a:rPr>
              <a:t>请新结交的一对朋友上台，向全班同学互相介绍对方。其他同学随机提问，增进了解。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813" y="509588"/>
            <a:ext cx="25019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介绍新朋友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</Words>
  <Application>WPS 演示</Application>
  <PresentationFormat>全屏显示(16:9)</PresentationFormat>
  <Paragraphs>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楷体</vt:lpstr>
      <vt:lpstr>Times New Roman</vt:lpstr>
      <vt:lpstr>黑体</vt:lpstr>
      <vt:lpstr>Cambria</vt:lpstr>
      <vt:lpstr>Arial</vt:lpstr>
      <vt:lpstr>微软雅黑</vt:lpstr>
      <vt:lpstr>等线</vt:lpstr>
      <vt:lpstr>Arial Unicode MS</vt:lpstr>
      <vt:lpstr>Calibri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6CE931BD673A4D91AA36B08FEBA91798_13</vt:lpwstr>
  </property>
  <property fmtid="{D5CDD505-2E9C-101B-9397-08002B2CF9AE}" pid="4" name="KSOProductBuildVer">
    <vt:lpwstr>2052-12.1.0.15374</vt:lpwstr>
  </property>
</Properties>
</file>