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57" r:id="rId5"/>
    <p:sldId id="295" r:id="rId6"/>
    <p:sldId id="296" r:id="rId7"/>
    <p:sldId id="273" r:id="rId8"/>
    <p:sldId id="297" r:id="rId9"/>
    <p:sldId id="274" r:id="rId10"/>
    <p:sldId id="277" r:id="rId11"/>
    <p:sldId id="278" r:id="rId12"/>
    <p:sldId id="275" r:id="rId13"/>
    <p:sldId id="298" r:id="rId14"/>
    <p:sldId id="280" r:id="rId15"/>
    <p:sldId id="263" r:id="rId16"/>
    <p:sldId id="308"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3E4"/>
    <a:srgbClr val="F9C8D0"/>
    <a:srgbClr val="4FD4FF"/>
    <a:srgbClr val="A164D1"/>
    <a:srgbClr val="83F551"/>
    <a:srgbClr val="65F22E"/>
    <a:srgbClr val="00B4FF"/>
    <a:srgbClr val="ECECEC"/>
    <a:srgbClr val="FFFFFF"/>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26"/>
        <p:guide pos="386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3.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1.wav"/><Relationship Id="rId5" Type="http://schemas.openxmlformats.org/officeDocument/2006/relationships/image" Target="../media/image18.jpe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tags" Target="../tags/tag1.xml"/><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tags" Target="../tags/tag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66362" y="2169041"/>
            <a:ext cx="3611880" cy="922020"/>
          </a:xfrm>
          <a:prstGeom prst="rect">
            <a:avLst/>
          </a:prstGeom>
          <a:noFill/>
        </p:spPr>
        <p:txBody>
          <a:bodyPr wrap="none" rtlCol="0">
            <a:spAutoFit/>
          </a:bodyPr>
          <a:lstStyle/>
          <a:p>
            <a:r>
              <a:rPr kumimoji="1" lang="zh-CN" altLang="zh-CN" sz="5400" b="1" dirty="0">
                <a:solidFill>
                  <a:srgbClr val="00B4FF"/>
                </a:solidFill>
              </a:rPr>
              <a:t>梯形的认识</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561590" y="1383665"/>
            <a:ext cx="6583680" cy="534035"/>
          </a:xfrm>
          <a:prstGeom prst="rect">
            <a:avLst/>
          </a:prstGeom>
          <a:noFill/>
        </p:spPr>
        <p:txBody>
          <a:bodyPr wrap="none" rtlCol="0" anchor="t">
            <a:spAutoFit/>
          </a:bodyPr>
          <a:p>
            <a:pPr eaLnBrk="1" hangingPunct="1">
              <a:lnSpc>
                <a:spcPct val="12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我们可以用下面的图来表示四边形之间的关系。</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45" name="组合 44"/>
          <p:cNvGrpSpPr/>
          <p:nvPr/>
        </p:nvGrpSpPr>
        <p:grpSpPr bwMode="auto">
          <a:xfrm>
            <a:off x="3244003" y="2656979"/>
            <a:ext cx="5703887" cy="2867025"/>
            <a:chOff x="2309567" y="1432873"/>
            <a:chExt cx="4558154" cy="2291500"/>
          </a:xfrm>
        </p:grpSpPr>
        <p:sp>
          <p:nvSpPr>
            <p:cNvPr id="46" name="椭圆 45"/>
            <p:cNvSpPr/>
            <p:nvPr/>
          </p:nvSpPr>
          <p:spPr>
            <a:xfrm>
              <a:off x="2309567" y="1432873"/>
              <a:ext cx="4558154" cy="2291500"/>
            </a:xfrm>
            <a:prstGeom prst="ellipse">
              <a:avLst/>
            </a:prstGeom>
            <a:solidFill>
              <a:srgbClr val="92D05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47" name="矩形 10"/>
            <p:cNvSpPr>
              <a:spLocks noChangeArrowheads="1"/>
            </p:cNvSpPr>
            <p:nvPr/>
          </p:nvSpPr>
          <p:spPr bwMode="auto">
            <a:xfrm>
              <a:off x="4018576" y="1625386"/>
              <a:ext cx="1237535" cy="36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四边形</a:t>
              </a:r>
              <a:endParaRPr lang="zh-CN" altLang="en-US" sz="2400">
                <a:latin typeface="微软雅黑" panose="020B0503020204020204" pitchFamily="34" charset="-122"/>
                <a:ea typeface="微软雅黑" panose="020B0503020204020204" pitchFamily="34" charset="-122"/>
              </a:endParaRPr>
            </a:p>
          </p:txBody>
        </p:sp>
      </p:grpSp>
      <p:grpSp>
        <p:nvGrpSpPr>
          <p:cNvPr id="51" name="组合 50"/>
          <p:cNvGrpSpPr/>
          <p:nvPr/>
        </p:nvGrpSpPr>
        <p:grpSpPr bwMode="auto">
          <a:xfrm>
            <a:off x="3632940" y="3634879"/>
            <a:ext cx="2978150" cy="1425575"/>
            <a:chOff x="2651289" y="2263217"/>
            <a:chExt cx="2380267" cy="1138876"/>
          </a:xfrm>
        </p:grpSpPr>
        <p:sp>
          <p:nvSpPr>
            <p:cNvPr id="52" name="椭圆 51"/>
            <p:cNvSpPr/>
            <p:nvPr/>
          </p:nvSpPr>
          <p:spPr>
            <a:xfrm>
              <a:off x="2651289" y="2263217"/>
              <a:ext cx="2380267" cy="1138876"/>
            </a:xfrm>
            <a:prstGeom prst="ellipse">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3" name="矩形 6"/>
            <p:cNvSpPr>
              <a:spLocks noChangeArrowheads="1"/>
            </p:cNvSpPr>
            <p:nvPr/>
          </p:nvSpPr>
          <p:spPr bwMode="auto">
            <a:xfrm>
              <a:off x="3310586" y="2316970"/>
              <a:ext cx="1493584" cy="36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长方形</a:t>
              </a:r>
              <a:endParaRPr lang="zh-CN" altLang="en-US" sz="2400">
                <a:latin typeface="微软雅黑" panose="020B0503020204020204" pitchFamily="34" charset="-122"/>
                <a:ea typeface="微软雅黑" panose="020B0503020204020204" pitchFamily="34" charset="-122"/>
              </a:endParaRPr>
            </a:p>
          </p:txBody>
        </p:sp>
      </p:grpSp>
      <p:grpSp>
        <p:nvGrpSpPr>
          <p:cNvPr id="54" name="组合 53"/>
          <p:cNvGrpSpPr/>
          <p:nvPr/>
        </p:nvGrpSpPr>
        <p:grpSpPr bwMode="auto">
          <a:xfrm>
            <a:off x="4215553" y="4204792"/>
            <a:ext cx="1960562" cy="790575"/>
            <a:chOff x="3091995" y="2724148"/>
            <a:chExt cx="1567089" cy="631596"/>
          </a:xfrm>
        </p:grpSpPr>
        <p:sp>
          <p:nvSpPr>
            <p:cNvPr id="55" name="椭圆 54"/>
            <p:cNvSpPr/>
            <p:nvPr/>
          </p:nvSpPr>
          <p:spPr>
            <a:xfrm>
              <a:off x="3091995" y="2724148"/>
              <a:ext cx="1413553" cy="631596"/>
            </a:xfrm>
            <a:prstGeom prst="ellipse">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6" name="矩形 7"/>
            <p:cNvSpPr>
              <a:spLocks noChangeArrowheads="1"/>
            </p:cNvSpPr>
            <p:nvPr/>
          </p:nvSpPr>
          <p:spPr bwMode="auto">
            <a:xfrm>
              <a:off x="3271317" y="2831076"/>
              <a:ext cx="1387767" cy="36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正方形</a:t>
              </a:r>
              <a:endParaRPr lang="zh-CN" altLang="en-US" sz="2400">
                <a:latin typeface="微软雅黑" panose="020B0503020204020204" pitchFamily="34" charset="-122"/>
                <a:ea typeface="微软雅黑" panose="020B0503020204020204" pitchFamily="34" charset="-122"/>
              </a:endParaRPr>
            </a:p>
          </p:txBody>
        </p:sp>
      </p:grpSp>
      <p:grpSp>
        <p:nvGrpSpPr>
          <p:cNvPr id="57" name="组合 56"/>
          <p:cNvGrpSpPr/>
          <p:nvPr/>
        </p:nvGrpSpPr>
        <p:grpSpPr bwMode="auto">
          <a:xfrm>
            <a:off x="6931765" y="3566617"/>
            <a:ext cx="1922463" cy="1154112"/>
            <a:chOff x="5260157" y="2045617"/>
            <a:chExt cx="1536532" cy="923139"/>
          </a:xfrm>
        </p:grpSpPr>
        <p:sp>
          <p:nvSpPr>
            <p:cNvPr id="58" name="椭圆 57"/>
            <p:cNvSpPr/>
            <p:nvPr/>
          </p:nvSpPr>
          <p:spPr>
            <a:xfrm>
              <a:off x="5260157" y="2045617"/>
              <a:ext cx="1498468" cy="923139"/>
            </a:xfrm>
            <a:prstGeom prst="ellipse">
              <a:avLst/>
            </a:prstGeom>
            <a:solidFill>
              <a:schemeClr val="accent6">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9" name="矩形 9"/>
            <p:cNvSpPr>
              <a:spLocks noChangeArrowheads="1"/>
            </p:cNvSpPr>
            <p:nvPr/>
          </p:nvSpPr>
          <p:spPr bwMode="auto">
            <a:xfrm>
              <a:off x="5663950" y="2302736"/>
              <a:ext cx="1132739" cy="36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梯形</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000" fill="hold">
                                          <p:stCondLst>
                                            <p:cond delay="0"/>
                                          </p:stCondLst>
                                        </p:cTn>
                                        <p:tgtEl>
                                          <p:spTgt spid="54"/>
                                        </p:tgtEl>
                                        <p:attrNameLst>
                                          <p:attrName>style.visibility</p:attrName>
                                        </p:attrNameLst>
                                      </p:cBhvr>
                                      <p:to>
                                        <p:strVal val="visible"/>
                                      </p:to>
                                    </p:set>
                                    <p:animEffect transition="in" filter="wheel(1)">
                                      <p:cBhvr>
                                        <p:cTn id="7" dur="1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000" fill="hold">
                                          <p:stCondLst>
                                            <p:cond delay="0"/>
                                          </p:stCondLst>
                                        </p:cTn>
                                        <p:tgtEl>
                                          <p:spTgt spid="51"/>
                                        </p:tgtEl>
                                        <p:attrNameLst>
                                          <p:attrName>style.visibility</p:attrName>
                                        </p:attrNameLst>
                                      </p:cBhvr>
                                      <p:to>
                                        <p:strVal val="visible"/>
                                      </p:to>
                                    </p:set>
                                    <p:animEffect transition="in" filter="wheel(1)">
                                      <p:cBhvr>
                                        <p:cTn id="12" dur="10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000" fill="hold">
                                          <p:stCondLst>
                                            <p:cond delay="0"/>
                                          </p:stCondLst>
                                        </p:cTn>
                                        <p:tgtEl>
                                          <p:spTgt spid="57"/>
                                        </p:tgtEl>
                                        <p:attrNameLst>
                                          <p:attrName>style.visibility</p:attrName>
                                        </p:attrNameLst>
                                      </p:cBhvr>
                                      <p:to>
                                        <p:strVal val="visible"/>
                                      </p:to>
                                    </p:set>
                                    <p:animEffect transition="in" filter="wheel(1)">
                                      <p:cBhvr>
                                        <p:cTn id="17" dur="10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000" fill="hold">
                                          <p:stCondLst>
                                            <p:cond delay="0"/>
                                          </p:stCondLst>
                                        </p:cTn>
                                        <p:tgtEl>
                                          <p:spTgt spid="45"/>
                                        </p:tgtEl>
                                        <p:attrNameLst>
                                          <p:attrName>style.visibility</p:attrName>
                                        </p:attrNameLst>
                                      </p:cBhvr>
                                      <p:to>
                                        <p:strVal val="visible"/>
                                      </p:to>
                                    </p:set>
                                    <p:animEffect transition="in" filter="wheel(1)">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 name="平行四边形 7"/>
          <p:cNvSpPr/>
          <p:nvPr/>
        </p:nvSpPr>
        <p:spPr>
          <a:xfrm flipH="1">
            <a:off x="3078480" y="2925445"/>
            <a:ext cx="5387975" cy="2187575"/>
          </a:xfrm>
          <a:prstGeom prst="parallelogram">
            <a:avLst>
              <a:gd name="adj" fmla="val 47236"/>
            </a:avLst>
          </a:prstGeom>
          <a:solidFill>
            <a:srgbClr val="83F55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Rectangle 2"/>
          <p:cNvSpPr>
            <a:spLocks noChangeArrowheads="1"/>
          </p:cNvSpPr>
          <p:nvPr/>
        </p:nvSpPr>
        <p:spPr bwMode="auto">
          <a:xfrm>
            <a:off x="2260222" y="1310343"/>
            <a:ext cx="80089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ct val="12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请将这张平行四边形的纸剪成两个一样的梯形。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a:cxnSpLocks noChangeShapeType="1"/>
          </p:cNvCxnSpPr>
          <p:nvPr/>
        </p:nvCxnSpPr>
        <p:spPr bwMode="auto">
          <a:xfrm>
            <a:off x="5771515" y="2925445"/>
            <a:ext cx="1588" cy="2196000"/>
          </a:xfrm>
          <a:prstGeom prst="line">
            <a:avLst/>
          </a:prstGeom>
          <a:noFill/>
          <a:ln w="47625">
            <a:solidFill>
              <a:srgbClr val="E81125"/>
            </a:solidFill>
            <a:prstDash val="dash"/>
            <a:round/>
          </a:ln>
          <a:extLst>
            <a:ext uri="{909E8E84-426E-40DD-AFC4-6F175D3DCCD1}">
              <a14:hiddenFill xmlns:a14="http://schemas.microsoft.com/office/drawing/2010/main">
                <a:noFill/>
              </a14:hiddenFill>
            </a:ext>
          </a:extLst>
        </p:spPr>
      </p:cxnSp>
      <p:cxnSp>
        <p:nvCxnSpPr>
          <p:cNvPr id="6" name="直接连接符 5"/>
          <p:cNvCxnSpPr>
            <a:cxnSpLocks noChangeShapeType="1"/>
          </p:cNvCxnSpPr>
          <p:nvPr/>
        </p:nvCxnSpPr>
        <p:spPr bwMode="auto">
          <a:xfrm flipH="1">
            <a:off x="5399405" y="2925445"/>
            <a:ext cx="875030" cy="2229485"/>
          </a:xfrm>
          <a:prstGeom prst="line">
            <a:avLst/>
          </a:prstGeom>
          <a:noFill/>
          <a:ln w="44450">
            <a:solidFill>
              <a:srgbClr val="0070C0"/>
            </a:solidFill>
            <a:prstDash val="dash"/>
            <a:roun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45" name="组合 44"/>
          <p:cNvGrpSpPr/>
          <p:nvPr/>
        </p:nvGrpSpPr>
        <p:grpSpPr bwMode="auto">
          <a:xfrm>
            <a:off x="3244003" y="2656979"/>
            <a:ext cx="5703887" cy="2867025"/>
            <a:chOff x="2309567" y="1432873"/>
            <a:chExt cx="4558154" cy="2291500"/>
          </a:xfrm>
        </p:grpSpPr>
        <p:sp>
          <p:nvSpPr>
            <p:cNvPr id="46" name="椭圆 45"/>
            <p:cNvSpPr/>
            <p:nvPr/>
          </p:nvSpPr>
          <p:spPr>
            <a:xfrm>
              <a:off x="2309567" y="1432873"/>
              <a:ext cx="4558154" cy="2291500"/>
            </a:xfrm>
            <a:prstGeom prst="ellipse">
              <a:avLst/>
            </a:prstGeom>
            <a:solidFill>
              <a:srgbClr val="92D05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47" name="矩形 10"/>
            <p:cNvSpPr>
              <a:spLocks noChangeArrowheads="1"/>
            </p:cNvSpPr>
            <p:nvPr/>
          </p:nvSpPr>
          <p:spPr bwMode="auto">
            <a:xfrm>
              <a:off x="4018576" y="1625386"/>
              <a:ext cx="1237535" cy="36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四边形</a:t>
              </a:r>
              <a:endParaRPr lang="zh-CN" altLang="en-US" sz="2400">
                <a:latin typeface="微软雅黑" panose="020B0503020204020204" pitchFamily="34" charset="-122"/>
                <a:ea typeface="微软雅黑" panose="020B0503020204020204" pitchFamily="34" charset="-122"/>
              </a:endParaRPr>
            </a:p>
          </p:txBody>
        </p:sp>
      </p:grpSp>
      <p:grpSp>
        <p:nvGrpSpPr>
          <p:cNvPr id="51" name="组合 50"/>
          <p:cNvGrpSpPr/>
          <p:nvPr/>
        </p:nvGrpSpPr>
        <p:grpSpPr bwMode="auto">
          <a:xfrm>
            <a:off x="3632940" y="3634879"/>
            <a:ext cx="2978150" cy="1425575"/>
            <a:chOff x="2651289" y="2263217"/>
            <a:chExt cx="2380267" cy="1138876"/>
          </a:xfrm>
        </p:grpSpPr>
        <p:sp>
          <p:nvSpPr>
            <p:cNvPr id="52" name="椭圆 51"/>
            <p:cNvSpPr/>
            <p:nvPr/>
          </p:nvSpPr>
          <p:spPr>
            <a:xfrm>
              <a:off x="2651289" y="2263217"/>
              <a:ext cx="2380267" cy="1138876"/>
            </a:xfrm>
            <a:prstGeom prst="ellipse">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3" name="矩形 6"/>
            <p:cNvSpPr>
              <a:spLocks noChangeArrowheads="1"/>
            </p:cNvSpPr>
            <p:nvPr/>
          </p:nvSpPr>
          <p:spPr bwMode="auto">
            <a:xfrm>
              <a:off x="3310586" y="2316970"/>
              <a:ext cx="1493584" cy="36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长方形</a:t>
              </a:r>
              <a:endParaRPr lang="zh-CN" altLang="en-US" sz="2400">
                <a:latin typeface="微软雅黑" panose="020B0503020204020204" pitchFamily="34" charset="-122"/>
                <a:ea typeface="微软雅黑" panose="020B0503020204020204" pitchFamily="34" charset="-122"/>
              </a:endParaRPr>
            </a:p>
          </p:txBody>
        </p:sp>
      </p:grpSp>
      <p:grpSp>
        <p:nvGrpSpPr>
          <p:cNvPr id="54" name="组合 53"/>
          <p:cNvGrpSpPr/>
          <p:nvPr/>
        </p:nvGrpSpPr>
        <p:grpSpPr bwMode="auto">
          <a:xfrm>
            <a:off x="4215553" y="4204792"/>
            <a:ext cx="1960562" cy="790575"/>
            <a:chOff x="3091995" y="2724148"/>
            <a:chExt cx="1567089" cy="631596"/>
          </a:xfrm>
        </p:grpSpPr>
        <p:sp>
          <p:nvSpPr>
            <p:cNvPr id="55" name="椭圆 54"/>
            <p:cNvSpPr/>
            <p:nvPr/>
          </p:nvSpPr>
          <p:spPr>
            <a:xfrm>
              <a:off x="3091995" y="2724148"/>
              <a:ext cx="1413553" cy="631596"/>
            </a:xfrm>
            <a:prstGeom prst="ellipse">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6" name="矩形 7"/>
            <p:cNvSpPr>
              <a:spLocks noChangeArrowheads="1"/>
            </p:cNvSpPr>
            <p:nvPr/>
          </p:nvSpPr>
          <p:spPr bwMode="auto">
            <a:xfrm>
              <a:off x="3271317" y="2831076"/>
              <a:ext cx="1387767" cy="36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正方形</a:t>
              </a:r>
              <a:endParaRPr lang="zh-CN" altLang="en-US" sz="2400">
                <a:latin typeface="微软雅黑" panose="020B0503020204020204" pitchFamily="34" charset="-122"/>
                <a:ea typeface="微软雅黑" panose="020B0503020204020204" pitchFamily="34" charset="-122"/>
              </a:endParaRPr>
            </a:p>
          </p:txBody>
        </p:sp>
      </p:grpSp>
      <p:grpSp>
        <p:nvGrpSpPr>
          <p:cNvPr id="57" name="组合 56"/>
          <p:cNvGrpSpPr/>
          <p:nvPr/>
        </p:nvGrpSpPr>
        <p:grpSpPr bwMode="auto">
          <a:xfrm>
            <a:off x="6931765" y="3566617"/>
            <a:ext cx="1922463" cy="1154112"/>
            <a:chOff x="5260157" y="2045617"/>
            <a:chExt cx="1536532" cy="923139"/>
          </a:xfrm>
        </p:grpSpPr>
        <p:sp>
          <p:nvSpPr>
            <p:cNvPr id="58" name="椭圆 57"/>
            <p:cNvSpPr/>
            <p:nvPr/>
          </p:nvSpPr>
          <p:spPr>
            <a:xfrm>
              <a:off x="5260157" y="2045617"/>
              <a:ext cx="1498468" cy="923139"/>
            </a:xfrm>
            <a:prstGeom prst="ellipse">
              <a:avLst/>
            </a:prstGeom>
            <a:solidFill>
              <a:schemeClr val="accent6">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9" name="矩形 9"/>
            <p:cNvSpPr>
              <a:spLocks noChangeArrowheads="1"/>
            </p:cNvSpPr>
            <p:nvPr/>
          </p:nvSpPr>
          <p:spPr bwMode="auto">
            <a:xfrm>
              <a:off x="5663950" y="2302736"/>
              <a:ext cx="1132739" cy="36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梯形</a:t>
              </a:r>
              <a:endParaRPr lang="zh-CN" altLang="en-US" sz="240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284855" y="1163320"/>
            <a:ext cx="5569585" cy="798830"/>
            <a:chOff x="4389" y="8443"/>
            <a:chExt cx="8771" cy="1258"/>
          </a:xfrm>
        </p:grpSpPr>
        <p:sp>
          <p:nvSpPr>
            <p:cNvPr id="17" name="圆角矩形 16"/>
            <p:cNvSpPr/>
            <p:nvPr/>
          </p:nvSpPr>
          <p:spPr>
            <a:xfrm>
              <a:off x="4389" y="8443"/>
              <a:ext cx="8771" cy="125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6" name="文本框 15"/>
            <p:cNvSpPr txBox="1"/>
            <p:nvPr/>
          </p:nvSpPr>
          <p:spPr>
            <a:xfrm>
              <a:off x="4712" y="8707"/>
              <a:ext cx="8448" cy="725"/>
            </a:xfrm>
            <a:prstGeom prst="rect">
              <a:avLst/>
            </a:prstGeom>
            <a:noFill/>
          </p:spPr>
          <p:txBody>
            <a:bodyPr wrap="none" rtlCol="0" anchor="t">
              <a:spAutoFit/>
            </a:bodyPr>
            <a:p>
              <a:pPr algn="ct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只有一组对边平行的四边形叫做梯形。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208" name="Picture 2" descr="D:\我的文档\My Pictures\R四数上素材\梯形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2910" y="2854325"/>
            <a:ext cx="2933065" cy="2754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3512820" y="1270000"/>
            <a:ext cx="4083050" cy="787400"/>
            <a:chOff x="2898" y="2025"/>
            <a:chExt cx="6430" cy="1240"/>
          </a:xfrm>
        </p:grpSpPr>
        <p:sp>
          <p:nvSpPr>
            <p:cNvPr id="7" name="圆角矩形标注 6"/>
            <p:cNvSpPr/>
            <p:nvPr/>
          </p:nvSpPr>
          <p:spPr>
            <a:xfrm>
              <a:off x="2898" y="2025"/>
              <a:ext cx="6301" cy="1241"/>
            </a:xfrm>
            <a:prstGeom prst="wedgeRoundRectCallout">
              <a:avLst>
                <a:gd name="adj1" fmla="val -62091"/>
                <a:gd name="adj2" fmla="val -15269"/>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6301" cy="725"/>
            </a:xfrm>
            <a:prstGeom prst="rect">
              <a:avLst/>
            </a:prstGeom>
            <a:noFill/>
          </p:spPr>
          <p:txBody>
            <a:bodyPr wrap="square" rtlCol="0" anchor="t">
              <a:spAutoFit/>
            </a:bodyPr>
            <a:p>
              <a:pPr algn="l" eaLnBrk="1" hangingPunct="1">
                <a:lnSpc>
                  <a:spcPct val="10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你见过下面这样的图形吗？</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图片107"/>
          <p:cNvPicPr>
            <a:picLocks noChangeAspect="1"/>
          </p:cNvPicPr>
          <p:nvPr/>
        </p:nvPicPr>
        <p:blipFill>
          <a:blip r:embed="rId3"/>
          <a:stretch>
            <a:fillRect/>
          </a:stretch>
        </p:blipFill>
        <p:spPr>
          <a:xfrm>
            <a:off x="1673225" y="967740"/>
            <a:ext cx="948055" cy="1393190"/>
          </a:xfrm>
          <a:prstGeom prst="rect">
            <a:avLst/>
          </a:prstGeom>
        </p:spPr>
      </p:pic>
      <p:pic>
        <p:nvPicPr>
          <p:cNvPr id="6" name="Picture 3" descr="D:\我的文档\My Pictures\R四数上素材\梯形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8715" y="2515870"/>
            <a:ext cx="1997075" cy="357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梯形 7"/>
          <p:cNvSpPr/>
          <p:nvPr/>
        </p:nvSpPr>
        <p:spPr>
          <a:xfrm>
            <a:off x="1454785" y="4354830"/>
            <a:ext cx="1351915" cy="502920"/>
          </a:xfrm>
          <a:prstGeom prst="trapezoid">
            <a:avLst>
              <a:gd name="adj" fmla="val 14455"/>
            </a:avLst>
          </a:prstGeom>
          <a:noFill/>
          <a:ln w="69850">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sp>
        <p:nvSpPr>
          <p:cNvPr id="9" name="梯形 15"/>
          <p:cNvSpPr/>
          <p:nvPr/>
        </p:nvSpPr>
        <p:spPr>
          <a:xfrm rot="567708">
            <a:off x="8137525" y="4375150"/>
            <a:ext cx="2222500" cy="1044575"/>
          </a:xfrm>
          <a:custGeom>
            <a:avLst/>
            <a:gdLst>
              <a:gd name="connsiteX0" fmla="*/ 0 w 1425097"/>
              <a:gd name="connsiteY0" fmla="*/ 680399 h 680399"/>
              <a:gd name="connsiteX1" fmla="*/ 75558 w 1425097"/>
              <a:gd name="connsiteY1" fmla="*/ 0 h 680399"/>
              <a:gd name="connsiteX2" fmla="*/ 1349539 w 1425097"/>
              <a:gd name="connsiteY2" fmla="*/ 0 h 680399"/>
              <a:gd name="connsiteX3" fmla="*/ 1425097 w 1425097"/>
              <a:gd name="connsiteY3" fmla="*/ 680399 h 680399"/>
              <a:gd name="connsiteX4" fmla="*/ 0 w 1425097"/>
              <a:gd name="connsiteY4" fmla="*/ 680399 h 680399"/>
              <a:gd name="connsiteX0-1" fmla="*/ 0 w 1425097"/>
              <a:gd name="connsiteY0-2" fmla="*/ 680399 h 680399"/>
              <a:gd name="connsiteX1-3" fmla="*/ 75558 w 1425097"/>
              <a:gd name="connsiteY1-4" fmla="*/ 0 h 680399"/>
              <a:gd name="connsiteX2-5" fmla="*/ 1301388 w 1425097"/>
              <a:gd name="connsiteY2-6" fmla="*/ 782 h 680399"/>
              <a:gd name="connsiteX3-7" fmla="*/ 1425097 w 1425097"/>
              <a:gd name="connsiteY3-8" fmla="*/ 680399 h 680399"/>
              <a:gd name="connsiteX4-9" fmla="*/ 0 w 1425097"/>
              <a:gd name="connsiteY4-10" fmla="*/ 680399 h 680399"/>
              <a:gd name="connsiteX0-11" fmla="*/ 0 w 1425097"/>
              <a:gd name="connsiteY0-12" fmla="*/ 684706 h 684706"/>
              <a:gd name="connsiteX1-13" fmla="*/ 75558 w 1425097"/>
              <a:gd name="connsiteY1-14" fmla="*/ 4307 h 684706"/>
              <a:gd name="connsiteX2-15" fmla="*/ 1302955 w 1425097"/>
              <a:gd name="connsiteY2-16" fmla="*/ 0 h 684706"/>
              <a:gd name="connsiteX3-17" fmla="*/ 1425097 w 1425097"/>
              <a:gd name="connsiteY3-18" fmla="*/ 684706 h 684706"/>
              <a:gd name="connsiteX4-19" fmla="*/ 0 w 1425097"/>
              <a:gd name="connsiteY4-20" fmla="*/ 684706 h 684706"/>
              <a:gd name="connsiteX0-21" fmla="*/ 0 w 1425097"/>
              <a:gd name="connsiteY0-22" fmla="*/ 686273 h 686273"/>
              <a:gd name="connsiteX1-23" fmla="*/ 75558 w 1425097"/>
              <a:gd name="connsiteY1-24" fmla="*/ 5874 h 686273"/>
              <a:gd name="connsiteX2-25" fmla="*/ 1283123 w 1425097"/>
              <a:gd name="connsiteY2-26" fmla="*/ 0 h 686273"/>
              <a:gd name="connsiteX3-27" fmla="*/ 1425097 w 1425097"/>
              <a:gd name="connsiteY3-28" fmla="*/ 686273 h 686273"/>
              <a:gd name="connsiteX4-29" fmla="*/ 0 w 1425097"/>
              <a:gd name="connsiteY4-30" fmla="*/ 686273 h 686273"/>
              <a:gd name="connsiteX0-31" fmla="*/ 0 w 1425097"/>
              <a:gd name="connsiteY0-32" fmla="*/ 687056 h 687056"/>
              <a:gd name="connsiteX1-33" fmla="*/ 75558 w 1425097"/>
              <a:gd name="connsiteY1-34" fmla="*/ 6657 h 687056"/>
              <a:gd name="connsiteX2-35" fmla="*/ 1287883 w 1425097"/>
              <a:gd name="connsiteY2-36" fmla="*/ 0 h 687056"/>
              <a:gd name="connsiteX3-37" fmla="*/ 1425097 w 1425097"/>
              <a:gd name="connsiteY3-38" fmla="*/ 687056 h 687056"/>
              <a:gd name="connsiteX4-39" fmla="*/ 0 w 1425097"/>
              <a:gd name="connsiteY4-40" fmla="*/ 687056 h 687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5097" h="687056">
                <a:moveTo>
                  <a:pt x="0" y="687056"/>
                </a:moveTo>
                <a:lnTo>
                  <a:pt x="75558" y="6657"/>
                </a:lnTo>
                <a:lnTo>
                  <a:pt x="1287883" y="0"/>
                </a:lnTo>
                <a:lnTo>
                  <a:pt x="1425097" y="687056"/>
                </a:lnTo>
                <a:lnTo>
                  <a:pt x="0" y="687056"/>
                </a:lnTo>
                <a:close/>
              </a:path>
            </a:pathLst>
          </a:custGeom>
          <a:noFill/>
          <a:ln w="66675">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pic>
        <p:nvPicPr>
          <p:cNvPr id="10" name="图片 9" descr="微信图片_20220826211228"/>
          <p:cNvPicPr>
            <a:picLocks noChangeAspect="1"/>
          </p:cNvPicPr>
          <p:nvPr/>
        </p:nvPicPr>
        <p:blipFill>
          <a:blip r:embed="rId5">
            <a:clrChange>
              <a:clrFrom>
                <a:srgbClr val="FFFFFF">
                  <a:alpha val="100000"/>
                </a:srgbClr>
              </a:clrFrom>
              <a:clrTo>
                <a:srgbClr val="FFFFFF">
                  <a:alpha val="100000"/>
                  <a:alpha val="0"/>
                </a:srgbClr>
              </a:clrTo>
            </a:clrChange>
          </a:blip>
          <a:srcRect l="36096" t="10935" r="43179" b="74750"/>
          <a:stretch>
            <a:fillRect/>
          </a:stretch>
        </p:blipFill>
        <p:spPr>
          <a:xfrm>
            <a:off x="3849370" y="2688590"/>
            <a:ext cx="3227705" cy="3153410"/>
          </a:xfrm>
          <a:prstGeom prst="rect">
            <a:avLst/>
          </a:prstGeom>
        </p:spPr>
      </p:pic>
      <p:sp>
        <p:nvSpPr>
          <p:cNvPr id="11" name="梯形 10"/>
          <p:cNvSpPr/>
          <p:nvPr/>
        </p:nvSpPr>
        <p:spPr>
          <a:xfrm>
            <a:off x="4446270" y="3011170"/>
            <a:ext cx="1692000" cy="1260000"/>
          </a:xfrm>
          <a:prstGeom prst="trapezoid">
            <a:avLst>
              <a:gd name="adj" fmla="val 34346"/>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subTnLst>
                                    <p:audio>
                                      <p:cMediaNode>
                                        <p:cTn display="1" masterRel="sameClick">
                                          <p:stCondLst>
                                            <p:cond evt="begin" delay="0">
                                              <p:tn val="11"/>
                                            </p:cond>
                                          </p:stCondLst>
                                          <p:endCondLst>
                                            <p:cond evt="onStopAudio" delay="0">
                                              <p:tgtEl>
                                                <p:sldTgt/>
                                              </p:tgtEl>
                                            </p:cond>
                                          </p:endCondLst>
                                        </p:cTn>
                                        <p:tgtEl>
                                          <p:sndTgt r:embed="rId6" name="chimes.wav"/>
                                        </p:tgtEl>
                                      </p:cMediaNode>
                                    </p:audio>
                                  </p:subTnLst>
                                </p:cTn>
                              </p:par>
                              <p:par>
                                <p:cTn id="14" presetID="35" presetClass="emph" presetSubtype="0" repeatCount="2000" fill="hold" nodeType="withEffect">
                                  <p:stCondLst>
                                    <p:cond delay="0"/>
                                  </p:stCondLst>
                                  <p:childTnLst>
                                    <p:anim calcmode="discrete" valueType="str">
                                      <p:cBhvr>
                                        <p:cTn id="15" dur="5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35" presetClass="emph" presetSubtype="0" fill="hold" grpId="1" nodeType="withEffect">
                                  <p:stCondLst>
                                    <p:cond delay="0"/>
                                  </p:stCondLst>
                                  <p:childTnLst>
                                    <p:anim calcmode="discrete" valueType="str">
                                      <p:cBhvr>
                                        <p:cTn id="28" dur="1000" fill="hold"/>
                                        <p:tgtEl>
                                          <p:spTgt spid="11"/>
                                        </p:tgtEl>
                                        <p:attrNameLst>
                                          <p:attrName>style.visibility</p:attrName>
                                        </p:attrNameLst>
                                      </p:cBhvr>
                                      <p:tavLst>
                                        <p:tav tm="0">
                                          <p:val>
                                            <p:strVal val="hidden"/>
                                          </p:val>
                                        </p:tav>
                                        <p:tav tm="50000">
                                          <p:val>
                                            <p:strVal val="visible"/>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7208"/>
                                        </p:tgtEl>
                                        <p:attrNameLst>
                                          <p:attrName>style.visibility</p:attrName>
                                        </p:attrNameLst>
                                      </p:cBhvr>
                                      <p:to>
                                        <p:strVal val="visible"/>
                                      </p:to>
                                    </p:set>
                                    <p:anim calcmode="lin" valueType="num">
                                      <p:cBhvr>
                                        <p:cTn id="33" dur="500" fill="hold"/>
                                        <p:tgtEl>
                                          <p:spTgt spid="7208"/>
                                        </p:tgtEl>
                                        <p:attrNameLst>
                                          <p:attrName>ppt_w</p:attrName>
                                        </p:attrNameLst>
                                      </p:cBhvr>
                                      <p:tavLst>
                                        <p:tav tm="0">
                                          <p:val>
                                            <p:fltVal val="0"/>
                                          </p:val>
                                        </p:tav>
                                        <p:tav tm="100000">
                                          <p:val>
                                            <p:strVal val="#ppt_w"/>
                                          </p:val>
                                        </p:tav>
                                      </p:tavLst>
                                    </p:anim>
                                    <p:anim calcmode="lin" valueType="num">
                                      <p:cBhvr>
                                        <p:cTn id="34" dur="500" fill="hold"/>
                                        <p:tgtEl>
                                          <p:spTgt spid="7208"/>
                                        </p:tgtEl>
                                        <p:attrNameLst>
                                          <p:attrName>ppt_h</p:attrName>
                                        </p:attrNameLst>
                                      </p:cBhvr>
                                      <p:tavLst>
                                        <p:tav tm="0">
                                          <p:val>
                                            <p:fltVal val="0"/>
                                          </p:val>
                                        </p:tav>
                                        <p:tav tm="100000">
                                          <p:val>
                                            <p:strVal val="#ppt_h"/>
                                          </p:val>
                                        </p:tav>
                                      </p:tavLst>
                                    </p:anim>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subTnLst>
                                    <p:audio>
                                      <p:cMediaNode>
                                        <p:cTn display="1" masterRel="sameClick">
                                          <p:stCondLst>
                                            <p:cond evt="begin" delay="0">
                                              <p:tn val="36"/>
                                            </p:cond>
                                          </p:stCondLst>
                                          <p:endCondLst>
                                            <p:cond evt="onStopAudio" delay="0">
                                              <p:tgtEl>
                                                <p:sldTgt/>
                                              </p:tgtEl>
                                            </p:cond>
                                          </p:endCondLst>
                                        </p:cTn>
                                        <p:tgtEl>
                                          <p:sndTgt r:embed="rId6" name="chimes.wav"/>
                                        </p:tgtEl>
                                      </p:cMediaNode>
                                    </p:audio>
                                  </p:subTnLst>
                                </p:cTn>
                              </p:par>
                              <p:par>
                                <p:cTn id="39" presetID="35" presetClass="emph" presetSubtype="0" fill="hold" grpId="1" nodeType="withEffect">
                                  <p:stCondLst>
                                    <p:cond delay="0"/>
                                  </p:stCondLst>
                                  <p:childTnLst>
                                    <p:anim calcmode="discrete" valueType="str">
                                      <p:cBhvr>
                                        <p:cTn id="40"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208" name="Picture 2" descr="D:\我的文档\My Pictures\R四数上素材\梯形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2910" y="2854325"/>
            <a:ext cx="2933065" cy="2754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3512820" y="1270000"/>
            <a:ext cx="4677410" cy="788035"/>
            <a:chOff x="2898" y="2025"/>
            <a:chExt cx="7366" cy="1241"/>
          </a:xfrm>
        </p:grpSpPr>
        <p:sp>
          <p:nvSpPr>
            <p:cNvPr id="7" name="圆角矩形标注 6"/>
            <p:cNvSpPr/>
            <p:nvPr/>
          </p:nvSpPr>
          <p:spPr>
            <a:xfrm>
              <a:off x="2898" y="2025"/>
              <a:ext cx="7365" cy="1241"/>
            </a:xfrm>
            <a:prstGeom prst="wedgeRoundRectCallout">
              <a:avLst>
                <a:gd name="adj1" fmla="val -62091"/>
                <a:gd name="adj2" fmla="val -15269"/>
                <a:gd name="adj3" fmla="val 16667"/>
              </a:avLst>
            </a:prstGeom>
            <a:solidFill>
              <a:srgbClr val="FFC0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7236" cy="725"/>
            </a:xfrm>
            <a:prstGeom prst="rect">
              <a:avLst/>
            </a:prstGeom>
            <a:noFill/>
          </p:spPr>
          <p:txBody>
            <a:bodyPr wrap="square" rtlCol="0" anchor="t">
              <a:spAutoFit/>
            </a:bodyPr>
            <a:p>
              <a:pPr algn="l" eaLnBrk="1" hangingPunct="1">
                <a:lnSpc>
                  <a:spcPct val="10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观察这些图形，你发现了什么？</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图片107"/>
          <p:cNvPicPr>
            <a:picLocks noChangeAspect="1"/>
          </p:cNvPicPr>
          <p:nvPr/>
        </p:nvPicPr>
        <p:blipFill>
          <a:blip r:embed="rId3"/>
          <a:stretch>
            <a:fillRect/>
          </a:stretch>
        </p:blipFill>
        <p:spPr>
          <a:xfrm>
            <a:off x="1673225" y="967740"/>
            <a:ext cx="948055" cy="1393190"/>
          </a:xfrm>
          <a:prstGeom prst="rect">
            <a:avLst/>
          </a:prstGeom>
        </p:spPr>
      </p:pic>
      <p:pic>
        <p:nvPicPr>
          <p:cNvPr id="6" name="Picture 3" descr="D:\我的文档\My Pictures\R四数上素材\梯形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8715" y="2515870"/>
            <a:ext cx="1997075" cy="357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梯形 7"/>
          <p:cNvSpPr/>
          <p:nvPr/>
        </p:nvSpPr>
        <p:spPr>
          <a:xfrm>
            <a:off x="1454785" y="4354830"/>
            <a:ext cx="1351915" cy="502920"/>
          </a:xfrm>
          <a:prstGeom prst="trapezoid">
            <a:avLst>
              <a:gd name="adj" fmla="val 14455"/>
            </a:avLst>
          </a:prstGeom>
          <a:noFill/>
          <a:ln w="69850">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sp>
        <p:nvSpPr>
          <p:cNvPr id="9" name="梯形 15"/>
          <p:cNvSpPr/>
          <p:nvPr/>
        </p:nvSpPr>
        <p:spPr>
          <a:xfrm rot="567708">
            <a:off x="8137525" y="4375150"/>
            <a:ext cx="2222500" cy="1044575"/>
          </a:xfrm>
          <a:custGeom>
            <a:avLst/>
            <a:gdLst>
              <a:gd name="connsiteX0" fmla="*/ 0 w 1425097"/>
              <a:gd name="connsiteY0" fmla="*/ 680399 h 680399"/>
              <a:gd name="connsiteX1" fmla="*/ 75558 w 1425097"/>
              <a:gd name="connsiteY1" fmla="*/ 0 h 680399"/>
              <a:gd name="connsiteX2" fmla="*/ 1349539 w 1425097"/>
              <a:gd name="connsiteY2" fmla="*/ 0 h 680399"/>
              <a:gd name="connsiteX3" fmla="*/ 1425097 w 1425097"/>
              <a:gd name="connsiteY3" fmla="*/ 680399 h 680399"/>
              <a:gd name="connsiteX4" fmla="*/ 0 w 1425097"/>
              <a:gd name="connsiteY4" fmla="*/ 680399 h 680399"/>
              <a:gd name="connsiteX0-1" fmla="*/ 0 w 1425097"/>
              <a:gd name="connsiteY0-2" fmla="*/ 680399 h 680399"/>
              <a:gd name="connsiteX1-3" fmla="*/ 75558 w 1425097"/>
              <a:gd name="connsiteY1-4" fmla="*/ 0 h 680399"/>
              <a:gd name="connsiteX2-5" fmla="*/ 1301388 w 1425097"/>
              <a:gd name="connsiteY2-6" fmla="*/ 782 h 680399"/>
              <a:gd name="connsiteX3-7" fmla="*/ 1425097 w 1425097"/>
              <a:gd name="connsiteY3-8" fmla="*/ 680399 h 680399"/>
              <a:gd name="connsiteX4-9" fmla="*/ 0 w 1425097"/>
              <a:gd name="connsiteY4-10" fmla="*/ 680399 h 680399"/>
              <a:gd name="connsiteX0-11" fmla="*/ 0 w 1425097"/>
              <a:gd name="connsiteY0-12" fmla="*/ 684706 h 684706"/>
              <a:gd name="connsiteX1-13" fmla="*/ 75558 w 1425097"/>
              <a:gd name="connsiteY1-14" fmla="*/ 4307 h 684706"/>
              <a:gd name="connsiteX2-15" fmla="*/ 1302955 w 1425097"/>
              <a:gd name="connsiteY2-16" fmla="*/ 0 h 684706"/>
              <a:gd name="connsiteX3-17" fmla="*/ 1425097 w 1425097"/>
              <a:gd name="connsiteY3-18" fmla="*/ 684706 h 684706"/>
              <a:gd name="connsiteX4-19" fmla="*/ 0 w 1425097"/>
              <a:gd name="connsiteY4-20" fmla="*/ 684706 h 684706"/>
              <a:gd name="connsiteX0-21" fmla="*/ 0 w 1425097"/>
              <a:gd name="connsiteY0-22" fmla="*/ 686273 h 686273"/>
              <a:gd name="connsiteX1-23" fmla="*/ 75558 w 1425097"/>
              <a:gd name="connsiteY1-24" fmla="*/ 5874 h 686273"/>
              <a:gd name="connsiteX2-25" fmla="*/ 1283123 w 1425097"/>
              <a:gd name="connsiteY2-26" fmla="*/ 0 h 686273"/>
              <a:gd name="connsiteX3-27" fmla="*/ 1425097 w 1425097"/>
              <a:gd name="connsiteY3-28" fmla="*/ 686273 h 686273"/>
              <a:gd name="connsiteX4-29" fmla="*/ 0 w 1425097"/>
              <a:gd name="connsiteY4-30" fmla="*/ 686273 h 686273"/>
              <a:gd name="connsiteX0-31" fmla="*/ 0 w 1425097"/>
              <a:gd name="connsiteY0-32" fmla="*/ 687056 h 687056"/>
              <a:gd name="connsiteX1-33" fmla="*/ 75558 w 1425097"/>
              <a:gd name="connsiteY1-34" fmla="*/ 6657 h 687056"/>
              <a:gd name="connsiteX2-35" fmla="*/ 1287883 w 1425097"/>
              <a:gd name="connsiteY2-36" fmla="*/ 0 h 687056"/>
              <a:gd name="connsiteX3-37" fmla="*/ 1425097 w 1425097"/>
              <a:gd name="connsiteY3-38" fmla="*/ 687056 h 687056"/>
              <a:gd name="connsiteX4-39" fmla="*/ 0 w 1425097"/>
              <a:gd name="connsiteY4-40" fmla="*/ 687056 h 687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5097" h="687056">
                <a:moveTo>
                  <a:pt x="0" y="687056"/>
                </a:moveTo>
                <a:lnTo>
                  <a:pt x="75558" y="6657"/>
                </a:lnTo>
                <a:lnTo>
                  <a:pt x="1287883" y="0"/>
                </a:lnTo>
                <a:lnTo>
                  <a:pt x="1425097" y="687056"/>
                </a:lnTo>
                <a:lnTo>
                  <a:pt x="0" y="687056"/>
                </a:lnTo>
                <a:close/>
              </a:path>
            </a:pathLst>
          </a:custGeom>
          <a:noFill/>
          <a:ln w="66675">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pic>
        <p:nvPicPr>
          <p:cNvPr id="10" name="图片 9" descr="微信图片_20220826211228"/>
          <p:cNvPicPr>
            <a:picLocks noChangeAspect="1"/>
          </p:cNvPicPr>
          <p:nvPr/>
        </p:nvPicPr>
        <p:blipFill>
          <a:blip r:embed="rId5">
            <a:clrChange>
              <a:clrFrom>
                <a:srgbClr val="FFFFFF">
                  <a:alpha val="100000"/>
                </a:srgbClr>
              </a:clrFrom>
              <a:clrTo>
                <a:srgbClr val="FFFFFF">
                  <a:alpha val="100000"/>
                  <a:alpha val="0"/>
                </a:srgbClr>
              </a:clrTo>
            </a:clrChange>
          </a:blip>
          <a:srcRect l="36096" t="10935" r="43179" b="74750"/>
          <a:stretch>
            <a:fillRect/>
          </a:stretch>
        </p:blipFill>
        <p:spPr>
          <a:xfrm>
            <a:off x="3849370" y="2688590"/>
            <a:ext cx="3227705" cy="3153410"/>
          </a:xfrm>
          <a:prstGeom prst="rect">
            <a:avLst/>
          </a:prstGeom>
        </p:spPr>
      </p:pic>
      <p:sp>
        <p:nvSpPr>
          <p:cNvPr id="11" name="梯形 10"/>
          <p:cNvSpPr/>
          <p:nvPr/>
        </p:nvSpPr>
        <p:spPr>
          <a:xfrm>
            <a:off x="4446270" y="3011170"/>
            <a:ext cx="1692000" cy="1260000"/>
          </a:xfrm>
          <a:prstGeom prst="trapezoid">
            <a:avLst>
              <a:gd name="adj" fmla="val 34346"/>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32" fill="hold" nodeType="clickEffect">
                                  <p:stCondLst>
                                    <p:cond delay="0"/>
                                  </p:stCondLst>
                                  <p:childTnLst>
                                    <p:anim calcmode="lin" valueType="num">
                                      <p:cBhvr>
                                        <p:cTn id="6" dur="500"/>
                                        <p:tgtEl>
                                          <p:spTgt spid="6"/>
                                        </p:tgtEl>
                                        <p:attrNameLst>
                                          <p:attrName>ppt_w</p:attrName>
                                        </p:attrNameLst>
                                      </p:cBhvr>
                                      <p:tavLst>
                                        <p:tav tm="0">
                                          <p:val>
                                            <p:strVal val="ppt_w"/>
                                          </p:val>
                                        </p:tav>
                                        <p:tav tm="100000">
                                          <p:val>
                                            <p:fltVal val="0"/>
                                          </p:val>
                                        </p:tav>
                                      </p:tavLst>
                                    </p:anim>
                                    <p:anim calcmode="lin" valueType="num">
                                      <p:cBhvr>
                                        <p:cTn id="7" dur="500"/>
                                        <p:tgtEl>
                                          <p:spTgt spid="6"/>
                                        </p:tgtEl>
                                        <p:attrNameLst>
                                          <p:attrName>ppt_h</p:attrName>
                                        </p:attrNameLst>
                                      </p:cBhvr>
                                      <p:tavLst>
                                        <p:tav tm="0">
                                          <p:val>
                                            <p:strVal val="ppt_h"/>
                                          </p:val>
                                        </p:tav>
                                        <p:tav tm="100000">
                                          <p:val>
                                            <p:fltVal val="0"/>
                                          </p:val>
                                        </p:tav>
                                      </p:tavLst>
                                    </p:anim>
                                    <p:set>
                                      <p:cBhvr>
                                        <p:cTn id="8" dur="1" fill="hold">
                                          <p:stCondLst>
                                            <p:cond delay="499"/>
                                          </p:stCondLst>
                                        </p:cTn>
                                        <p:tgtEl>
                                          <p:spTgt spid="6"/>
                                        </p:tgtEl>
                                        <p:attrNameLst>
                                          <p:attrName>style.visibility</p:attrName>
                                        </p:attrNameLst>
                                      </p:cBhvr>
                                      <p:to>
                                        <p:strVal val="hidden"/>
                                      </p:to>
                                    </p:set>
                                  </p:childTnLst>
                                </p:cTn>
                              </p:par>
                              <p:par>
                                <p:cTn id="9" presetID="23" presetClass="exit" presetSubtype="32" fill="hold" nodeType="withEffect">
                                  <p:stCondLst>
                                    <p:cond delay="0"/>
                                  </p:stCondLst>
                                  <p:childTnLst>
                                    <p:anim calcmode="lin" valueType="num">
                                      <p:cBhvr>
                                        <p:cTn id="10" dur="500"/>
                                        <p:tgtEl>
                                          <p:spTgt spid="7208"/>
                                        </p:tgtEl>
                                        <p:attrNameLst>
                                          <p:attrName>ppt_w</p:attrName>
                                        </p:attrNameLst>
                                      </p:cBhvr>
                                      <p:tavLst>
                                        <p:tav tm="0">
                                          <p:val>
                                            <p:strVal val="ppt_w"/>
                                          </p:val>
                                        </p:tav>
                                        <p:tav tm="100000">
                                          <p:val>
                                            <p:fltVal val="0"/>
                                          </p:val>
                                        </p:tav>
                                      </p:tavLst>
                                    </p:anim>
                                    <p:anim calcmode="lin" valueType="num">
                                      <p:cBhvr>
                                        <p:cTn id="11" dur="500"/>
                                        <p:tgtEl>
                                          <p:spTgt spid="7208"/>
                                        </p:tgtEl>
                                        <p:attrNameLst>
                                          <p:attrName>ppt_h</p:attrName>
                                        </p:attrNameLst>
                                      </p:cBhvr>
                                      <p:tavLst>
                                        <p:tav tm="0">
                                          <p:val>
                                            <p:strVal val="ppt_h"/>
                                          </p:val>
                                        </p:tav>
                                        <p:tav tm="100000">
                                          <p:val>
                                            <p:fltVal val="0"/>
                                          </p:val>
                                        </p:tav>
                                      </p:tavLst>
                                    </p:anim>
                                    <p:set>
                                      <p:cBhvr>
                                        <p:cTn id="12" dur="1" fill="hold">
                                          <p:stCondLst>
                                            <p:cond delay="499"/>
                                          </p:stCondLst>
                                        </p:cTn>
                                        <p:tgtEl>
                                          <p:spTgt spid="720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3" presetClass="exit" presetSubtype="32" fill="hold" nodeType="clickEffect">
                                  <p:stCondLst>
                                    <p:cond delay="0"/>
                                  </p:stCondLst>
                                  <p:childTnLst>
                                    <p:anim calcmode="lin" valueType="num">
                                      <p:cBhvr>
                                        <p:cTn id="16" dur="500"/>
                                        <p:tgtEl>
                                          <p:spTgt spid="10"/>
                                        </p:tgtEl>
                                        <p:attrNameLst>
                                          <p:attrName>ppt_w</p:attrName>
                                        </p:attrNameLst>
                                      </p:cBhvr>
                                      <p:tavLst>
                                        <p:tav tm="0">
                                          <p:val>
                                            <p:strVal val="ppt_w"/>
                                          </p:val>
                                        </p:tav>
                                        <p:tav tm="100000">
                                          <p:val>
                                            <p:fltVal val="0"/>
                                          </p:val>
                                        </p:tav>
                                      </p:tavLst>
                                    </p:anim>
                                    <p:anim calcmode="lin" valueType="num">
                                      <p:cBhvr>
                                        <p:cTn id="17" dur="500"/>
                                        <p:tgtEl>
                                          <p:spTgt spid="10"/>
                                        </p:tgtEl>
                                        <p:attrNameLst>
                                          <p:attrName>ppt_h</p:attrName>
                                        </p:attrNameLst>
                                      </p:cBhvr>
                                      <p:tavLst>
                                        <p:tav tm="0">
                                          <p:val>
                                            <p:strVal val="ppt_h"/>
                                          </p:val>
                                        </p:tav>
                                        <p:tav tm="100000">
                                          <p:val>
                                            <p:fltVal val="0"/>
                                          </p:val>
                                        </p:tav>
                                      </p:tavLst>
                                    </p:anim>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3512820" y="1270000"/>
            <a:ext cx="4677410" cy="788035"/>
            <a:chOff x="2898" y="2025"/>
            <a:chExt cx="7366" cy="1241"/>
          </a:xfrm>
        </p:grpSpPr>
        <p:sp>
          <p:nvSpPr>
            <p:cNvPr id="7" name="圆角矩形标注 6"/>
            <p:cNvSpPr/>
            <p:nvPr/>
          </p:nvSpPr>
          <p:spPr>
            <a:xfrm>
              <a:off x="2898" y="2025"/>
              <a:ext cx="7365" cy="1241"/>
            </a:xfrm>
            <a:prstGeom prst="wedgeRoundRectCallout">
              <a:avLst>
                <a:gd name="adj1" fmla="val -62091"/>
                <a:gd name="adj2" fmla="val -15269"/>
                <a:gd name="adj3" fmla="val 16667"/>
              </a:avLst>
            </a:prstGeom>
            <a:solidFill>
              <a:srgbClr val="FFC0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7236" cy="725"/>
            </a:xfrm>
            <a:prstGeom prst="rect">
              <a:avLst/>
            </a:prstGeom>
            <a:noFill/>
          </p:spPr>
          <p:txBody>
            <a:bodyPr wrap="square" rtlCol="0" anchor="t">
              <a:spAutoFit/>
            </a:bodyPr>
            <a:p>
              <a:pPr algn="l" eaLnBrk="1" hangingPunct="1">
                <a:lnSpc>
                  <a:spcPct val="10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观察这些图形，你发现了什么？</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图片107"/>
          <p:cNvPicPr>
            <a:picLocks noChangeAspect="1"/>
          </p:cNvPicPr>
          <p:nvPr/>
        </p:nvPicPr>
        <p:blipFill>
          <a:blip r:embed="rId2"/>
          <a:stretch>
            <a:fillRect/>
          </a:stretch>
        </p:blipFill>
        <p:spPr>
          <a:xfrm>
            <a:off x="1673225" y="967740"/>
            <a:ext cx="948055" cy="1393190"/>
          </a:xfrm>
          <a:prstGeom prst="rect">
            <a:avLst/>
          </a:prstGeom>
        </p:spPr>
      </p:pic>
      <p:sp>
        <p:nvSpPr>
          <p:cNvPr id="8" name="梯形 7"/>
          <p:cNvSpPr/>
          <p:nvPr/>
        </p:nvSpPr>
        <p:spPr>
          <a:xfrm>
            <a:off x="1435100" y="3556635"/>
            <a:ext cx="1351915" cy="502920"/>
          </a:xfrm>
          <a:prstGeom prst="trapezoid">
            <a:avLst>
              <a:gd name="adj" fmla="val 14455"/>
            </a:avLst>
          </a:prstGeom>
          <a:noFill/>
          <a:ln w="69850">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sp>
        <p:nvSpPr>
          <p:cNvPr id="9" name="梯形 15"/>
          <p:cNvSpPr/>
          <p:nvPr/>
        </p:nvSpPr>
        <p:spPr>
          <a:xfrm rot="567708">
            <a:off x="8427085" y="3285490"/>
            <a:ext cx="2222500" cy="1044575"/>
          </a:xfrm>
          <a:custGeom>
            <a:avLst/>
            <a:gdLst>
              <a:gd name="connsiteX0" fmla="*/ 0 w 1425097"/>
              <a:gd name="connsiteY0" fmla="*/ 680399 h 680399"/>
              <a:gd name="connsiteX1" fmla="*/ 75558 w 1425097"/>
              <a:gd name="connsiteY1" fmla="*/ 0 h 680399"/>
              <a:gd name="connsiteX2" fmla="*/ 1349539 w 1425097"/>
              <a:gd name="connsiteY2" fmla="*/ 0 h 680399"/>
              <a:gd name="connsiteX3" fmla="*/ 1425097 w 1425097"/>
              <a:gd name="connsiteY3" fmla="*/ 680399 h 680399"/>
              <a:gd name="connsiteX4" fmla="*/ 0 w 1425097"/>
              <a:gd name="connsiteY4" fmla="*/ 680399 h 680399"/>
              <a:gd name="connsiteX0-1" fmla="*/ 0 w 1425097"/>
              <a:gd name="connsiteY0-2" fmla="*/ 680399 h 680399"/>
              <a:gd name="connsiteX1-3" fmla="*/ 75558 w 1425097"/>
              <a:gd name="connsiteY1-4" fmla="*/ 0 h 680399"/>
              <a:gd name="connsiteX2-5" fmla="*/ 1301388 w 1425097"/>
              <a:gd name="connsiteY2-6" fmla="*/ 782 h 680399"/>
              <a:gd name="connsiteX3-7" fmla="*/ 1425097 w 1425097"/>
              <a:gd name="connsiteY3-8" fmla="*/ 680399 h 680399"/>
              <a:gd name="connsiteX4-9" fmla="*/ 0 w 1425097"/>
              <a:gd name="connsiteY4-10" fmla="*/ 680399 h 680399"/>
              <a:gd name="connsiteX0-11" fmla="*/ 0 w 1425097"/>
              <a:gd name="connsiteY0-12" fmla="*/ 684706 h 684706"/>
              <a:gd name="connsiteX1-13" fmla="*/ 75558 w 1425097"/>
              <a:gd name="connsiteY1-14" fmla="*/ 4307 h 684706"/>
              <a:gd name="connsiteX2-15" fmla="*/ 1302955 w 1425097"/>
              <a:gd name="connsiteY2-16" fmla="*/ 0 h 684706"/>
              <a:gd name="connsiteX3-17" fmla="*/ 1425097 w 1425097"/>
              <a:gd name="connsiteY3-18" fmla="*/ 684706 h 684706"/>
              <a:gd name="connsiteX4-19" fmla="*/ 0 w 1425097"/>
              <a:gd name="connsiteY4-20" fmla="*/ 684706 h 684706"/>
              <a:gd name="connsiteX0-21" fmla="*/ 0 w 1425097"/>
              <a:gd name="connsiteY0-22" fmla="*/ 686273 h 686273"/>
              <a:gd name="connsiteX1-23" fmla="*/ 75558 w 1425097"/>
              <a:gd name="connsiteY1-24" fmla="*/ 5874 h 686273"/>
              <a:gd name="connsiteX2-25" fmla="*/ 1283123 w 1425097"/>
              <a:gd name="connsiteY2-26" fmla="*/ 0 h 686273"/>
              <a:gd name="connsiteX3-27" fmla="*/ 1425097 w 1425097"/>
              <a:gd name="connsiteY3-28" fmla="*/ 686273 h 686273"/>
              <a:gd name="connsiteX4-29" fmla="*/ 0 w 1425097"/>
              <a:gd name="connsiteY4-30" fmla="*/ 686273 h 686273"/>
              <a:gd name="connsiteX0-31" fmla="*/ 0 w 1425097"/>
              <a:gd name="connsiteY0-32" fmla="*/ 687056 h 687056"/>
              <a:gd name="connsiteX1-33" fmla="*/ 75558 w 1425097"/>
              <a:gd name="connsiteY1-34" fmla="*/ 6657 h 687056"/>
              <a:gd name="connsiteX2-35" fmla="*/ 1287883 w 1425097"/>
              <a:gd name="connsiteY2-36" fmla="*/ 0 h 687056"/>
              <a:gd name="connsiteX3-37" fmla="*/ 1425097 w 1425097"/>
              <a:gd name="connsiteY3-38" fmla="*/ 687056 h 687056"/>
              <a:gd name="connsiteX4-39" fmla="*/ 0 w 1425097"/>
              <a:gd name="connsiteY4-40" fmla="*/ 687056 h 687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5097" h="687056">
                <a:moveTo>
                  <a:pt x="0" y="687056"/>
                </a:moveTo>
                <a:lnTo>
                  <a:pt x="75558" y="6657"/>
                </a:lnTo>
                <a:lnTo>
                  <a:pt x="1287883" y="0"/>
                </a:lnTo>
                <a:lnTo>
                  <a:pt x="1425097" y="687056"/>
                </a:lnTo>
                <a:lnTo>
                  <a:pt x="0" y="687056"/>
                </a:lnTo>
                <a:close/>
              </a:path>
            </a:pathLst>
          </a:custGeom>
          <a:noFill/>
          <a:ln w="66675">
            <a:solidFill>
              <a:srgbClr val="E8112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ea typeface="楷体" panose="02010609060101010101" pitchFamily="49" charset="-122"/>
            </a:endParaRPr>
          </a:p>
        </p:txBody>
      </p:sp>
      <p:pic>
        <p:nvPicPr>
          <p:cNvPr id="11" name="图片 8" descr="三角板-2.png"/>
          <p:cNvPicPr>
            <a:picLocks noChangeAspect="1"/>
          </p:cNvPicPr>
          <p:nvPr/>
        </p:nvPicPr>
        <p:blipFill>
          <a:blip r:embed="rId3" cstate="print"/>
          <a:srcRect/>
          <a:stretch>
            <a:fillRect/>
          </a:stretch>
        </p:blipFill>
        <p:spPr bwMode="auto">
          <a:xfrm rot="5400000">
            <a:off x="5116830" y="3358515"/>
            <a:ext cx="1935480" cy="3401060"/>
          </a:xfrm>
          <a:prstGeom prst="rect">
            <a:avLst/>
          </a:prstGeom>
          <a:noFill/>
          <a:ln w="9525">
            <a:noFill/>
            <a:miter lim="800000"/>
            <a:headEnd/>
            <a:tailEnd/>
          </a:ln>
        </p:spPr>
      </p:pic>
      <p:pic>
        <p:nvPicPr>
          <p:cNvPr id="12" name="Picture 42" descr="14"/>
          <p:cNvPicPr>
            <a:picLocks noChangeAspect="1"/>
          </p:cNvPicPr>
          <p:nvPr>
            <p:custDataLst>
              <p:tags r:id="rId4"/>
            </p:custDataLst>
          </p:nvPr>
        </p:nvPicPr>
        <p:blipFill>
          <a:blip r:embed="rId5"/>
          <a:stretch>
            <a:fillRect/>
          </a:stretch>
        </p:blipFill>
        <p:spPr>
          <a:xfrm rot="5400000">
            <a:off x="1059180" y="5219065"/>
            <a:ext cx="6019800" cy="588010"/>
          </a:xfrm>
          <a:prstGeom prst="rect">
            <a:avLst/>
          </a:prstGeom>
          <a:noFill/>
          <a:ln w="9525">
            <a:noFill/>
          </a:ln>
        </p:spPr>
      </p:pic>
      <p:pic>
        <p:nvPicPr>
          <p:cNvPr id="15" name="图片 8" descr="三角板-2.png"/>
          <p:cNvPicPr>
            <a:picLocks noChangeAspect="1"/>
          </p:cNvPicPr>
          <p:nvPr/>
        </p:nvPicPr>
        <p:blipFill>
          <a:blip r:embed="rId3" cstate="print"/>
          <a:srcRect/>
          <a:stretch>
            <a:fillRect/>
          </a:stretch>
        </p:blipFill>
        <p:spPr bwMode="auto">
          <a:xfrm rot="5400000">
            <a:off x="5111750" y="3374390"/>
            <a:ext cx="1935480" cy="3401060"/>
          </a:xfrm>
          <a:prstGeom prst="rect">
            <a:avLst/>
          </a:prstGeom>
          <a:noFill/>
          <a:ln w="9525">
            <a:noFill/>
            <a:miter lim="800000"/>
            <a:headEnd/>
            <a:tailEnd/>
          </a:ln>
        </p:spPr>
      </p:pic>
      <p:grpSp>
        <p:nvGrpSpPr>
          <p:cNvPr id="18" name="组合 17"/>
          <p:cNvGrpSpPr/>
          <p:nvPr/>
        </p:nvGrpSpPr>
        <p:grpSpPr>
          <a:xfrm>
            <a:off x="2787015" y="5361305"/>
            <a:ext cx="5569585" cy="798830"/>
            <a:chOff x="4389" y="8443"/>
            <a:chExt cx="8771" cy="1258"/>
          </a:xfrm>
        </p:grpSpPr>
        <p:sp>
          <p:nvSpPr>
            <p:cNvPr id="17" name="圆角矩形 16"/>
            <p:cNvSpPr/>
            <p:nvPr/>
          </p:nvSpPr>
          <p:spPr>
            <a:xfrm>
              <a:off x="4389" y="8443"/>
              <a:ext cx="8771" cy="125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6" name="文本框 15"/>
            <p:cNvSpPr txBox="1"/>
            <p:nvPr/>
          </p:nvSpPr>
          <p:spPr>
            <a:xfrm>
              <a:off x="4712" y="8707"/>
              <a:ext cx="8448" cy="725"/>
            </a:xfrm>
            <a:prstGeom prst="rect">
              <a:avLst/>
            </a:prstGeom>
            <a:noFill/>
          </p:spPr>
          <p:txBody>
            <a:bodyPr wrap="none" rtlCol="0" anchor="t">
              <a:spAutoFit/>
            </a:bodyPr>
            <a:p>
              <a:pPr algn="ct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只有一组对边平行的四边形叫做梯形。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6" name="梯形 5"/>
          <p:cNvSpPr/>
          <p:nvPr/>
        </p:nvSpPr>
        <p:spPr>
          <a:xfrm>
            <a:off x="4385310" y="2828290"/>
            <a:ext cx="1692000" cy="1260000"/>
          </a:xfrm>
          <a:prstGeom prst="trapezoid">
            <a:avLst>
              <a:gd name="adj" fmla="val 34346"/>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0 0 L 0 -0.179259 " pathEditMode="relative" rAng="0" ptsTypes="">
                                      <p:cBhvr>
                                        <p:cTn id="21" dur="2000" fill="hold"/>
                                        <p:tgtEl>
                                          <p:spTgt spid="11"/>
                                        </p:tgtEl>
                                        <p:attrNameLst>
                                          <p:attrName>ppt_x</p:attrName>
                                          <p:attrName>ppt_y</p:attrName>
                                        </p:attrNameLst>
                                      </p:cBhvr>
                                      <p:rCtr x="0" y="-59"/>
                                    </p:animMotion>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1"/>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12"/>
                                        </p:tgtEl>
                                        <p:attrNameLst>
                                          <p:attrName>style.visibility</p:attrName>
                                        </p:attrNameLst>
                                      </p:cBhvr>
                                      <p:to>
                                        <p:strVal val="hidden"/>
                                      </p:to>
                                    </p:set>
                                  </p:childTnLst>
                                </p:cTn>
                              </p:par>
                              <p:par>
                                <p:cTn id="28" presetID="23" presetClass="exit" presetSubtype="32" fill="hold" nodeType="withEffect">
                                  <p:stCondLst>
                                    <p:cond delay="0"/>
                                  </p:stCondLst>
                                  <p:childTnLst>
                                    <p:anim calcmode="lin" valueType="num">
                                      <p:cBhvr>
                                        <p:cTn id="29" dur="500"/>
                                        <p:tgtEl>
                                          <p:spTgt spid="15"/>
                                        </p:tgtEl>
                                        <p:attrNameLst>
                                          <p:attrName>ppt_w</p:attrName>
                                        </p:attrNameLst>
                                      </p:cBhvr>
                                      <p:tavLst>
                                        <p:tav tm="0">
                                          <p:val>
                                            <p:strVal val="ppt_w"/>
                                          </p:val>
                                        </p:tav>
                                        <p:tav tm="100000">
                                          <p:val>
                                            <p:fltVal val="0"/>
                                          </p:val>
                                        </p:tav>
                                      </p:tavLst>
                                    </p:anim>
                                    <p:anim calcmode="lin" valueType="num">
                                      <p:cBhvr>
                                        <p:cTn id="30" dur="500"/>
                                        <p:tgtEl>
                                          <p:spTgt spid="15"/>
                                        </p:tgtEl>
                                        <p:attrNameLst>
                                          <p:attrName>ppt_h</p:attrName>
                                        </p:attrNameLst>
                                      </p:cBhvr>
                                      <p:tavLst>
                                        <p:tav tm="0">
                                          <p:val>
                                            <p:strVal val="ppt_h"/>
                                          </p:val>
                                        </p:tav>
                                        <p:tav tm="100000">
                                          <p:val>
                                            <p:fltVal val="0"/>
                                          </p:val>
                                        </p:tav>
                                      </p:tavLst>
                                    </p:anim>
                                    <p:set>
                                      <p:cBhvr>
                                        <p:cTn id="31" dur="1" fill="hold">
                                          <p:stCondLst>
                                            <p:cond delay="499"/>
                                          </p:stCondLst>
                                        </p:cTn>
                                        <p:tgtEl>
                                          <p:spTgt spid="1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ppt_y</p:attrName>
                                        </p:attrNameLst>
                                      </p:cBhvr>
                                      <p:tavLst>
                                        <p:tav tm="0">
                                          <p:val>
                                            <p:strVal val="#ppt_y+#ppt_h*1.125000"/>
                                          </p:val>
                                        </p:tav>
                                        <p:tav tm="100000">
                                          <p:val>
                                            <p:strVal val="#ppt_y"/>
                                          </p:val>
                                        </p:tav>
                                      </p:tavLst>
                                    </p:anim>
                                    <p:animEffect transition="in" filter="wipe(up)">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3512820" y="1270000"/>
            <a:ext cx="4677410" cy="788035"/>
            <a:chOff x="2898" y="2025"/>
            <a:chExt cx="7366" cy="1241"/>
          </a:xfrm>
        </p:grpSpPr>
        <p:sp>
          <p:nvSpPr>
            <p:cNvPr id="7" name="圆角矩形标注 6"/>
            <p:cNvSpPr/>
            <p:nvPr/>
          </p:nvSpPr>
          <p:spPr>
            <a:xfrm>
              <a:off x="2898" y="2025"/>
              <a:ext cx="5921" cy="1241"/>
            </a:xfrm>
            <a:prstGeom prst="wedgeRoundRectCallout">
              <a:avLst>
                <a:gd name="adj1" fmla="val 64963"/>
                <a:gd name="adj2" fmla="val -21394"/>
                <a:gd name="adj3" fmla="val 16667"/>
              </a:avLst>
            </a:prstGeom>
            <a:solidFill>
              <a:schemeClr val="accent6">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7236" cy="725"/>
            </a:xfrm>
            <a:prstGeom prst="rect">
              <a:avLst/>
            </a:prstGeom>
            <a:noFill/>
          </p:spPr>
          <p:txBody>
            <a:bodyPr wrap="square" rtlCol="0" anchor="t">
              <a:spAutoFit/>
            </a:bodyPr>
            <a:p>
              <a:pPr eaLnBrk="1" hangingPunct="1"/>
              <a:r>
                <a:rPr lang="zh-CN" altLang="en-US" sz="2400" dirty="0">
                  <a:latin typeface="微软雅黑" panose="020B0503020204020204" pitchFamily="34" charset="-122"/>
                  <a:ea typeface="微软雅黑" panose="020B0503020204020204" pitchFamily="34" charset="-122"/>
                  <a:sym typeface="+mn-ea"/>
                </a:rPr>
                <a:t>梯形各部分名称叫什么？</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220918-499EEDC2"/>
          <p:cNvPicPr>
            <a:picLocks noChangeAspect="1"/>
          </p:cNvPicPr>
          <p:nvPr/>
        </p:nvPicPr>
        <p:blipFill>
          <a:blip r:embed="rId2"/>
          <a:stretch>
            <a:fillRect/>
          </a:stretch>
        </p:blipFill>
        <p:spPr>
          <a:xfrm>
            <a:off x="8489950" y="547370"/>
            <a:ext cx="1758950" cy="1758950"/>
          </a:xfrm>
          <a:prstGeom prst="rect">
            <a:avLst/>
          </a:prstGeom>
        </p:spPr>
      </p:pic>
      <p:sp>
        <p:nvSpPr>
          <p:cNvPr id="6" name="Text Box 15"/>
          <p:cNvSpPr txBox="1">
            <a:spLocks noChangeArrowheads="1"/>
          </p:cNvSpPr>
          <p:nvPr/>
        </p:nvSpPr>
        <p:spPr bwMode="auto">
          <a:xfrm>
            <a:off x="4962044" y="3876991"/>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a:solidFill>
                  <a:schemeClr val="tx1"/>
                </a:solidFill>
                <a:latin typeface="微软雅黑" panose="020B0503020204020204" pitchFamily="34" charset="-122"/>
                <a:ea typeface="微软雅黑" panose="020B0503020204020204" pitchFamily="34" charset="-122"/>
              </a:rPr>
              <a:t>高</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263" name="Text Box 13"/>
          <p:cNvSpPr txBox="1">
            <a:spLocks noChangeArrowheads="1"/>
          </p:cNvSpPr>
          <p:nvPr/>
        </p:nvSpPr>
        <p:spPr bwMode="auto">
          <a:xfrm>
            <a:off x="4963160" y="2610485"/>
            <a:ext cx="94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a:solidFill>
                  <a:schemeClr val="tx1"/>
                </a:solidFill>
                <a:latin typeface="微软雅黑" panose="020B0503020204020204" pitchFamily="34" charset="-122"/>
                <a:ea typeface="微软雅黑" panose="020B0503020204020204" pitchFamily="34" charset="-122"/>
              </a:rPr>
              <a:t>上底</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264" name="Text Box 14"/>
          <p:cNvSpPr txBox="1">
            <a:spLocks noChangeArrowheads="1"/>
          </p:cNvSpPr>
          <p:nvPr/>
        </p:nvSpPr>
        <p:spPr bwMode="auto">
          <a:xfrm>
            <a:off x="4961890" y="5065395"/>
            <a:ext cx="946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下底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265" name="Text Box 16"/>
          <p:cNvSpPr txBox="1">
            <a:spLocks noChangeArrowheads="1"/>
          </p:cNvSpPr>
          <p:nvPr/>
        </p:nvSpPr>
        <p:spPr bwMode="auto">
          <a:xfrm>
            <a:off x="2966720" y="3726180"/>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a:solidFill>
                  <a:schemeClr val="tx1"/>
                </a:solidFill>
                <a:latin typeface="微软雅黑" panose="020B0503020204020204" pitchFamily="34" charset="-122"/>
                <a:ea typeface="微软雅黑" panose="020B0503020204020204" pitchFamily="34" charset="-122"/>
              </a:rPr>
              <a:t>腰</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266" name="Text Box 17"/>
          <p:cNvSpPr txBox="1">
            <a:spLocks noChangeArrowheads="1"/>
          </p:cNvSpPr>
          <p:nvPr/>
        </p:nvSpPr>
        <p:spPr bwMode="auto">
          <a:xfrm>
            <a:off x="7272655" y="3726180"/>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a:solidFill>
                  <a:schemeClr val="tx1"/>
                </a:solidFill>
                <a:latin typeface="微软雅黑" panose="020B0503020204020204" pitchFamily="34" charset="-122"/>
                <a:ea typeface="微软雅黑" panose="020B0503020204020204" pitchFamily="34" charset="-122"/>
              </a:rPr>
              <a:t>腰</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Line 25"/>
          <p:cNvSpPr>
            <a:spLocks noChangeShapeType="1"/>
          </p:cNvSpPr>
          <p:nvPr/>
        </p:nvSpPr>
        <p:spPr bwMode="auto">
          <a:xfrm>
            <a:off x="4699154" y="3167379"/>
            <a:ext cx="0" cy="1764000"/>
          </a:xfrm>
          <a:prstGeom prst="line">
            <a:avLst/>
          </a:prstGeom>
          <a:noFill/>
          <a:ln w="31750">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nvGrpSpPr>
          <p:cNvPr id="10" name="Group 32"/>
          <p:cNvGrpSpPr/>
          <p:nvPr/>
        </p:nvGrpSpPr>
        <p:grpSpPr bwMode="auto">
          <a:xfrm>
            <a:off x="4716616" y="4735511"/>
            <a:ext cx="144000" cy="180000"/>
            <a:chOff x="1942" y="2204"/>
            <a:chExt cx="64" cy="65"/>
          </a:xfrm>
        </p:grpSpPr>
        <p:sp>
          <p:nvSpPr>
            <p:cNvPr id="9261" name="Line 28"/>
            <p:cNvSpPr>
              <a:spLocks noChangeShapeType="1"/>
            </p:cNvSpPr>
            <p:nvPr/>
          </p:nvSpPr>
          <p:spPr bwMode="auto">
            <a:xfrm>
              <a:off x="1942" y="2207"/>
              <a:ext cx="64"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62" name="Line 29"/>
            <p:cNvSpPr>
              <a:spLocks noChangeShapeType="1"/>
            </p:cNvSpPr>
            <p:nvPr/>
          </p:nvSpPr>
          <p:spPr bwMode="auto">
            <a:xfrm>
              <a:off x="2006" y="2204"/>
              <a:ext cx="0" cy="6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6" name="组合 15"/>
          <p:cNvGrpSpPr/>
          <p:nvPr/>
        </p:nvGrpSpPr>
        <p:grpSpPr>
          <a:xfrm>
            <a:off x="3435350" y="3103245"/>
            <a:ext cx="3827780" cy="1801495"/>
            <a:chOff x="9067" y="5242"/>
            <a:chExt cx="6028" cy="2837"/>
          </a:xfrm>
        </p:grpSpPr>
        <p:cxnSp>
          <p:nvCxnSpPr>
            <p:cNvPr id="12" name="直接连接符 11"/>
            <p:cNvCxnSpPr/>
            <p:nvPr/>
          </p:nvCxnSpPr>
          <p:spPr>
            <a:xfrm>
              <a:off x="10992" y="5267"/>
              <a:ext cx="326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092" y="8079"/>
              <a:ext cx="597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259" y="5293"/>
              <a:ext cx="836" cy="278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9067" y="5242"/>
              <a:ext cx="1976" cy="28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63"/>
                                        </p:tgtEl>
                                        <p:attrNameLst>
                                          <p:attrName>style.visibility</p:attrName>
                                        </p:attrNameLst>
                                      </p:cBhvr>
                                      <p:to>
                                        <p:strVal val="visible"/>
                                      </p:to>
                                    </p:set>
                                    <p:animEffect transition="in" filter="wipe(down)">
                                      <p:cBhvr>
                                        <p:cTn id="7" dur="500"/>
                                        <p:tgtEl>
                                          <p:spTgt spid="92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264"/>
                                        </p:tgtEl>
                                        <p:attrNameLst>
                                          <p:attrName>style.visibility</p:attrName>
                                        </p:attrNameLst>
                                      </p:cBhvr>
                                      <p:to>
                                        <p:strVal val="visible"/>
                                      </p:to>
                                    </p:set>
                                    <p:animEffect transition="in" filter="wipe(down)">
                                      <p:cBhvr>
                                        <p:cTn id="12" dur="500"/>
                                        <p:tgtEl>
                                          <p:spTgt spid="92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265"/>
                                        </p:tgtEl>
                                        <p:attrNameLst>
                                          <p:attrName>style.visibility</p:attrName>
                                        </p:attrNameLst>
                                      </p:cBhvr>
                                      <p:to>
                                        <p:strVal val="visible"/>
                                      </p:to>
                                    </p:set>
                                    <p:animEffect transition="in" filter="wipe(down)">
                                      <p:cBhvr>
                                        <p:cTn id="17" dur="500"/>
                                        <p:tgtEl>
                                          <p:spTgt spid="92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266"/>
                                        </p:tgtEl>
                                        <p:attrNameLst>
                                          <p:attrName>style.visibility</p:attrName>
                                        </p:attrNameLst>
                                      </p:cBhvr>
                                      <p:to>
                                        <p:strVal val="visible"/>
                                      </p:to>
                                    </p:set>
                                    <p:animEffect transition="in" filter="wipe(down)">
                                      <p:cBhvr>
                                        <p:cTn id="22" dur="500"/>
                                        <p:tgtEl>
                                          <p:spTgt spid="92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500"/>
                            </p:stCondLst>
                            <p:childTnLst>
                              <p:par>
                                <p:cTn id="29" presetID="1" presetClass="entr" presetSubtype="0" fill="hold" nodeType="afterEffect">
                                  <p:stCondLst>
                                    <p:cond delay="500"/>
                                  </p:stCondLst>
                                  <p:childTnLst>
                                    <p:set>
                                      <p:cBhvr>
                                        <p:cTn id="30" dur="1" fill="hold">
                                          <p:stCondLst>
                                            <p:cond delay="0"/>
                                          </p:stCondLst>
                                        </p:cTn>
                                        <p:tgtEl>
                                          <p:spTgt spid="10"/>
                                        </p:tgtEl>
                                        <p:attrNameLst>
                                          <p:attrName>style.visibility</p:attrName>
                                        </p:attrNameLst>
                                      </p:cBhvr>
                                      <p:to>
                                        <p:strVal val="visible"/>
                                      </p:to>
                                    </p:se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263" grpId="0"/>
      <p:bldP spid="9264" grpId="0"/>
      <p:bldP spid="9265" grpId="0"/>
      <p:bldP spid="926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3108325" y="5361305"/>
            <a:ext cx="4991100" cy="799465"/>
            <a:chOff x="4895" y="8443"/>
            <a:chExt cx="7860" cy="1259"/>
          </a:xfrm>
        </p:grpSpPr>
        <p:sp>
          <p:nvSpPr>
            <p:cNvPr id="22" name="圆角矩形 21"/>
            <p:cNvSpPr/>
            <p:nvPr/>
          </p:nvSpPr>
          <p:spPr>
            <a:xfrm>
              <a:off x="4895" y="8443"/>
              <a:ext cx="7860" cy="1259"/>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23" name="文本框 22"/>
            <p:cNvSpPr txBox="1"/>
            <p:nvPr/>
          </p:nvSpPr>
          <p:spPr>
            <a:xfrm>
              <a:off x="5432" y="8707"/>
              <a:ext cx="7008" cy="725"/>
            </a:xfrm>
            <a:prstGeom prst="rect">
              <a:avLst/>
            </a:prstGeom>
            <a:noFill/>
          </p:spPr>
          <p:txBody>
            <a:bodyPr wrap="none" rtlCol="0" anchor="t">
              <a:spAutoFit/>
            </a:bodyPr>
            <a:p>
              <a:pPr algn="ctr" ea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两腰相等的梯形叫做等腰梯形。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337685" y="1016635"/>
            <a:ext cx="4677410" cy="788035"/>
            <a:chOff x="2898" y="2025"/>
            <a:chExt cx="7366" cy="1241"/>
          </a:xfrm>
        </p:grpSpPr>
        <p:sp>
          <p:nvSpPr>
            <p:cNvPr id="7" name="圆角矩形标注 6"/>
            <p:cNvSpPr/>
            <p:nvPr/>
          </p:nvSpPr>
          <p:spPr>
            <a:xfrm>
              <a:off x="2898" y="2025"/>
              <a:ext cx="4275" cy="1241"/>
            </a:xfrm>
            <a:prstGeom prst="wedgeRoundRectCallout">
              <a:avLst>
                <a:gd name="adj1" fmla="val 64963"/>
                <a:gd name="adj2" fmla="val -21394"/>
                <a:gd name="adj3" fmla="val 16667"/>
              </a:avLst>
            </a:prstGeom>
            <a:solidFill>
              <a:schemeClr val="accent6">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7236" cy="725"/>
            </a:xfrm>
            <a:prstGeom prst="rect">
              <a:avLst/>
            </a:prstGeom>
            <a:noFill/>
          </p:spPr>
          <p:txBody>
            <a:bodyPr wrap="square" rtlCol="0" anchor="t">
              <a:spAutoFit/>
            </a:bodyPr>
            <a:p>
              <a:pPr eaLnBrk="1" hangingPunct="1"/>
              <a:r>
                <a:rPr lang="zh-CN" altLang="en-US" sz="2400" dirty="0">
                  <a:latin typeface="微软雅黑" panose="020B0503020204020204" pitchFamily="34" charset="-122"/>
                  <a:ea typeface="微软雅黑" panose="020B0503020204020204" pitchFamily="34" charset="-122"/>
                  <a:sym typeface="+mn-ea"/>
                </a:rPr>
                <a:t>认识特殊的梯形</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220918-499EEDC2"/>
          <p:cNvPicPr>
            <a:picLocks noChangeAspect="1"/>
          </p:cNvPicPr>
          <p:nvPr/>
        </p:nvPicPr>
        <p:blipFill>
          <a:blip r:embed="rId2"/>
          <a:stretch>
            <a:fillRect/>
          </a:stretch>
        </p:blipFill>
        <p:spPr>
          <a:xfrm>
            <a:off x="8489950" y="547370"/>
            <a:ext cx="1758950" cy="1758950"/>
          </a:xfrm>
          <a:prstGeom prst="rect">
            <a:avLst/>
          </a:prstGeom>
        </p:spPr>
      </p:pic>
      <p:sp>
        <p:nvSpPr>
          <p:cNvPr id="8" name="Text Box 12"/>
          <p:cNvSpPr txBox="1">
            <a:spLocks noChangeArrowheads="1"/>
          </p:cNvSpPr>
          <p:nvPr/>
        </p:nvSpPr>
        <p:spPr bwMode="auto">
          <a:xfrm>
            <a:off x="4337685" y="4786630"/>
            <a:ext cx="24110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等腰梯形</a:t>
            </a:r>
            <a:endParaRPr lang="zh-CN" altLang="en-US" sz="2400" dirty="0">
              <a:latin typeface="微软雅黑" panose="020B0503020204020204" pitchFamily="34" charset="-122"/>
              <a:ea typeface="微软雅黑" panose="020B0503020204020204" pitchFamily="34" charset="-122"/>
            </a:endParaRPr>
          </a:p>
        </p:txBody>
      </p:sp>
      <p:sp>
        <p:nvSpPr>
          <p:cNvPr id="18" name="梯形 17"/>
          <p:cNvSpPr/>
          <p:nvPr/>
        </p:nvSpPr>
        <p:spPr>
          <a:xfrm>
            <a:off x="3676650" y="2540635"/>
            <a:ext cx="3780155" cy="2010410"/>
          </a:xfrm>
          <a:prstGeom prst="trapezoid">
            <a:avLst>
              <a:gd name="adj" fmla="val 42344"/>
            </a:avLst>
          </a:prstGeom>
          <a:solidFill>
            <a:schemeClr val="accent2">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p:nvPr/>
        </p:nvCxnSpPr>
        <p:spPr>
          <a:xfrm flipV="1">
            <a:off x="3682365" y="2524760"/>
            <a:ext cx="836295" cy="201041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6609715" y="2524760"/>
            <a:ext cx="868680" cy="202628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2000" fill="hold">
                                          <p:stCondLst>
                                            <p:cond delay="0"/>
                                          </p:stCondLst>
                                        </p:cTn>
                                        <p:tgtEl>
                                          <p:spTgt spid="20"/>
                                        </p:tgtEl>
                                        <p:attrNameLst>
                                          <p:attrName>style.visibility</p:attrName>
                                        </p:attrNameLst>
                                      </p:cBhvr>
                                      <p:to>
                                        <p:strVal val="visible"/>
                                      </p:to>
                                    </p:set>
                                    <p:animEffect transition="in" filter="wipe(down)">
                                      <p:cBhvr>
                                        <p:cTn id="7" dur="2000"/>
                                        <p:tgtEl>
                                          <p:spTgt spid="20"/>
                                        </p:tgtEl>
                                      </p:cBhvr>
                                    </p:animEffect>
                                  </p:childTnLst>
                                </p:cTn>
                              </p:par>
                              <p:par>
                                <p:cTn id="8" presetID="22" presetClass="entr" presetSubtype="4" fill="hold" nodeType="withEffect">
                                  <p:stCondLst>
                                    <p:cond delay="0"/>
                                  </p:stCondLst>
                                  <p:childTnLst>
                                    <p:set>
                                      <p:cBhvr>
                                        <p:cTn id="9" dur="2000" fill="hold">
                                          <p:stCondLst>
                                            <p:cond delay="0"/>
                                          </p:stCondLst>
                                        </p:cTn>
                                        <p:tgtEl>
                                          <p:spTgt spid="19"/>
                                        </p:tgtEl>
                                        <p:attrNameLst>
                                          <p:attrName>style.visibility</p:attrName>
                                        </p:attrNameLst>
                                      </p:cBhvr>
                                      <p:to>
                                        <p:strVal val="visible"/>
                                      </p:to>
                                    </p:set>
                                    <p:animEffect transition="in" filter="wipe(down)">
                                      <p:cBhvr>
                                        <p:cTn id="10" dur="2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ppt_y</p:attrName>
                                        </p:attrNameLst>
                                      </p:cBhvr>
                                      <p:tavLst>
                                        <p:tav tm="0">
                                          <p:val>
                                            <p:strVal val="#ppt_y+#ppt_h*1.125000"/>
                                          </p:val>
                                        </p:tav>
                                        <p:tav tm="100000">
                                          <p:val>
                                            <p:strVal val="#ppt_y"/>
                                          </p:val>
                                        </p:tav>
                                      </p:tavLst>
                                    </p:anim>
                                    <p:animEffect transition="in" filter="wipe(up)">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1" name="组合 20"/>
          <p:cNvGrpSpPr/>
          <p:nvPr/>
        </p:nvGrpSpPr>
        <p:grpSpPr>
          <a:xfrm>
            <a:off x="3108325" y="5361305"/>
            <a:ext cx="5480050" cy="799465"/>
            <a:chOff x="4895" y="8443"/>
            <a:chExt cx="8630" cy="1259"/>
          </a:xfrm>
        </p:grpSpPr>
        <p:sp>
          <p:nvSpPr>
            <p:cNvPr id="22" name="圆角矩形 21"/>
            <p:cNvSpPr/>
            <p:nvPr/>
          </p:nvSpPr>
          <p:spPr>
            <a:xfrm>
              <a:off x="4895" y="8443"/>
              <a:ext cx="8476" cy="1259"/>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23" name="文本框 22"/>
            <p:cNvSpPr txBox="1"/>
            <p:nvPr/>
          </p:nvSpPr>
          <p:spPr>
            <a:xfrm>
              <a:off x="5103" y="8707"/>
              <a:ext cx="8422" cy="725"/>
            </a:xfrm>
            <a:prstGeom prst="rect">
              <a:avLst/>
            </a:prstGeom>
            <a:noFill/>
          </p:spPr>
          <p:txBody>
            <a:bodyPr wrap="square" rtlCol="0" anchor="t">
              <a:spAutoFit/>
            </a:bodyPr>
            <a:p>
              <a:pPr algn="ct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有一个角是直角的梯形叫做直角梯形</a:t>
              </a:r>
              <a:r>
                <a:rPr lang="zh-CN" altLang="en-US" sz="2400" dirty="0">
                  <a:solidFill>
                    <a:schemeClr val="tx1"/>
                  </a:solidFill>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 name="组合 3"/>
          <p:cNvGrpSpPr/>
          <p:nvPr/>
        </p:nvGrpSpPr>
        <p:grpSpPr>
          <a:xfrm>
            <a:off x="4337685" y="1016635"/>
            <a:ext cx="4677410" cy="788035"/>
            <a:chOff x="2898" y="2025"/>
            <a:chExt cx="7366" cy="1241"/>
          </a:xfrm>
        </p:grpSpPr>
        <p:sp>
          <p:nvSpPr>
            <p:cNvPr id="7" name="圆角矩形标注 6"/>
            <p:cNvSpPr/>
            <p:nvPr/>
          </p:nvSpPr>
          <p:spPr>
            <a:xfrm>
              <a:off x="2898" y="2025"/>
              <a:ext cx="4275" cy="1241"/>
            </a:xfrm>
            <a:prstGeom prst="wedgeRoundRectCallout">
              <a:avLst>
                <a:gd name="adj1" fmla="val 64963"/>
                <a:gd name="adj2" fmla="val -21394"/>
                <a:gd name="adj3" fmla="val 16667"/>
              </a:avLst>
            </a:prstGeom>
            <a:solidFill>
              <a:schemeClr val="accent6">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28" y="2283"/>
              <a:ext cx="7236" cy="725"/>
            </a:xfrm>
            <a:prstGeom prst="rect">
              <a:avLst/>
            </a:prstGeom>
            <a:noFill/>
          </p:spPr>
          <p:txBody>
            <a:bodyPr wrap="square" rtlCol="0" anchor="t">
              <a:spAutoFit/>
            </a:bodyPr>
            <a:p>
              <a:pPr eaLnBrk="1" hangingPunct="1"/>
              <a:r>
                <a:rPr lang="zh-CN" altLang="en-US" sz="2400" dirty="0">
                  <a:latin typeface="微软雅黑" panose="020B0503020204020204" pitchFamily="34" charset="-122"/>
                  <a:ea typeface="微软雅黑" panose="020B0503020204020204" pitchFamily="34" charset="-122"/>
                  <a:sym typeface="+mn-ea"/>
                </a:rPr>
                <a:t>认识特殊的梯形</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220918-499EEDC2"/>
          <p:cNvPicPr>
            <a:picLocks noChangeAspect="1"/>
          </p:cNvPicPr>
          <p:nvPr/>
        </p:nvPicPr>
        <p:blipFill>
          <a:blip r:embed="rId2"/>
          <a:stretch>
            <a:fillRect/>
          </a:stretch>
        </p:blipFill>
        <p:spPr>
          <a:xfrm>
            <a:off x="8489950" y="547370"/>
            <a:ext cx="1758950" cy="1758950"/>
          </a:xfrm>
          <a:prstGeom prst="rect">
            <a:avLst/>
          </a:prstGeom>
        </p:spPr>
      </p:pic>
      <p:sp>
        <p:nvSpPr>
          <p:cNvPr id="8" name="Text Box 12"/>
          <p:cNvSpPr txBox="1">
            <a:spLocks noChangeArrowheads="1"/>
          </p:cNvSpPr>
          <p:nvPr/>
        </p:nvSpPr>
        <p:spPr bwMode="auto">
          <a:xfrm>
            <a:off x="4337685" y="4786630"/>
            <a:ext cx="24110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直角梯形</a:t>
            </a:r>
            <a:endParaRPr lang="zh-CN" altLang="en-US" sz="24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566920" y="2459990"/>
            <a:ext cx="3105150" cy="1800225"/>
            <a:chOff x="7192" y="3874"/>
            <a:chExt cx="4890" cy="2835"/>
          </a:xfrm>
        </p:grpSpPr>
        <p:sp>
          <p:nvSpPr>
            <p:cNvPr id="6" name="矩形 5"/>
            <p:cNvSpPr/>
            <p:nvPr/>
          </p:nvSpPr>
          <p:spPr>
            <a:xfrm>
              <a:off x="7192" y="3874"/>
              <a:ext cx="3402" cy="283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直角三角形 8"/>
            <p:cNvSpPr/>
            <p:nvPr/>
          </p:nvSpPr>
          <p:spPr>
            <a:xfrm>
              <a:off x="10588" y="3875"/>
              <a:ext cx="1494" cy="283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Group 32"/>
          <p:cNvGrpSpPr/>
          <p:nvPr/>
        </p:nvGrpSpPr>
        <p:grpSpPr bwMode="auto">
          <a:xfrm>
            <a:off x="4584536" y="4068761"/>
            <a:ext cx="144000" cy="180000"/>
            <a:chOff x="1942" y="2204"/>
            <a:chExt cx="64" cy="65"/>
          </a:xfrm>
        </p:grpSpPr>
        <p:sp>
          <p:nvSpPr>
            <p:cNvPr id="9261" name="Line 28"/>
            <p:cNvSpPr>
              <a:spLocks noChangeShapeType="1"/>
            </p:cNvSpPr>
            <p:nvPr/>
          </p:nvSpPr>
          <p:spPr bwMode="auto">
            <a:xfrm>
              <a:off x="1942" y="2207"/>
              <a:ext cx="64"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p>
              <a:endParaRPr lang="zh-CN" altLang="en-US"/>
            </a:p>
          </p:txBody>
        </p:sp>
        <p:sp>
          <p:nvSpPr>
            <p:cNvPr id="9262" name="Line 29"/>
            <p:cNvSpPr>
              <a:spLocks noChangeShapeType="1"/>
            </p:cNvSpPr>
            <p:nvPr/>
          </p:nvSpPr>
          <p:spPr bwMode="auto">
            <a:xfrm>
              <a:off x="2006" y="2204"/>
              <a:ext cx="0" cy="6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up)">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0" name="组合 19"/>
          <p:cNvGrpSpPr/>
          <p:nvPr/>
        </p:nvGrpSpPr>
        <p:grpSpPr>
          <a:xfrm>
            <a:off x="3807460" y="1016635"/>
            <a:ext cx="4378325" cy="787400"/>
            <a:chOff x="5996" y="1601"/>
            <a:chExt cx="6895" cy="1240"/>
          </a:xfrm>
        </p:grpSpPr>
        <p:sp>
          <p:nvSpPr>
            <p:cNvPr id="19" name="圆角矩形标注 18"/>
            <p:cNvSpPr/>
            <p:nvPr/>
          </p:nvSpPr>
          <p:spPr>
            <a:xfrm>
              <a:off x="5996" y="1601"/>
              <a:ext cx="5946" cy="1241"/>
            </a:xfrm>
            <a:prstGeom prst="wedgeRoundRectCallout">
              <a:avLst>
                <a:gd name="adj1" fmla="val 64963"/>
                <a:gd name="adj2" fmla="val -21394"/>
                <a:gd name="adj3" fmla="val 16667"/>
              </a:avLst>
            </a:prstGeom>
            <a:solidFill>
              <a:schemeClr val="accent4"/>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 Box 3"/>
            <p:cNvSpPr txBox="1">
              <a:spLocks noChangeArrowheads="1"/>
            </p:cNvSpPr>
            <p:nvPr/>
          </p:nvSpPr>
          <p:spPr bwMode="auto">
            <a:xfrm>
              <a:off x="6195" y="1913"/>
              <a:ext cx="6697" cy="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2600"/>
                </a:lnSpc>
                <a:spcBef>
                  <a:spcPct val="50000"/>
                </a:spcBef>
              </a:pPr>
              <a:r>
                <a:rPr lang="zh-CN" altLang="en-US"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我们认识了哪些四边形？</a:t>
              </a:r>
              <a:endParaRPr lang="zh-CN" altLang="en-US"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 name="组合 3"/>
          <p:cNvGrpSpPr/>
          <p:nvPr/>
        </p:nvGrpSpPr>
        <p:grpSpPr>
          <a:xfrm>
            <a:off x="2402707" y="2882307"/>
            <a:ext cx="1475051" cy="1589625"/>
            <a:chOff x="680794" y="1888869"/>
            <a:chExt cx="1475051" cy="1589625"/>
          </a:xfrm>
        </p:grpSpPr>
        <p:sp>
          <p:nvSpPr>
            <p:cNvPr id="5" name="矩形 4"/>
            <p:cNvSpPr/>
            <p:nvPr/>
          </p:nvSpPr>
          <p:spPr>
            <a:xfrm>
              <a:off x="680794" y="1888869"/>
              <a:ext cx="1404000" cy="9360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Box 4"/>
            <p:cNvSpPr txBox="1"/>
            <p:nvPr/>
          </p:nvSpPr>
          <p:spPr>
            <a:xfrm>
              <a:off x="724927" y="3018119"/>
              <a:ext cx="1430918" cy="460375"/>
            </a:xfrm>
            <a:prstGeom prst="rect">
              <a:avLst/>
            </a:prstGeom>
            <a:noFill/>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长方形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367850" y="2882294"/>
            <a:ext cx="1430918" cy="1595210"/>
            <a:chOff x="2385651" y="1888856"/>
            <a:chExt cx="1430918" cy="1595210"/>
          </a:xfrm>
        </p:grpSpPr>
        <p:sp>
          <p:nvSpPr>
            <p:cNvPr id="8" name="矩形 7"/>
            <p:cNvSpPr/>
            <p:nvPr/>
          </p:nvSpPr>
          <p:spPr>
            <a:xfrm>
              <a:off x="2529635" y="1888856"/>
              <a:ext cx="936000" cy="9360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 name="TextBox 4"/>
            <p:cNvSpPr txBox="1"/>
            <p:nvPr/>
          </p:nvSpPr>
          <p:spPr>
            <a:xfrm>
              <a:off x="2385651" y="3023691"/>
              <a:ext cx="1430918" cy="460375"/>
            </a:xfrm>
            <a:prstGeom prst="rect">
              <a:avLst/>
            </a:prstGeom>
            <a:noFill/>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正方形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033591" y="2888981"/>
            <a:ext cx="2055732" cy="1594095"/>
            <a:chOff x="3804454" y="1895543"/>
            <a:chExt cx="2055732" cy="1594095"/>
          </a:xfrm>
        </p:grpSpPr>
        <p:sp>
          <p:nvSpPr>
            <p:cNvPr id="11" name="平行四边形 10"/>
            <p:cNvSpPr/>
            <p:nvPr/>
          </p:nvSpPr>
          <p:spPr>
            <a:xfrm>
              <a:off x="4091439" y="1895543"/>
              <a:ext cx="1489804" cy="914401"/>
            </a:xfrm>
            <a:prstGeom prst="parallelogram">
              <a:avLst>
                <a:gd name="adj" fmla="val 30109"/>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TextBox 4"/>
            <p:cNvSpPr txBox="1"/>
            <p:nvPr/>
          </p:nvSpPr>
          <p:spPr>
            <a:xfrm>
              <a:off x="3804454" y="3029263"/>
              <a:ext cx="2055732" cy="460375"/>
            </a:xfrm>
            <a:prstGeom prst="rect">
              <a:avLst/>
            </a:prstGeom>
            <a:noFill/>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平行四边形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509813" y="2888992"/>
            <a:ext cx="1354914" cy="1599656"/>
            <a:chOff x="6514266" y="2035708"/>
            <a:chExt cx="1354914" cy="1599656"/>
          </a:xfrm>
        </p:grpSpPr>
        <p:sp>
          <p:nvSpPr>
            <p:cNvPr id="13" name="梯形 12"/>
            <p:cNvSpPr/>
            <p:nvPr/>
          </p:nvSpPr>
          <p:spPr>
            <a:xfrm>
              <a:off x="6514266" y="2035708"/>
              <a:ext cx="1354914" cy="927749"/>
            </a:xfrm>
            <a:prstGeom prst="trapezoi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TextBox 4"/>
            <p:cNvSpPr txBox="1"/>
            <p:nvPr/>
          </p:nvSpPr>
          <p:spPr>
            <a:xfrm>
              <a:off x="6779956" y="3174989"/>
              <a:ext cx="969056" cy="460375"/>
            </a:xfrm>
            <a:prstGeom prst="rect">
              <a:avLst/>
            </a:prstGeom>
            <a:noFill/>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6" name="圆角矩形 15"/>
          <p:cNvSpPr>
            <a:spLocks noChangeArrowheads="1"/>
          </p:cNvSpPr>
          <p:nvPr/>
        </p:nvSpPr>
        <p:spPr bwMode="auto">
          <a:xfrm>
            <a:off x="1985646" y="2600949"/>
            <a:ext cx="3941172" cy="2003378"/>
          </a:xfrm>
          <a:prstGeom prst="roundRect">
            <a:avLst>
              <a:gd name="adj" fmla="val 39074"/>
            </a:avLst>
          </a:prstGeom>
          <a:noFill/>
          <a:ln w="25400">
            <a:solidFill>
              <a:srgbClr val="C00000"/>
            </a:solidFill>
            <a:prstDash val="solid"/>
            <a:round/>
            <a:headEnd type="triangl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pPr algn="ct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右箭头 16"/>
          <p:cNvSpPr/>
          <p:nvPr/>
        </p:nvSpPr>
        <p:spPr>
          <a:xfrm rot="5400000">
            <a:off x="3804251" y="4691170"/>
            <a:ext cx="347061" cy="253476"/>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AutoShape 27"/>
          <p:cNvSpPr>
            <a:spLocks noChangeArrowheads="1"/>
          </p:cNvSpPr>
          <p:nvPr/>
        </p:nvSpPr>
        <p:spPr bwMode="auto">
          <a:xfrm>
            <a:off x="2508885" y="5565775"/>
            <a:ext cx="2894965" cy="510181"/>
          </a:xfrm>
          <a:prstGeom prst="wedgeRoundRectCallout">
            <a:avLst>
              <a:gd name="adj1" fmla="val -48576"/>
              <a:gd name="adj2" fmla="val 20345"/>
              <a:gd name="adj3" fmla="val 16667"/>
            </a:avLst>
          </a:prstGeom>
          <a:solidFill>
            <a:srgbClr val="92D050"/>
          </a:solidFill>
          <a:ln w="53975">
            <a:solidFill>
              <a:srgbClr val="FF0000"/>
            </a:solidFill>
            <a:prstDash val="sysDash"/>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pPr>
            <a:r>
              <a:rPr lang="zh-CN" altLang="en-US" sz="2400" dirty="0">
                <a:solidFill>
                  <a:schemeClr val="tx1"/>
                </a:solidFill>
                <a:latin typeface="微软雅黑" panose="020B0503020204020204" pitchFamily="34" charset="-122"/>
                <a:ea typeface="微软雅黑" panose="020B0503020204020204" pitchFamily="34" charset="-122"/>
              </a:rPr>
              <a:t>特殊的平行四边形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21" name="图片 20" descr="图片1"/>
          <p:cNvPicPr>
            <a:picLocks noChangeAspect="1"/>
          </p:cNvPicPr>
          <p:nvPr/>
        </p:nvPicPr>
        <p:blipFill>
          <a:blip r:embed="rId2"/>
          <a:stretch>
            <a:fillRect/>
          </a:stretch>
        </p:blipFill>
        <p:spPr>
          <a:xfrm>
            <a:off x="8775700" y="434340"/>
            <a:ext cx="1278255" cy="1985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1120140" y="930910"/>
          <a:ext cx="9803130" cy="5411470"/>
        </p:xfrm>
        <a:graphic>
          <a:graphicData uri="http://schemas.openxmlformats.org/drawingml/2006/table">
            <a:tbl>
              <a:tblPr firstRow="1" bandRow="1">
                <a:tableStyleId>{5C22544A-7EE6-4342-B048-85BDC9FD1C3A}</a:tableStyleId>
              </a:tblPr>
              <a:tblGrid>
                <a:gridCol w="1749425"/>
                <a:gridCol w="1512570"/>
                <a:gridCol w="6541135"/>
              </a:tblGrid>
              <a:tr h="861695">
                <a:tc>
                  <a:txBody>
                    <a:bodyPr/>
                    <a:p>
                      <a:pPr algn="ctr"/>
                      <a:r>
                        <a:rPr lang="zh-CN" altLang="en-US" sz="2400" b="0" dirty="0">
                          <a:solidFill>
                            <a:schemeClr val="tx1"/>
                          </a:solidFill>
                          <a:latin typeface="微软雅黑" panose="020B0503020204020204" pitchFamily="34" charset="-122"/>
                          <a:ea typeface="微软雅黑" panose="020B0503020204020204" pitchFamily="34" charset="-122"/>
                        </a:rPr>
                        <a:t>图形</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buNone/>
                      </a:pPr>
                      <a:r>
                        <a:rPr lang="zh-CN" altLang="en-US" sz="2400" b="0" dirty="0">
                          <a:solidFill>
                            <a:schemeClr val="tx1"/>
                          </a:solidFill>
                          <a:latin typeface="微软雅黑" panose="020B0503020204020204" pitchFamily="34" charset="-122"/>
                          <a:ea typeface="微软雅黑" panose="020B0503020204020204" pitchFamily="34" charset="-122"/>
                          <a:sym typeface="+mn-ea"/>
                        </a:rPr>
                        <a:t>特征</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r>
              <a:tr h="861695">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4FD4FF"/>
                    </a:solidFill>
                  </a:tcPr>
                </a:tc>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4FD4FF"/>
                    </a:solidFill>
                  </a:tcPr>
                </a:tc>
                <a:tc>
                  <a:txBody>
                    <a:bodyPr/>
                    <a:p>
                      <a:pPr algn="ctr">
                        <a:buNone/>
                      </a:pPr>
                      <a:endParaRPr lang="zh-CN" altLang="en-US"/>
                    </a:p>
                  </a:txBody>
                  <a:tcPr anchor="ctr" anchorCtr="1">
                    <a:solidFill>
                      <a:srgbClr val="4FD4FF"/>
                    </a:solidFill>
                  </a:tcPr>
                </a:tc>
              </a:tr>
              <a:tr h="861695">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F9C8D0"/>
                    </a:solidFill>
                  </a:tcPr>
                </a:tc>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F9C8D0"/>
                    </a:solidFill>
                  </a:tcPr>
                </a:tc>
                <a:tc>
                  <a:txBody>
                    <a:bodyPr/>
                    <a:p>
                      <a:pPr algn="ctr">
                        <a:buNone/>
                      </a:pPr>
                      <a:endParaRPr lang="zh-CN" altLang="en-US"/>
                    </a:p>
                  </a:txBody>
                  <a:tcPr anchor="ctr" anchorCtr="1">
                    <a:solidFill>
                      <a:srgbClr val="F9C8D0"/>
                    </a:solidFill>
                  </a:tcPr>
                </a:tc>
              </a:tr>
              <a:tr h="861695">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C6A3E4"/>
                    </a:solidFill>
                  </a:tcPr>
                </a:tc>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C6A3E4"/>
                    </a:solidFill>
                  </a:tcPr>
                </a:tc>
                <a:tc>
                  <a:txBody>
                    <a:bodyPr/>
                    <a:p>
                      <a:pPr algn="ctr">
                        <a:buNone/>
                      </a:pPr>
                      <a:endParaRPr lang="zh-CN" altLang="en-US"/>
                    </a:p>
                  </a:txBody>
                  <a:tcPr anchor="ctr" anchorCtr="1">
                    <a:solidFill>
                      <a:srgbClr val="C6A3E4"/>
                    </a:solidFill>
                  </a:tcPr>
                </a:tc>
              </a:tr>
              <a:tr h="1102995">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FFFF00"/>
                    </a:solidFill>
                  </a:tcPr>
                </a:tc>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FFFF00"/>
                    </a:solidFill>
                  </a:tcPr>
                </a:tc>
                <a:tc>
                  <a:txBody>
                    <a:bodyPr/>
                    <a:p>
                      <a:pPr algn="ctr">
                        <a:buNone/>
                      </a:pPr>
                      <a:endParaRPr lang="zh-CN" altLang="en-US"/>
                    </a:p>
                  </a:txBody>
                  <a:tcPr anchor="ctr" anchorCtr="1">
                    <a:solidFill>
                      <a:srgbClr val="FFFF00"/>
                    </a:solidFill>
                  </a:tcPr>
                </a:tc>
              </a:tr>
              <a:tr h="861695">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92D050"/>
                    </a:solidFill>
                  </a:tcPr>
                </a:tc>
                <a:tc>
                  <a:txBody>
                    <a:bodyPr/>
                    <a:p>
                      <a:pPr algn="ctr"/>
                      <a:endParaRPr lang="zh-CN" altLang="en-US" sz="2800" b="1" dirty="0">
                        <a:latin typeface="楷体" panose="02010609060101010101" pitchFamily="49" charset="-122"/>
                        <a:ea typeface="楷体" panose="02010609060101010101" pitchFamily="49" charset="-122"/>
                      </a:endParaRPr>
                    </a:p>
                  </a:txBody>
                  <a:tcPr anchor="ctr" anchorCtr="1">
                    <a:solidFill>
                      <a:srgbClr val="92D050"/>
                    </a:solidFill>
                  </a:tcPr>
                </a:tc>
                <a:tc>
                  <a:txBody>
                    <a:bodyPr/>
                    <a:p>
                      <a:pPr algn="ctr">
                        <a:buNone/>
                      </a:pPr>
                      <a:endParaRPr lang="zh-CN" altLang="en-US"/>
                    </a:p>
                  </a:txBody>
                  <a:tcPr anchor="ctr" anchorCtr="1">
                    <a:solidFill>
                      <a:srgbClr val="92D050"/>
                    </a:solidFill>
                  </a:tcPr>
                </a:tc>
              </a:tr>
            </a:tbl>
          </a:graphicData>
        </a:graphic>
      </p:graphicFrame>
      <p:sp>
        <p:nvSpPr>
          <p:cNvPr id="5" name="矩形 10"/>
          <p:cNvSpPr>
            <a:spLocks noChangeArrowheads="1"/>
          </p:cNvSpPr>
          <p:nvPr/>
        </p:nvSpPr>
        <p:spPr bwMode="auto">
          <a:xfrm>
            <a:off x="1424905" y="2087632"/>
            <a:ext cx="11293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矩形 10"/>
          <p:cNvSpPr>
            <a:spLocks noChangeArrowheads="1"/>
          </p:cNvSpPr>
          <p:nvPr/>
        </p:nvSpPr>
        <p:spPr bwMode="auto">
          <a:xfrm>
            <a:off x="4910960" y="1992931"/>
            <a:ext cx="28058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四条边围成。</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矩形 10"/>
          <p:cNvSpPr>
            <a:spLocks noChangeArrowheads="1"/>
          </p:cNvSpPr>
          <p:nvPr/>
        </p:nvSpPr>
        <p:spPr bwMode="auto">
          <a:xfrm>
            <a:off x="1120130" y="3780093"/>
            <a:ext cx="17452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平行四边形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8" name="矩形 10"/>
          <p:cNvSpPr>
            <a:spLocks noChangeArrowheads="1"/>
          </p:cNvSpPr>
          <p:nvPr/>
        </p:nvSpPr>
        <p:spPr bwMode="auto">
          <a:xfrm>
            <a:off x="4832254" y="3732316"/>
            <a:ext cx="493667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两组对边分别平行且相等的四边形。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 name="矩形 10"/>
          <p:cNvSpPr>
            <a:spLocks noChangeArrowheads="1"/>
          </p:cNvSpPr>
          <p:nvPr/>
        </p:nvSpPr>
        <p:spPr bwMode="auto">
          <a:xfrm>
            <a:off x="1424972" y="4693333"/>
            <a:ext cx="114936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长方形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0" name="矩形 10"/>
          <p:cNvSpPr>
            <a:spLocks noChangeArrowheads="1"/>
          </p:cNvSpPr>
          <p:nvPr/>
        </p:nvSpPr>
        <p:spPr bwMode="auto">
          <a:xfrm>
            <a:off x="1424911" y="5691946"/>
            <a:ext cx="1102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正方形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1550659" y="2867153"/>
            <a:ext cx="8510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4865274" y="2867261"/>
            <a:ext cx="5611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只有一组对边平行的四边形。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 name="矩形 10"/>
          <p:cNvSpPr>
            <a:spLocks noChangeArrowheads="1"/>
          </p:cNvSpPr>
          <p:nvPr/>
        </p:nvSpPr>
        <p:spPr bwMode="auto">
          <a:xfrm>
            <a:off x="4749800" y="4489450"/>
            <a:ext cx="482346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两组对边分别平行且相等，</a:t>
            </a:r>
            <a:endParaRPr lang="zh-CN" altLang="en-US" sz="2400" dirty="0">
              <a:solidFill>
                <a:schemeClr val="tx1"/>
              </a:solidFill>
              <a:latin typeface="微软雅黑" panose="020B0503020204020204" pitchFamily="34" charset="-122"/>
              <a:ea typeface="微软雅黑" panose="020B0503020204020204" pitchFamily="34" charset="-122"/>
            </a:endParaRPr>
          </a:p>
          <a:p>
            <a:r>
              <a:rPr lang="zh-CN" altLang="en-US" sz="2400" dirty="0">
                <a:solidFill>
                  <a:schemeClr val="tx1"/>
                </a:solidFill>
                <a:latin typeface="微软雅黑" panose="020B0503020204020204" pitchFamily="34" charset="-122"/>
                <a:ea typeface="微软雅黑" panose="020B0503020204020204" pitchFamily="34" charset="-122"/>
              </a:rPr>
              <a:t>四个角都是直角的四边形。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4" name="矩形 10"/>
          <p:cNvSpPr>
            <a:spLocks noChangeArrowheads="1"/>
          </p:cNvSpPr>
          <p:nvPr/>
        </p:nvSpPr>
        <p:spPr bwMode="auto">
          <a:xfrm>
            <a:off x="4782724" y="5695722"/>
            <a:ext cx="60010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四条边都相等，四个角都是直角的四边形。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5" name="矩形 14"/>
          <p:cNvSpPr>
            <a:spLocks noChangeAspect="1"/>
          </p:cNvSpPr>
          <p:nvPr/>
        </p:nvSpPr>
        <p:spPr>
          <a:xfrm>
            <a:off x="3273584" y="5634384"/>
            <a:ext cx="576000" cy="5760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3091180" y="4663440"/>
            <a:ext cx="941070" cy="49022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平行四边形 16"/>
          <p:cNvSpPr/>
          <p:nvPr/>
        </p:nvSpPr>
        <p:spPr>
          <a:xfrm>
            <a:off x="3091180" y="3705860"/>
            <a:ext cx="1040130" cy="476885"/>
          </a:xfrm>
          <a:prstGeom prst="parallelogram">
            <a:avLst>
              <a:gd name="adj" fmla="val 57123"/>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梯形 17"/>
          <p:cNvSpPr/>
          <p:nvPr/>
        </p:nvSpPr>
        <p:spPr>
          <a:xfrm>
            <a:off x="3166745" y="2850515"/>
            <a:ext cx="889000" cy="493395"/>
          </a:xfrm>
          <a:prstGeom prst="trapezoid">
            <a:avLst>
              <a:gd name="adj" fmla="val 24967"/>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pic>
        <p:nvPicPr>
          <p:cNvPr id="22" name="图片 21" descr="图片1"/>
          <p:cNvPicPr>
            <a:picLocks noChangeAspect="1"/>
          </p:cNvPicPr>
          <p:nvPr/>
        </p:nvPicPr>
        <p:blipFill>
          <a:blip r:embed="rId3"/>
          <a:stretch>
            <a:fillRect/>
          </a:stretch>
        </p:blipFill>
        <p:spPr>
          <a:xfrm rot="20340000">
            <a:off x="3125470" y="1917065"/>
            <a:ext cx="814070" cy="8013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2" grpId="0"/>
      <p:bldP spid="13" grpId="0"/>
      <p:bldP spid="14" grpId="0"/>
    </p:bldLst>
  </p:timing>
</p:sld>
</file>

<file path=ppt/tags/tag1.xml><?xml version="1.0" encoding="utf-8"?>
<p:tagLst xmlns:p="http://schemas.openxmlformats.org/presentationml/2006/main">
  <p:tag name="KSO_WM_UNIT_PLACING_PICTURE_USER_VIEWPORT" val="{&quot;height&quot;:1483,&quot;width&quot;:13912}"/>
</p:tagLst>
</file>

<file path=ppt/tags/tag2.xml><?xml version="1.0" encoding="utf-8"?>
<p:tagLst xmlns:p="http://schemas.openxmlformats.org/presentationml/2006/main">
  <p:tag name="KSO_WM_UNIT_TABLE_BEAUTIFY" val="smartTable{79c0adc1-e273-40e0-ada2-536a78fe9cc9}"/>
  <p:tag name="TABLE_ENDDRAG_ORIGIN_RECT" val="771*407"/>
  <p:tag name="TABLE_ENDDRAG_RECT" val="88*73*771*407"/>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Words>
  <Application>WPS 演示</Application>
  <PresentationFormat>宽屏</PresentationFormat>
  <Paragraphs>123</Paragraphs>
  <Slides>14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188</cp:revision>
  <dcterms:created xsi:type="dcterms:W3CDTF">2019-06-19T02:08:00Z</dcterms:created>
  <dcterms:modified xsi:type="dcterms:W3CDTF">2023-09-28T14:14:43Z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A786F7FE568C40D6B953469303B37F21</vt:lpwstr>
  </property>
</Properties>
</file>