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1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60" r:id="rId19"/>
    <p:sldId id="288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49"/>
        <p:guide pos="3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六单元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梯形的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面积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871980" y="936625"/>
            <a:ext cx="91243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有一块梯形菜地，上底长15米，下底长28米，高14米，如果每平方米蔬菜收入36元，这块菜地总收入多少元？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23285" y="2673033"/>
            <a:ext cx="496728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a+b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15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+28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×14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=301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301×36=10836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答：这块菜地总收入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10836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260600" y="872490"/>
            <a:ext cx="94151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一个梯形广告牌，它的上底是</a:t>
            </a: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  <a:cs typeface="+mn-cs"/>
              </a:rPr>
              <a:t>8米，下底是12米，高是6米。如果要给这个广告牌正反两面都涂上油漆，按每平方米花费15元来计算，共要花多少元？    </a:t>
            </a:r>
            <a:endParaRPr lang="zh-CN" altLang="en-US" sz="2400" b="1">
              <a:solidFill>
                <a:srgbClr val="333333"/>
              </a:solidFill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6835" y="3016568"/>
            <a:ext cx="496728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a+b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×6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=60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60×15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=1800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答：共要花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1800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133600" y="979805"/>
            <a:ext cx="85934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王大爷在自家墙外围成一个养鸡场。如下图，为机场的篱笆总长是</a:t>
            </a: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  <a:cs typeface="+mn-cs"/>
              </a:rPr>
              <a:t>22米，其中一条边是</a:t>
            </a: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  <a:cs typeface="+mn-cs"/>
              </a:rPr>
              <a:t>8</a:t>
            </a: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  <a:cs typeface="+mn-cs"/>
              </a:rPr>
              <a:t>米，求养鸡场的面积</a:t>
            </a:r>
            <a:r>
              <a:rPr 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1073743218" name="图片 1073743217" descr="162710037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5205" y="2357755"/>
            <a:ext cx="1911350" cy="1149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250565" y="2391093"/>
            <a:ext cx="496728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22-8=14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（米）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a+b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14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×8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=98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答：养鸡场的面积是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平方米。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580130" y="1570355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5588" y="3281363"/>
            <a:ext cx="6130925" cy="181610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梯形的面积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=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（上底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+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下底）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高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÷2</a:t>
            </a:r>
            <a:endParaRPr kumimoji="0" lang="en-US" altLang="zh-CN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S=(</a:t>
            </a:r>
            <a:r>
              <a:rPr kumimoji="0" lang="en-US" altLang="zh-CN" sz="2800" b="1" kern="1200" cap="none" spc="0" normalizeH="0" baseline="0" noProof="0" dirty="0" err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a+b</a:t>
            </a: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)h÷2                        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9415" y="130492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692650" y="939800"/>
            <a:ext cx="2363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梯形的面积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1750" name="文本框 16"/>
          <p:cNvSpPr txBox="1"/>
          <p:nvPr/>
        </p:nvSpPr>
        <p:spPr>
          <a:xfrm>
            <a:off x="3341688" y="4397375"/>
            <a:ext cx="6238875" cy="184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梯形的面积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平行四边形的面积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                          =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（上底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</a:rPr>
              <a:t>+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下底）×高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用字母表示：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S=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a+b)h÷2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751" name="组合 2"/>
          <p:cNvGrpSpPr/>
          <p:nvPr/>
        </p:nvGrpSpPr>
        <p:grpSpPr>
          <a:xfrm>
            <a:off x="4841875" y="1663700"/>
            <a:ext cx="2481263" cy="2503488"/>
            <a:chOff x="4841411" y="1664359"/>
            <a:chExt cx="2482192" cy="2502829"/>
          </a:xfrm>
        </p:grpSpPr>
        <p:grpSp>
          <p:nvGrpSpPr>
            <p:cNvPr id="31752" name="组合 26"/>
            <p:cNvGrpSpPr/>
            <p:nvPr/>
          </p:nvGrpSpPr>
          <p:grpSpPr>
            <a:xfrm>
              <a:off x="4841411" y="2096939"/>
              <a:ext cx="2482192" cy="1565704"/>
              <a:chOff x="1164898" y="2418511"/>
              <a:chExt cx="2482192" cy="1565704"/>
            </a:xfrm>
          </p:grpSpPr>
          <p:grpSp>
            <p:nvGrpSpPr>
              <p:cNvPr id="31756" name="组合 27"/>
              <p:cNvGrpSpPr/>
              <p:nvPr/>
            </p:nvGrpSpPr>
            <p:grpSpPr>
              <a:xfrm>
                <a:off x="1164898" y="2432015"/>
                <a:ext cx="1411941" cy="1552200"/>
                <a:chOff x="1667435" y="1755775"/>
                <a:chExt cx="1411941" cy="1552200"/>
              </a:xfrm>
            </p:grpSpPr>
            <p:sp>
              <p:nvSpPr>
                <p:cNvPr id="33" name="梯形 32"/>
                <p:cNvSpPr/>
                <p:nvPr/>
              </p:nvSpPr>
              <p:spPr>
                <a:xfrm>
                  <a:off x="1667435" y="1768358"/>
                  <a:ext cx="1411816" cy="1520425"/>
                </a:xfrm>
                <a:prstGeom prst="trapezoid">
                  <a:avLst/>
                </a:prstGeom>
                <a:solidFill>
                  <a:srgbClr val="EDFFF8"/>
                </a:solidFill>
                <a:ln w="28575">
                  <a:solidFill>
                    <a:srgbClr val="0086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34" name="直接连接符 33"/>
                <p:cNvCxnSpPr>
                  <a:endCxn id="33" idx="2"/>
                </p:cNvCxnSpPr>
                <p:nvPr/>
              </p:nvCxnSpPr>
              <p:spPr bwMode="auto">
                <a:xfrm>
                  <a:off x="2372549" y="1760422"/>
                  <a:ext cx="1589" cy="1528361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1763" name="图片 31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354041" y="3059622"/>
                  <a:ext cx="346750" cy="2483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31757" name="组合 28"/>
              <p:cNvGrpSpPr/>
              <p:nvPr/>
            </p:nvGrpSpPr>
            <p:grpSpPr>
              <a:xfrm rot="10800000">
                <a:off x="2232287" y="2418511"/>
                <a:ext cx="1414803" cy="1560477"/>
                <a:chOff x="1667437" y="1755773"/>
                <a:chExt cx="1411941" cy="1513085"/>
              </a:xfrm>
            </p:grpSpPr>
            <p:sp>
              <p:nvSpPr>
                <p:cNvPr id="30" name="梯形 29"/>
                <p:cNvSpPr/>
                <p:nvPr/>
              </p:nvSpPr>
              <p:spPr>
                <a:xfrm>
                  <a:off x="1667437" y="1758543"/>
                  <a:ext cx="1412131" cy="1483482"/>
                </a:xfrm>
                <a:prstGeom prst="trapezoid">
                  <a:avLst/>
                </a:prstGeom>
                <a:solidFill>
                  <a:srgbClr val="EDFFF8"/>
                </a:solidFill>
                <a:ln w="28575">
                  <a:solidFill>
                    <a:srgbClr val="0086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31" name="直接连接符 30"/>
                <p:cNvCxnSpPr>
                  <a:endCxn id="30" idx="2"/>
                </p:cNvCxnSpPr>
                <p:nvPr/>
              </p:nvCxnSpPr>
              <p:spPr bwMode="auto">
                <a:xfrm rot="10800000" flipH="1" flipV="1">
                  <a:off x="2372710" y="1755465"/>
                  <a:ext cx="1584" cy="14911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1760" name="图片 31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354041" y="3020505"/>
                  <a:ext cx="346750" cy="2483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31753" name="矩形 35"/>
            <p:cNvSpPr/>
            <p:nvPr/>
          </p:nvSpPr>
          <p:spPr>
            <a:xfrm>
              <a:off x="5244299" y="3643968"/>
              <a:ext cx="42351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b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1754" name="矩形 36"/>
            <p:cNvSpPr/>
            <p:nvPr/>
          </p:nvSpPr>
          <p:spPr>
            <a:xfrm>
              <a:off x="5176583" y="2720436"/>
              <a:ext cx="4171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h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1755" name="矩形 1"/>
            <p:cNvSpPr/>
            <p:nvPr/>
          </p:nvSpPr>
          <p:spPr>
            <a:xfrm>
              <a:off x="5305692" y="1664359"/>
              <a:ext cx="3914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551940" y="957580"/>
            <a:ext cx="930529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ea typeface="宋体" panose="02010600030101010101" pitchFamily="2" charset="-122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你还记得平行四边形、三角形面积公式吗？它们是怎么推导出来的？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1073743199" name="图片 1073743198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853055"/>
            <a:ext cx="5529580" cy="2918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51940" y="1845945"/>
            <a:ext cx="5207000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p>
            <a:r>
              <a:rPr lang="en-US" altLang="zh-CN" sz="2400"/>
              <a:t>2.</a:t>
            </a:r>
            <a:r>
              <a:rPr lang="zh-CN" altLang="en-US" sz="2400"/>
              <a:t>对于梯形，你们知道什么吗？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845050" y="292862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上底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0225" y="3891915"/>
            <a:ext cx="733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腰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2050" y="5311140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下底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4195" y="4081780"/>
            <a:ext cx="733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腰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8390" y="4011295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高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  <p:bldP spid="6" grpId="0"/>
      <p:bldP spid="6" grpId="1"/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74750" y="1070610"/>
            <a:ext cx="9982200" cy="56311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教材第</a:t>
            </a:r>
            <a:r>
              <a:rPr lang="en-US" sz="2400" b="1">
                <a:latin typeface="宋体" panose="02010600030101010101" pitchFamily="2" charset="-122"/>
              </a:rPr>
              <a:t>93</a:t>
            </a:r>
            <a:r>
              <a:rPr lang="zh-CN" sz="2400" b="1">
                <a:ea typeface="宋体" panose="02010600030101010101" pitchFamily="2" charset="-122"/>
              </a:rPr>
              <a:t>页问题：怎样求梯形的面积？</a:t>
            </a:r>
            <a:r>
              <a:rPr lang="en-US" sz="2400" b="1">
                <a:latin typeface="宋体" panose="02010600030101010101" pitchFamily="2" charset="-122"/>
              </a:rPr>
              <a:t>1</a:t>
            </a:r>
            <a:r>
              <a:rPr lang="zh-CN" sz="2400" b="1">
                <a:ea typeface="宋体" panose="02010600030101010101" pitchFamily="2" charset="-122"/>
              </a:rPr>
              <a:t>.自学</a:t>
            </a:r>
            <a:r>
              <a:rPr lang="en-US" sz="2400" b="1">
                <a:latin typeface="宋体" panose="02010600030101010101" pitchFamily="2" charset="-122"/>
              </a:rPr>
              <a:t>93</a:t>
            </a:r>
            <a:r>
              <a:rPr lang="zh-CN" altLang="en-US" sz="2400" b="1">
                <a:latin typeface="宋体" panose="02010600030101010101" pitchFamily="2" charset="-122"/>
              </a:rPr>
              <a:t>页</a:t>
            </a:r>
            <a:r>
              <a:rPr lang="zh-CN" sz="2400" b="1">
                <a:ea typeface="宋体" panose="02010600030101010101" pitchFamily="2" charset="-122"/>
              </a:rPr>
              <a:t>内容，拼一拼，说一说。</a:t>
            </a:r>
            <a:r>
              <a:rPr lang="en-US" sz="2400" b="1">
                <a:latin typeface="宋体" panose="02010600030101010101" pitchFamily="2" charset="-122"/>
              </a:rPr>
              <a:t>2.</a:t>
            </a:r>
            <a:r>
              <a:rPr lang="zh-CN" sz="2400" b="1">
                <a:ea typeface="宋体" panose="02010600030101010101" pitchFamily="2" charset="-122"/>
              </a:rPr>
              <a:t>填一填：（1）拼成的平行四边形的底是梯形的（                     ）；（</a:t>
            </a:r>
            <a:r>
              <a:rPr lang="en-US" sz="2400" b="1">
                <a:latin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）拼成的平行四边形的高是梯形的（          ）；（</a:t>
            </a:r>
            <a:r>
              <a:rPr lang="en-US" sz="2400" b="1">
                <a:latin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）拼成的平行四边形的面积是（                               ）。（</a:t>
            </a:r>
            <a:r>
              <a:rPr lang="en-US" sz="2400" b="1">
                <a:latin typeface="宋体" panose="02010600030101010101" pitchFamily="2" charset="-122"/>
              </a:rPr>
              <a:t>4</a:t>
            </a:r>
            <a:r>
              <a:rPr lang="zh-CN" sz="2400" b="1">
                <a:ea typeface="宋体" panose="02010600030101010101" pitchFamily="2" charset="-122"/>
              </a:rPr>
              <a:t>）梯形的面积是平行四边形面积的（          ）。（5）一个梯形的面积是拼得的平行四边形面积的（         ）。（</a:t>
            </a:r>
            <a:r>
              <a:rPr lang="en-US" sz="2400" b="1">
                <a:latin typeface="宋体" panose="02010600030101010101" pitchFamily="2" charset="-122"/>
              </a:rPr>
              <a:t>6</a:t>
            </a:r>
            <a:r>
              <a:rPr lang="zh-CN" sz="2400" b="1">
                <a:ea typeface="宋体" panose="02010600030101010101" pitchFamily="2" charset="-122"/>
              </a:rPr>
              <a:t>）梯形的面积=（</a:t>
            </a:r>
            <a:r>
              <a:rPr lang="en-US" sz="2400" b="1">
                <a:latin typeface="宋体" panose="02010600030101010101" pitchFamily="2" charset="-122"/>
              </a:rPr>
              <a:t>       </a:t>
            </a:r>
            <a:r>
              <a:rPr lang="zh-CN" sz="2400" b="1">
                <a:ea typeface="宋体" panose="02010600030101010101" pitchFamily="2" charset="-122"/>
              </a:rPr>
              <a:t>）</a:t>
            </a:r>
            <a:r>
              <a:rPr lang="en-US" sz="2400" b="1">
                <a:latin typeface="宋体" panose="02010600030101010101" pitchFamily="2" charset="-122"/>
              </a:rPr>
              <a:t>,</a:t>
            </a:r>
            <a:r>
              <a:rPr lang="zh-CN" sz="2400" b="1">
                <a:ea typeface="宋体" panose="02010600030101010101" pitchFamily="2" charset="-122"/>
              </a:rPr>
              <a:t>用字母表示为（</a:t>
            </a:r>
            <a:r>
              <a:rPr lang="en-US" sz="2400" b="1">
                <a:latin typeface="宋体" panose="02010600030101010101" pitchFamily="2" charset="-122"/>
              </a:rPr>
              <a:t>             </a:t>
            </a:r>
            <a:r>
              <a:rPr lang="zh-CN" sz="2400" b="1">
                <a:ea typeface="宋体" panose="02010600030101010101" pitchFamily="2" charset="-122"/>
              </a:rPr>
              <a:t>）。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6495" y="986790"/>
            <a:ext cx="4023360" cy="177419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448878" y="3506788"/>
            <a:ext cx="65389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：汽车车窗的玻璃是什么形状？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怎样计算它的面积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681413" y="1281113"/>
            <a:ext cx="65389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：梯形的面积该怎样计算？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6300" y="2035175"/>
            <a:ext cx="20383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梯形的面积=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3313" y="3629025"/>
            <a:ext cx="37353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（上底+下底）×高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6300" y="4495800"/>
            <a:ext cx="17637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用字母表示：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80200" y="4435475"/>
            <a:ext cx="2376488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S=(a+b)h÷2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8913" y="2332038"/>
            <a:ext cx="30226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平行四边形的面积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3313" y="2928938"/>
            <a:ext cx="4165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         底         ×高÷2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96" name="组合 3"/>
          <p:cNvGrpSpPr/>
          <p:nvPr/>
        </p:nvGrpSpPr>
        <p:grpSpPr>
          <a:xfrm>
            <a:off x="1277938" y="3030538"/>
            <a:ext cx="2482850" cy="1565275"/>
            <a:chOff x="1164898" y="2418511"/>
            <a:chExt cx="2482192" cy="1565704"/>
          </a:xfrm>
        </p:grpSpPr>
        <p:grpSp>
          <p:nvGrpSpPr>
            <p:cNvPr id="16401" name="组合 13"/>
            <p:cNvGrpSpPr/>
            <p:nvPr/>
          </p:nvGrpSpPr>
          <p:grpSpPr>
            <a:xfrm>
              <a:off x="1164898" y="2432015"/>
              <a:ext cx="1411941" cy="1552200"/>
              <a:chOff x="1667435" y="1755775"/>
              <a:chExt cx="1411941" cy="1552200"/>
            </a:xfrm>
          </p:grpSpPr>
          <p:sp>
            <p:nvSpPr>
              <p:cNvPr id="15" name="梯形 14"/>
              <p:cNvSpPr/>
              <p:nvPr/>
            </p:nvSpPr>
            <p:spPr>
              <a:xfrm>
                <a:off x="1667435" y="1764502"/>
                <a:ext cx="1412501" cy="1524417"/>
              </a:xfrm>
              <a:prstGeom prst="trapezoid">
                <a:avLst/>
              </a:prstGeom>
              <a:solidFill>
                <a:srgbClr val="EDFFF8"/>
              </a:solidFill>
              <a:ln w="28575">
                <a:solidFill>
                  <a:srgbClr val="008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6" name="直接连接符 15"/>
              <p:cNvCxnSpPr>
                <a:endCxn id="15" idx="2"/>
              </p:cNvCxnSpPr>
              <p:nvPr/>
            </p:nvCxnSpPr>
            <p:spPr bwMode="auto">
              <a:xfrm>
                <a:off x="2373685" y="1756562"/>
                <a:ext cx="0" cy="1532358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408" name="图片 3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54041" y="3059622"/>
                <a:ext cx="346750" cy="248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402" name="组合 17"/>
            <p:cNvGrpSpPr/>
            <p:nvPr/>
          </p:nvGrpSpPr>
          <p:grpSpPr>
            <a:xfrm rot="10800000">
              <a:off x="2232287" y="2418511"/>
              <a:ext cx="1414803" cy="1560477"/>
              <a:chOff x="1667437" y="1755773"/>
              <a:chExt cx="1411941" cy="1513085"/>
            </a:xfrm>
          </p:grpSpPr>
          <p:sp>
            <p:nvSpPr>
              <p:cNvPr id="2" name="梯形 1"/>
              <p:cNvSpPr/>
              <p:nvPr/>
            </p:nvSpPr>
            <p:spPr>
              <a:xfrm>
                <a:off x="1672189" y="1758403"/>
                <a:ext cx="1411227" cy="1484280"/>
              </a:xfrm>
              <a:prstGeom prst="trapezoid">
                <a:avLst/>
              </a:prstGeom>
              <a:solidFill>
                <a:srgbClr val="EDFFF8"/>
              </a:solidFill>
              <a:ln w="28575">
                <a:solidFill>
                  <a:srgbClr val="008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1" name="直接连接符 20"/>
              <p:cNvCxnSpPr>
                <a:endCxn id="2" idx="2"/>
              </p:cNvCxnSpPr>
              <p:nvPr/>
            </p:nvCxnSpPr>
            <p:spPr bwMode="auto">
              <a:xfrm rot="10800000" flipH="1" flipV="1">
                <a:off x="2377010" y="1755324"/>
                <a:ext cx="1584" cy="1491978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405" name="图片 3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54041" y="3020505"/>
                <a:ext cx="346750" cy="248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6" name="矩形 5"/>
          <p:cNvSpPr/>
          <p:nvPr/>
        </p:nvSpPr>
        <p:spPr>
          <a:xfrm>
            <a:off x="1741488" y="2603500"/>
            <a:ext cx="390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81163" y="4576763"/>
            <a:ext cx="4238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2900" y="3654425"/>
            <a:ext cx="4175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10" grpId="0"/>
      <p:bldP spid="11" grpId="0"/>
      <p:bldP spid="12" grpId="0"/>
      <p:bldP spid="6" grpId="0"/>
      <p:bldP spid="7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27325" y="718820"/>
            <a:ext cx="7920355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我国三峡水电站大坝的横截面是一个梯形（如下图），求它的面积。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26030" y="2800033"/>
            <a:ext cx="5492750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S=(a+b)h÷2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36+120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×135÷2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=10530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答：它的面积是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10530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平方米。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2535" name="图片 9" descr="FM@CZINCP{$E2DEB`%Y@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8780" y="1516063"/>
            <a:ext cx="1890713" cy="2208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charRg st="45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24581" name="矩形 2"/>
          <p:cNvSpPr/>
          <p:nvPr/>
        </p:nvSpPr>
        <p:spPr>
          <a:xfrm>
            <a:off x="3738563" y="1355725"/>
            <a:ext cx="4360862" cy="7372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判断。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6100" y="2697480"/>
            <a:ext cx="8686165" cy="276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平行四边形的面积一定比梯形的面积大。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计算梯形的面积必须知道上底、下底和高。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梯形的面积等于平行四边形面积的一半。 </a:t>
            </a:r>
            <a:r>
              <a:rPr kumimoji="0" lang="en-US" altLang="zh-CN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            </a:t>
            </a:r>
            <a:endParaRPr kumimoji="0" lang="en-US" altLang="zh-CN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4.</a:t>
            </a:r>
            <a:r>
              <a:rPr kumimoji="0" lang="zh-CN" altLang="en-US" sz="2400" b="1" i="0" u="none" strike="noStrike" kern="1200" cap="none" spc="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两个形状相同的梯形一定能拼成一个平行四边形。</a:t>
            </a:r>
            <a:r>
              <a:rPr lang="zh-CN" altLang="en-US" sz="2400" b="1" spc="7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    ）</a:t>
            </a:r>
            <a:endParaRPr kumimoji="0" lang="zh-CN" altLang="en-US" sz="2400" b="1" i="0" u="none" strike="noStrike" kern="1200" cap="none" spc="7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1963" y="2772728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76740" y="3523615"/>
            <a:ext cx="334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81503" y="4272280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4193" y="4941888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556000" y="553720"/>
            <a:ext cx="679323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0">
                <a:solidFill>
                  <a:srgbClr val="333333"/>
                </a:solidFill>
                <a:ea typeface="宋体" panose="02010600030101010101" pitchFamily="2" charset="-122"/>
              </a:rPr>
              <a:t>计算下面梯形的面积。（单位：</a:t>
            </a:r>
            <a:r>
              <a:rPr lang="en-US" altLang="zh-CN" sz="3200" b="0">
                <a:solidFill>
                  <a:srgbClr val="333333"/>
                </a:solidFill>
                <a:ea typeface="宋体" panose="02010600030101010101" pitchFamily="2" charset="-122"/>
              </a:rPr>
              <a:t>cm</a:t>
            </a:r>
            <a:r>
              <a:rPr lang="zh-CN" altLang="en-US" sz="3200" b="0">
                <a:solidFill>
                  <a:srgbClr val="333333"/>
                </a:solidFill>
                <a:ea typeface="宋体" panose="02010600030101010101" pitchFamily="2" charset="-122"/>
              </a:rPr>
              <a:t>）</a:t>
            </a:r>
            <a:endParaRPr lang="zh-CN" altLang="en-US" sz="3200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-2147482615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230" y="1581785"/>
            <a:ext cx="5320665" cy="1882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646680" y="3730625"/>
            <a:ext cx="36747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S=(a+b)h÷2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10+16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×14÷2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=162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42723" y="3729038"/>
            <a:ext cx="31877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S=(a+b)h÷2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=(15+20)×8÷2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=140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5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5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1520</Words>
  <Application>WPS 演示</Application>
  <PresentationFormat>宽屏</PresentationFormat>
  <Paragraphs>184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127</cp:revision>
  <dcterms:created xsi:type="dcterms:W3CDTF">2021-06-08T08:52:00Z</dcterms:created>
  <dcterms:modified xsi:type="dcterms:W3CDTF">2023-09-28T14:17:58Z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