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9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2" r:id="rId23"/>
    <p:sldId id="293" r:id="rId24"/>
    <p:sldId id="294" r:id="rId25"/>
    <p:sldId id="296" r:id="rId26"/>
    <p:sldId id="260" r:id="rId27"/>
    <p:sldId id="298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1"/>
        <p:guide pos="38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解决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问题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1637348" y="3021013"/>
            <a:ext cx="3582988" cy="827088"/>
          </a:xfrm>
          <a:prstGeom prst="wedgeRoundRectCallout">
            <a:avLst>
              <a:gd name="adj1" fmla="val -49955"/>
              <a:gd name="adj2" fmla="val 9376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你知道了哪些信息？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3320" name="矩形 3"/>
          <p:cNvSpPr/>
          <p:nvPr/>
        </p:nvSpPr>
        <p:spPr>
          <a:xfrm>
            <a:off x="2704148" y="718820"/>
            <a:ext cx="559435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）王阿姨用一根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长的红丝带包装礼盒。每个礼盒要用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1.5m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长的丝带，这些红丝带可以包装多少个礼盒？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94425" y="3461703"/>
            <a:ext cx="269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丝带共有25米长。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4425" y="4608195"/>
            <a:ext cx="338899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每个礼盒用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米丝带。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94425" y="5754370"/>
            <a:ext cx="4754563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这些红丝带可以包装多少个礼盒？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332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9CE"/>
              </a:clrFrom>
              <a:clrTo>
                <a:srgbClr val="FFF9C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608" y="774383"/>
            <a:ext cx="2000250" cy="169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05" y="4316095"/>
            <a:ext cx="2298700" cy="1898650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4935855" y="3695700"/>
            <a:ext cx="1132205" cy="228536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/>
      <p:bldP spid="2" grpId="0"/>
      <p:bldP spid="21" grpId="0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2" name="Text Box 13"/>
          <p:cNvSpPr txBox="1"/>
          <p:nvPr/>
        </p:nvSpPr>
        <p:spPr>
          <a:xfrm>
            <a:off x="1258888" y="3641725"/>
            <a:ext cx="5229225" cy="64611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想一想：</a:t>
            </a:r>
            <a:r>
              <a:rPr kumimoji="0" lang="zh-CN" altLang="en-US" sz="2400" b="1" kern="0" cap="none" spc="0" normalizeH="0" baseline="0" noProof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到底可以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包装多少个礼盒？ 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80313" y="3041650"/>
            <a:ext cx="3540125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8651"/>
            </a:solidFill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求可以包装多少个礼盒，结果也要取整数。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82688" y="2752725"/>
            <a:ext cx="55943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答：这些红丝带可以包装（    ）个礼盒。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77963" y="1631950"/>
            <a:ext cx="3241675" cy="765175"/>
            <a:chOff x="2269885" y="1621236"/>
            <a:chExt cx="3241593" cy="766364"/>
          </a:xfrm>
        </p:grpSpPr>
        <p:sp>
          <p:nvSpPr>
            <p:cNvPr id="14354" name="矩形 13"/>
            <p:cNvSpPr/>
            <p:nvPr/>
          </p:nvSpPr>
          <p:spPr>
            <a:xfrm>
              <a:off x="2269885" y="1852069"/>
              <a:ext cx="3241593" cy="535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25÷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16.6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（个） 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55" name="矩形 14"/>
            <p:cNvSpPr/>
            <p:nvPr/>
          </p:nvSpPr>
          <p:spPr>
            <a:xfrm>
              <a:off x="4157678" y="1621236"/>
              <a:ext cx="27283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77038" y="1616075"/>
            <a:ext cx="2960687" cy="817563"/>
            <a:chOff x="6777318" y="1615340"/>
            <a:chExt cx="2960760" cy="817654"/>
          </a:xfrm>
        </p:grpSpPr>
        <p:sp>
          <p:nvSpPr>
            <p:cNvPr id="11" name="圆角矩形标注 10"/>
            <p:cNvSpPr/>
            <p:nvPr/>
          </p:nvSpPr>
          <p:spPr>
            <a:xfrm>
              <a:off x="6777318" y="1682022"/>
              <a:ext cx="2960760" cy="750972"/>
            </a:xfrm>
            <a:prstGeom prst="wedgeRoundRectCallout">
              <a:avLst>
                <a:gd name="adj1" fmla="val 57934"/>
                <a:gd name="adj2" fmla="val 20733"/>
                <a:gd name="adj3" fmla="val 16667"/>
              </a:avLst>
            </a:prstGeom>
            <a:solidFill>
              <a:srgbClr val="EDFFF8">
                <a:alpha val="58039"/>
              </a:srgbClr>
            </a:solidFill>
            <a:ln>
              <a:solidFill>
                <a:srgbClr val="008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16.6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个礼盒</a:t>
              </a: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？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3" name="矩形 15"/>
            <p:cNvSpPr/>
            <p:nvPr/>
          </p:nvSpPr>
          <p:spPr>
            <a:xfrm>
              <a:off x="7653385" y="1615340"/>
              <a:ext cx="27283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87438" y="4946015"/>
            <a:ext cx="5689600" cy="762000"/>
            <a:chOff x="1088177" y="4460470"/>
            <a:chExt cx="5689141" cy="761956"/>
          </a:xfrm>
        </p:grpSpPr>
        <p:sp>
          <p:nvSpPr>
            <p:cNvPr id="14350" name="文本框 18"/>
            <p:cNvSpPr txBox="1"/>
            <p:nvPr/>
          </p:nvSpPr>
          <p:spPr>
            <a:xfrm>
              <a:off x="1088177" y="4760761"/>
              <a:ext cx="5689141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因为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16.6</a:t>
              </a:r>
              <a:r>
                <a:rPr lang="en-US" altLang="zh-CN" sz="2400" b="1" dirty="0"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≈17</a:t>
              </a: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，所以</a:t>
              </a:r>
              <a:r>
                <a:rPr lang="zh-CN" altLang="zh-CN" sz="2400" b="1" dirty="0"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可以包装</a:t>
              </a:r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17</a:t>
              </a:r>
              <a:r>
                <a:rPr lang="zh-CN" altLang="zh-CN" sz="2400" b="1" dirty="0"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个礼盒</a:t>
              </a: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。</a:t>
              </a:r>
              <a:endParaRPr lang="zh-CN" altLang="en-US" sz="2400" b="1" dirty="0"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4351" name="矩形 20"/>
            <p:cNvSpPr/>
            <p:nvPr/>
          </p:nvSpPr>
          <p:spPr>
            <a:xfrm>
              <a:off x="2227055" y="4460470"/>
              <a:ext cx="27283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826000" y="2752725"/>
            <a:ext cx="5635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16</a:t>
            </a:r>
            <a:endParaRPr lang="zh-CN" altLang="en-US" sz="2400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8555" y="1265555"/>
            <a:ext cx="1920240" cy="1586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9405" y="4613275"/>
            <a:ext cx="1533525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6" grpId="0" bldLvl="0" animBg="1"/>
      <p:bldP spid="37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3114675" y="1247775"/>
            <a:ext cx="5353050" cy="1006475"/>
          </a:xfrm>
          <a:prstGeom prst="wedgeRoundRectCallout">
            <a:avLst>
              <a:gd name="adj1" fmla="val 57548"/>
              <a:gd name="adj2" fmla="val 28692"/>
              <a:gd name="adj3" fmla="val 16667"/>
            </a:avLst>
          </a:prstGeom>
          <a:solidFill>
            <a:srgbClr val="EDFFF8">
              <a:alpha val="58039"/>
            </a:srgb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想一想：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17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个礼盒可以吗？为什么？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63888" y="3951288"/>
            <a:ext cx="6024563" cy="1754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txBody>
          <a:bodyPr>
            <a:spAutoFit/>
          </a:bodyPr>
          <a:lstStyle/>
          <a:p>
            <a:pPr marR="0" algn="ctr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剩下的丝带不够包装一个，为了保证礼盒包装的完整性，最后剩下的丝带无论多少，都要舍去。所以应该包装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16</a:t>
            </a:r>
            <a:r>
              <a:rPr kumimoji="0" lang="zh-CN" altLang="en-US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个礼盒。</a:t>
            </a:r>
            <a:endParaRPr kumimoji="0" lang="zh-CN" altLang="en-US" sz="2400" b="1" kern="120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7063" y="2535238"/>
            <a:ext cx="3071812" cy="1135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1.5×17=25.5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丝带不够。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6525" y="1341120"/>
            <a:ext cx="1920240" cy="158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5" grpId="0" bldLvl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6405563" y="2921000"/>
            <a:ext cx="2932113" cy="709613"/>
          </a:xfrm>
          <a:prstGeom prst="wedgeRoundRectCallout">
            <a:avLst>
              <a:gd name="adj1" fmla="val 67789"/>
              <a:gd name="adj2" fmla="val -14856"/>
              <a:gd name="adj3" fmla="val 16667"/>
            </a:avLst>
          </a:prstGeom>
          <a:solidFill>
            <a:srgbClr val="EDFFF8">
              <a:alpha val="58039"/>
            </a:srgb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为什么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瓶不行？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188" y="1630363"/>
            <a:ext cx="4754563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小红带15元钱去买泡泡水，每</a:t>
            </a: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瓶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4.5元。她可以买几</a:t>
            </a: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瓶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泡泡水？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6" name="Text Box 13"/>
          <p:cNvSpPr txBox="1"/>
          <p:nvPr/>
        </p:nvSpPr>
        <p:spPr>
          <a:xfrm>
            <a:off x="6051550" y="1322388"/>
            <a:ext cx="364013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15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÷</a:t>
            </a: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4.5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≈</a:t>
            </a: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3.33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瓶） 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51550" y="2087563"/>
            <a:ext cx="393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答：她可以买</a:t>
            </a:r>
            <a:r>
              <a:rPr 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瓶泡泡水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65750" y="3897313"/>
            <a:ext cx="5511800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因为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15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元钱买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瓶后，剩下的钱不够再买一个，为了保证泡泡水的完整性，最后剩下的钱无论多少，都要舍去。所以</a:t>
            </a:r>
            <a:r>
              <a:rPr kumimoji="0" 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她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只能</a:t>
            </a:r>
            <a:r>
              <a:rPr kumimoji="0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买回</a:t>
            </a:r>
            <a:r>
              <a:rPr kumimoji="0" lang="en-US" sz="2400" b="1" kern="120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瓶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泡泡水。</a:t>
            </a:r>
            <a:endParaRPr kumimoji="0" lang="zh-CN" altLang="en-US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3225800"/>
            <a:ext cx="185928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090" y="2761615"/>
            <a:ext cx="859790" cy="92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6" grpId="0"/>
      <p:bldP spid="39" grpId="0"/>
      <p:bldP spid="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20545" y="2216785"/>
            <a:ext cx="7287895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通过上面两个题的计算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发现了什么？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3395" y="3721418"/>
            <a:ext cx="6894513" cy="16891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为了保证整体的完整性，小数部分无论多少，都必须进一取整数，这种方法我们称之为“进一法”。</a:t>
            </a:r>
            <a:endParaRPr kumimoji="0" lang="zh-CN" altLang="en-US" sz="2400" b="1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01750"/>
            <a:ext cx="1820545" cy="483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757805" y="1157605"/>
            <a:ext cx="7105650" cy="82994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0">
                <a:ea typeface="宋体" panose="02010600030101010101" pitchFamily="2" charset="-122"/>
              </a:rPr>
              <a:t>小组讨论：生活中哪些问题需要用到“进一法”？哪些问题需要用到“去尾法”？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5455" y="2795905"/>
            <a:ext cx="6858000" cy="28613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如果</a:t>
            </a:r>
            <a:r>
              <a:rPr lang="zh-CN" sz="2400" b="0">
                <a:ea typeface="宋体" panose="02010600030101010101" pitchFamily="2" charset="-122"/>
              </a:rPr>
              <a:t>求平均数或者计算题的近似值，就用“四舍五入”法。如果买东西或者做成一个东西，只能舍去小数部分，买或做整个的物品，用“去尾法”。如果要装东西，用袋子装米，用桶装油，即使余下的不多，也要多算一个，用“进一法”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25600" y="1460500"/>
            <a:ext cx="8501063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把袋装元宵装成纸箱运往超市，每个纸箱最多装20袋，650袋元宵需要多少个纸箱？ 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6" name="Text Box 13"/>
          <p:cNvSpPr txBox="1"/>
          <p:nvPr/>
        </p:nvSpPr>
        <p:spPr>
          <a:xfrm>
            <a:off x="3605213" y="3414713"/>
            <a:ext cx="3640138" cy="1162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650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÷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=32.5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（个）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32+1=33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个） 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34385" y="4808855"/>
            <a:ext cx="5737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650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袋元宵需要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个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纸箱。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9461" name="矩形 4"/>
          <p:cNvSpPr/>
          <p:nvPr/>
        </p:nvSpPr>
        <p:spPr>
          <a:xfrm>
            <a:off x="1768475" y="1509713"/>
            <a:ext cx="827405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</a:rPr>
              <a:t>学生校服平均每套用布1.6米，92米布可以做多少套？</a:t>
            </a:r>
            <a:endParaRPr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5045075" y="3240088"/>
            <a:ext cx="3830638" cy="1162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92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÷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1.6=57.5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套）</a:t>
            </a:r>
            <a:endParaRPr kumimoji="0" lang="en-US" altLang="zh-CN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3730" y="4256405"/>
            <a:ext cx="5737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米布可以做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0485" name="矩形 4"/>
          <p:cNvSpPr/>
          <p:nvPr/>
        </p:nvSpPr>
        <p:spPr>
          <a:xfrm>
            <a:off x="1955800" y="1335088"/>
            <a:ext cx="8196263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妈妈和同事共12人聚餐，一共消费417.6元，如果采用AA制，每个人应付多少钱？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94113" y="3557905"/>
            <a:ext cx="4362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417.6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÷1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=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34.8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4370" y="4360863"/>
            <a:ext cx="51625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答：每个人应付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34.8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25600" y="1460500"/>
            <a:ext cx="7448550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做一套衣服要用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米布，现在有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28.8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米布，能做多少套这样的衣服？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 Box 13"/>
          <p:cNvSpPr txBox="1"/>
          <p:nvPr/>
        </p:nvSpPr>
        <p:spPr>
          <a:xfrm>
            <a:off x="3708718" y="3402013"/>
            <a:ext cx="3640138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28.8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÷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2.3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≈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12.52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（套） 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576955" y="4448175"/>
            <a:ext cx="5737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答：能做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套这样的衣服。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2533" name="矩形 4"/>
          <p:cNvSpPr/>
          <p:nvPr/>
        </p:nvSpPr>
        <p:spPr>
          <a:xfrm>
            <a:off x="1768475" y="1355725"/>
            <a:ext cx="8316913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李阿姨用一根25m长的红丝带包装礼盒，每个礼盒要用1.5m长的丝带，这些丝带可以包装多少个礼盒？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3"/>
          <p:cNvSpPr txBox="1"/>
          <p:nvPr/>
        </p:nvSpPr>
        <p:spPr>
          <a:xfrm>
            <a:off x="4987925" y="3155950"/>
            <a:ext cx="3830638" cy="1162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25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÷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1.5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≈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16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个）</a:t>
            </a:r>
            <a:endParaRPr kumimoji="0" lang="en-US" altLang="zh-CN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35513" y="4581525"/>
            <a:ext cx="5737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答：这些丝带可以包装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个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礼盒。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243580" y="1428750"/>
            <a:ext cx="3867150" cy="89408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0463" y="3303588"/>
            <a:ext cx="8032750" cy="12017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、为了保证整体的完整性，小数部分无论多少，都必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须进一取整数，这种方法我们称之为“进一法”。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6913" y="4606925"/>
            <a:ext cx="7980363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、为了保证个体的完整性，小数部分无论多少，都必须</a:t>
            </a:r>
            <a:endParaRPr kumimoji="0" lang="en-US" altLang="zh-CN" sz="2400" b="1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</a:t>
            </a: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舍取尾数取整数，这种方法我们称之为“去尾法”。</a:t>
            </a:r>
            <a:endParaRPr kumimoji="0" lang="zh-CN" altLang="en-US" sz="2400" b="1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3805" y="106743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314700" y="1150938"/>
            <a:ext cx="4624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解决问题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606" name="Text Box 13"/>
          <p:cNvSpPr txBox="1"/>
          <p:nvPr/>
        </p:nvSpPr>
        <p:spPr>
          <a:xfrm>
            <a:off x="1562100" y="3171825"/>
            <a:ext cx="3505200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2.5÷0.4＝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6.25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（个）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7" name="文本框 20"/>
          <p:cNvSpPr txBox="1"/>
          <p:nvPr/>
        </p:nvSpPr>
        <p:spPr>
          <a:xfrm>
            <a:off x="1550988" y="4179888"/>
            <a:ext cx="38338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答：需要准备（   ）个瓶子。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8" name="矩形 21"/>
          <p:cNvSpPr/>
          <p:nvPr/>
        </p:nvSpPr>
        <p:spPr>
          <a:xfrm>
            <a:off x="3727450" y="4176713"/>
            <a:ext cx="3571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7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5609" name="矩形 1"/>
          <p:cNvSpPr/>
          <p:nvPr/>
        </p:nvSpPr>
        <p:spPr>
          <a:xfrm>
            <a:off x="2359025" y="2365375"/>
            <a:ext cx="11080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进一法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5610" name="矩形 2"/>
          <p:cNvSpPr/>
          <p:nvPr/>
        </p:nvSpPr>
        <p:spPr>
          <a:xfrm>
            <a:off x="7256463" y="2286000"/>
            <a:ext cx="11080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去尾法</a:t>
            </a:r>
            <a:endParaRPr lang="zh-CN" altLang="en-US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25611" name="文本框 24"/>
          <p:cNvSpPr txBox="1"/>
          <p:nvPr/>
        </p:nvSpPr>
        <p:spPr>
          <a:xfrm>
            <a:off x="6475413" y="4016375"/>
            <a:ext cx="41481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答：这些红丝带可以包装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）个礼盒。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5612" name="组合 25"/>
          <p:cNvGrpSpPr/>
          <p:nvPr/>
        </p:nvGrpSpPr>
        <p:grpSpPr>
          <a:xfrm>
            <a:off x="6475413" y="2857500"/>
            <a:ext cx="3241675" cy="766763"/>
            <a:chOff x="2269885" y="1621236"/>
            <a:chExt cx="3241593" cy="766364"/>
          </a:xfrm>
        </p:grpSpPr>
        <p:sp>
          <p:nvSpPr>
            <p:cNvPr id="25613" name="矩形 26"/>
            <p:cNvSpPr/>
            <p:nvPr/>
          </p:nvSpPr>
          <p:spPr>
            <a:xfrm>
              <a:off x="2269885" y="1852069"/>
              <a:ext cx="3241593" cy="535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25÷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16.6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（个） 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614" name="矩形 27"/>
            <p:cNvSpPr/>
            <p:nvPr/>
          </p:nvSpPr>
          <p:spPr>
            <a:xfrm>
              <a:off x="4157678" y="1621236"/>
              <a:ext cx="27283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505075" y="1189990"/>
            <a:ext cx="7181215" cy="1568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00025">
              <a:lnSpc>
                <a:spcPct val="150000"/>
              </a:lnSpc>
            </a:pPr>
            <a:r>
              <a:rPr lang="zh-CN" sz="3200" b="0">
                <a:ea typeface="宋体" panose="02010600030101010101" pitchFamily="2" charset="-122"/>
              </a:rPr>
              <a:t>爸爸去买水果，苹果每千克</a:t>
            </a:r>
            <a:r>
              <a:rPr lang="en-US" sz="3200" b="0">
                <a:latin typeface="Times New Roman" panose="02020603050405020304" charset="0"/>
              </a:rPr>
              <a:t>9.26</a:t>
            </a:r>
            <a:r>
              <a:rPr lang="zh-CN" sz="3200" b="0">
                <a:ea typeface="宋体" panose="02010600030101010101" pitchFamily="2" charset="-122"/>
              </a:rPr>
              <a:t>元，爸爸买了</a:t>
            </a:r>
            <a:r>
              <a:rPr lang="en-US" sz="3200" b="0">
                <a:latin typeface="Times New Roman" panose="02020603050405020304" charset="0"/>
              </a:rPr>
              <a:t>3.5</a:t>
            </a:r>
            <a:r>
              <a:rPr lang="zh-CN" sz="3200" b="0">
                <a:ea typeface="宋体" panose="02010600030101010101" pitchFamily="2" charset="-122"/>
              </a:rPr>
              <a:t>千克，共花多少钱？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6440" y="3531235"/>
            <a:ext cx="5271135" cy="1938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000"/>
              <a:t>9.26</a:t>
            </a:r>
            <a:r>
              <a:rPr lang="en-US" altLang="zh-CN" sz="4000">
                <a:latin typeface="Arial" panose="020B0604020202020204" pitchFamily="34" charset="0"/>
              </a:rPr>
              <a:t>×3.5=31.71</a:t>
            </a:r>
            <a:r>
              <a:rPr lang="zh-CN" altLang="en-US" sz="4000">
                <a:latin typeface="Arial" panose="020B0604020202020204" pitchFamily="34" charset="0"/>
              </a:rPr>
              <a:t>（元）</a:t>
            </a:r>
            <a:endParaRPr lang="zh-CN" altLang="en-US" sz="40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Arial" panose="020B0604020202020204" pitchFamily="34" charset="0"/>
              </a:rPr>
              <a:t>答：共花</a:t>
            </a:r>
            <a:r>
              <a:rPr lang="en-US" altLang="zh-CN" sz="4000">
                <a:latin typeface="Arial" panose="020B0604020202020204" pitchFamily="34" charset="0"/>
              </a:rPr>
              <a:t>31.71</a:t>
            </a:r>
            <a:r>
              <a:rPr lang="zh-CN" altLang="en-US" sz="4000">
                <a:latin typeface="Arial" panose="020B0604020202020204" pitchFamily="34" charset="0"/>
              </a:rPr>
              <a:t>元。</a:t>
            </a:r>
            <a:endParaRPr lang="zh-CN" altLang="en-US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71220" y="2230755"/>
            <a:ext cx="98977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宋体" panose="02010600030101010101" pitchFamily="2" charset="-122"/>
              </a:rPr>
              <a:t>39</a:t>
            </a:r>
            <a:r>
              <a:rPr lang="zh-CN" sz="2400" b="0">
                <a:ea typeface="宋体" panose="02010600030101010101" pitchFamily="2" charset="-122"/>
              </a:rPr>
              <a:t>页问题一：什么是进一法？1.尝试学习例题</a:t>
            </a:r>
            <a:r>
              <a:rPr lang="en-US" sz="2400" b="0">
                <a:latin typeface="宋体" panose="02010600030101010101" pitchFamily="2" charset="-122"/>
              </a:rPr>
              <a:t>10(1)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为了保证油的（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），最后一次所剩的油无论多少，都必须用（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）个瓶子装起来，所以应该准备（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）个瓶子。二、教材第39页问题二：什么是去尾法？</a:t>
            </a:r>
            <a:r>
              <a:rPr lang="en-US" sz="2400" b="0">
                <a:latin typeface="宋体" panose="02010600030101010101" pitchFamily="2" charset="-122"/>
              </a:rPr>
              <a:t>1</a:t>
            </a:r>
            <a:r>
              <a:rPr lang="zh-CN" sz="2400" b="0">
                <a:ea typeface="宋体" panose="02010600030101010101" pitchFamily="2" charset="-122"/>
              </a:rPr>
              <a:t>.尝试学习例题</a:t>
            </a:r>
            <a:r>
              <a:rPr lang="en-US" sz="2400" b="0">
                <a:latin typeface="宋体" panose="02010600030101010101" pitchFamily="2" charset="-122"/>
              </a:rPr>
              <a:t>10(2</a:t>
            </a:r>
            <a:r>
              <a:rPr lang="zh-CN" sz="2400" b="0">
                <a:ea typeface="宋体" panose="02010600030101010101" pitchFamily="2" charset="-122"/>
              </a:rPr>
              <a:t>)。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</a:t>
            </a:r>
            <a:endParaRPr lang="en-US" sz="2400" b="0">
              <a:latin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sz="2400" b="0">
                <a:ea typeface="宋体" panose="02010600030101010101" pitchFamily="2" charset="-122"/>
              </a:rPr>
              <a:t>剩下的丝带（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）包装一个，为了保证礼盒包装的（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），最后剩下的丝带无论多少，都要（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）。所以应该包装(    )个礼盒。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0600" y="1019175"/>
            <a:ext cx="5475605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/>
              <a:t>根据以下提纲进行自学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200" name="矩形 3"/>
          <p:cNvSpPr/>
          <p:nvPr/>
        </p:nvSpPr>
        <p:spPr>
          <a:xfrm>
            <a:off x="1186180" y="1522730"/>
            <a:ext cx="5595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）小强的妈妈要将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2.5kg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香油分装在一些玻璃瓶里，需要准备几个瓶？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1078230" y="3302000"/>
            <a:ext cx="3470275" cy="918845"/>
          </a:xfrm>
          <a:prstGeom prst="wedge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</a:rPr>
              <a:t>你知道哪些信息？</a:t>
            </a:r>
            <a:endParaRPr lang="zh-CN" altLang="en-US" sz="32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4495165"/>
            <a:ext cx="2298700" cy="1898650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5281295" y="3961765"/>
            <a:ext cx="1132205" cy="228536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523038" y="3755073"/>
            <a:ext cx="2244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共有2.5kg香油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07163" y="4874260"/>
            <a:ext cx="3768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每个瓶子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最多装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kg香油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77953" y="5846763"/>
            <a:ext cx="26209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需要准备几个瓶？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240" y="875665"/>
            <a:ext cx="2757170" cy="1945005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6762750" y="942340"/>
            <a:ext cx="1817370" cy="751205"/>
          </a:xfrm>
          <a:prstGeom prst="wedgeRoundRectCallout">
            <a:avLst>
              <a:gd name="adj1" fmla="val 57934"/>
              <a:gd name="adj2" fmla="val 20733"/>
              <a:gd name="adj3" fmla="val 16667"/>
            </a:avLst>
          </a:prstGeom>
          <a:solidFill>
            <a:srgbClr val="EDFFF8">
              <a:alpha val="58039"/>
            </a:srgb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每个瓶子最多可装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0.4kg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0" grpId="0"/>
      <p:bldP spid="20" grpId="1"/>
      <p:bldP spid="23" grpId="0"/>
      <p:bldP spid="23" grpId="1"/>
      <p:bldP spid="26" grpId="0"/>
      <p:bldP spid="2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6777038" y="1682750"/>
            <a:ext cx="2960688" cy="750888"/>
          </a:xfrm>
          <a:prstGeom prst="wedgeRoundRectCallout">
            <a:avLst>
              <a:gd name="adj1" fmla="val 57934"/>
              <a:gd name="adj2" fmla="val 2073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6.25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个瓶子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？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 Box 13"/>
          <p:cNvSpPr txBox="1"/>
          <p:nvPr/>
        </p:nvSpPr>
        <p:spPr>
          <a:xfrm>
            <a:off x="1871663" y="1682750"/>
            <a:ext cx="3505200" cy="53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2.5÷0.4＝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6.25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（个）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 Box 13"/>
          <p:cNvSpPr txBox="1"/>
          <p:nvPr/>
        </p:nvSpPr>
        <p:spPr>
          <a:xfrm>
            <a:off x="1871663" y="3676650"/>
            <a:ext cx="4330700" cy="581025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想一想：到底要准备几个瓶子？</a:t>
            </a:r>
            <a:r>
              <a:rPr kumimoji="0" lang="zh-CN" altLang="en-US" sz="2400" b="1" kern="0" cap="none" spc="0" normalizeH="0" baseline="0" noProof="0" dirty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400" b="1" kern="0" cap="none" spc="0" normalizeH="0" baseline="0" noProof="0" dirty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71663" y="4691063"/>
            <a:ext cx="4956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因为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6.25</a:t>
            </a:r>
            <a:r>
              <a:rPr lang="en-US" altLang="zh-CN" sz="24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≈6</a:t>
            </a:r>
            <a:r>
              <a:rPr lang="zh-CN" altLang="en-US" sz="24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，所以要准备</a:t>
            </a:r>
            <a:r>
              <a:rPr lang="en-US" altLang="zh-CN" sz="24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个瓶子。</a:t>
            </a:r>
            <a:endParaRPr lang="zh-CN" altLang="en-US" sz="2400" b="1" dirty="0">
              <a:solidFill>
                <a:srgbClr val="3617A9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27838" y="3071813"/>
            <a:ext cx="3014663" cy="11350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8651"/>
            </a:solidFill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求需要准备几个瓶子，结果要取整数。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60550" y="2690813"/>
            <a:ext cx="38338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答：需要准备（   ）个瓶子。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7013" y="2687638"/>
            <a:ext cx="3571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6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5380" y="1600200"/>
            <a:ext cx="1873885" cy="147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1" grpId="0"/>
      <p:bldP spid="32" grpId="0" bldLvl="0" animBg="1"/>
      <p:bldP spid="33" grpId="0"/>
      <p:bldP spid="36" grpId="0" bldLvl="0" animBg="1"/>
      <p:bldP spid="3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 rot="10800000">
            <a:off x="3441700" y="915988"/>
            <a:ext cx="5124450" cy="1006475"/>
          </a:xfrm>
          <a:prstGeom prst="wedgeRoundRectCallout">
            <a:avLst>
              <a:gd name="adj1" fmla="val 74163"/>
              <a:gd name="adj2" fmla="val -42018"/>
              <a:gd name="adj3" fmla="val 16667"/>
            </a:avLst>
          </a:prstGeom>
          <a:solidFill>
            <a:schemeClr val="accent4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75710" y="3940493"/>
            <a:ext cx="5486400" cy="1754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txBody>
          <a:bodyPr>
            <a:spAutoFit/>
          </a:bodyPr>
          <a:lstStyle/>
          <a:p>
            <a:pPr marR="0" algn="ctr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为了保证油的完整性，最后一次所剩的油无论多少，都必须用一个瓶子装起来，所以应该准备</a:t>
            </a:r>
            <a:r>
              <a:rPr kumimoji="0" lang="en-US" altLang="zh-CN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7</a:t>
            </a:r>
            <a:r>
              <a:rPr kumimoji="0" lang="zh-CN" altLang="en-US" sz="24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个瓶子。</a:t>
            </a:r>
            <a:endParaRPr kumimoji="0" lang="zh-CN" altLang="en-US" sz="24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61485" y="2414905"/>
            <a:ext cx="3184525" cy="11414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0.4×6=2.4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（千克）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2.5-2.4=0.1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（千克）</a:t>
            </a:r>
            <a:endParaRPr lang="zh-CN" altLang="en-US" dirty="0">
              <a:solidFill>
                <a:srgbClr val="3617A9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6990" y="1158875"/>
            <a:ext cx="4478020" cy="5219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p>
            <a:r>
              <a:rPr lang="en-US" altLang="zh-CN" sz="2800" b="1"/>
              <a:t>6</a:t>
            </a:r>
            <a:r>
              <a:rPr lang="zh-CN" altLang="en-US" sz="2800" b="1"/>
              <a:t>个瓶子可以吗？为什么？</a:t>
            </a:r>
            <a:endParaRPr lang="zh-CN" altLang="en-US" sz="28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" y="2079625"/>
            <a:ext cx="194310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5" grpId="0" bldLvl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260600" y="834390"/>
            <a:ext cx="5575935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76225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每条口袋能装大米</a:t>
            </a:r>
            <a:r>
              <a:rPr lang="en-US" sz="2800" b="1">
                <a:latin typeface="Times New Roman" panose="02020603050405020304" charset="0"/>
              </a:rPr>
              <a:t>15</a:t>
            </a:r>
            <a:r>
              <a:rPr lang="zh-CN" sz="2800" b="1">
                <a:ea typeface="宋体" panose="02010600030101010101" pitchFamily="2" charset="-122"/>
              </a:rPr>
              <a:t>千克，现在有</a:t>
            </a:r>
            <a:r>
              <a:rPr lang="en-US" sz="2800" b="1">
                <a:latin typeface="Times New Roman" panose="02020603050405020304" charset="0"/>
              </a:rPr>
              <a:t>138</a:t>
            </a:r>
            <a:r>
              <a:rPr lang="zh-CN" sz="2800" b="1">
                <a:ea typeface="宋体" panose="02010600030101010101" pitchFamily="2" charset="-122"/>
              </a:rPr>
              <a:t>千克大米，需要口袋多少条</a:t>
            </a:r>
            <a:r>
              <a:rPr lang="zh-CN" sz="2800" b="0">
                <a:ea typeface="宋体" panose="02010600030101010101" pitchFamily="2" charset="-122"/>
              </a:rPr>
              <a:t>？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082290" y="2646045"/>
            <a:ext cx="3449320" cy="2030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/>
              <a:t>138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÷15=9.2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（条）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9+1=10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（条）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答：需要口袋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1415" y="4789170"/>
            <a:ext cx="5757863" cy="1753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为了保证大米的完整性，装满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条口袋后，所剩的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大米无论多少，都必须再用一条口袋装起来，所以需要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条口袋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9145" y="3204210"/>
            <a:ext cx="1873885" cy="147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20545" y="2216785"/>
            <a:ext cx="7287895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 一 议：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通过上面两个题的计算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发现了什么？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3395" y="3721418"/>
            <a:ext cx="6894513" cy="16891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为了保证整体的完整性，小数部分无论多少，都必须进一取整数，这种方法我们称之为“进一法”。</a:t>
            </a:r>
            <a:endParaRPr kumimoji="0" lang="zh-CN" altLang="en-US" sz="2400" b="1" kern="12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01750"/>
            <a:ext cx="1820545" cy="483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2159</Words>
  <Application>WPS 演示</Application>
  <PresentationFormat>宽屏</PresentationFormat>
  <Paragraphs>256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思源宋体 CN Heavy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141</cp:revision>
  <dcterms:created xsi:type="dcterms:W3CDTF">2021-06-08T08:52:00Z</dcterms:created>
  <dcterms:modified xsi:type="dcterms:W3CDTF">2023-09-28T14:20:39Z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