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63" r:id="rId7"/>
    <p:sldId id="259" r:id="rId8"/>
    <p:sldId id="260" r:id="rId9"/>
    <p:sldId id="261" r:id="rId10"/>
    <p:sldId id="264" r:id="rId11"/>
    <p:sldId id="268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66"/>
    <a:srgbClr val="3333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109"/>
    <p:restoredTop sz="94660"/>
  </p:normalViewPr>
  <p:slideViewPr>
    <p:cSldViewPr showGuides="1">
      <p:cViewPr varScale="1">
        <p:scale>
          <a:sx n="91" d="100"/>
          <a:sy n="91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jpeg"/><Relationship Id="rId3" Type="http://schemas.openxmlformats.org/officeDocument/2006/relationships/hyperlink" Target="http://image.baidu.com/i?ct=503316480&amp;z=0&amp;tn=baiduimagedetail&amp;word=%D3%EA%C9%A1%B5%C4%CD%BC%C6%AC&amp;in=17900&amp;cl=2&amp;cm=1&amp;sc=0&amp;lm=-1&amp;pn=66&amp;rn=1&amp;di=822202196&amp;ln=2000&amp;fr=ala0" TargetMode="External"/><Relationship Id="rId2" Type="http://schemas.openxmlformats.org/officeDocument/2006/relationships/image" Target="../media/image13.jpeg"/><Relationship Id="rId1" Type="http://schemas.openxmlformats.org/officeDocument/2006/relationships/hyperlink" Target="http://image.baidu.com/i?ct=503316480&amp;z=0&amp;tn=baiduimagedetail&amp;word=%D2%BB%CB%AB%D1%A5%D7%D3%B5%C4%CD%BC%C6%AC&amp;in=1&amp;cl=2&amp;cm=1&amp;sc=0&amp;lm=-1&amp;pn=32&amp;rn=1&amp;di=2987251892&amp;ln=2000&amp;fr=ala0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2" name="图片 2051" descr="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-315912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文本框 2052"/>
          <p:cNvSpPr txBox="1"/>
          <p:nvPr/>
        </p:nvSpPr>
        <p:spPr>
          <a:xfrm>
            <a:off x="1042988" y="908050"/>
            <a:ext cx="6697662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9600" b="1" i="1">
                <a:latin typeface="Arial" panose="020B0604020202020204" pitchFamily="34" charset="0"/>
              </a:rPr>
              <a:t>Lesson 7</a:t>
            </a:r>
            <a:endParaRPr lang="en-US" altLang="zh-CN" sz="9600" b="1" i="1">
              <a:latin typeface="Arial" panose="020B0604020202020204" pitchFamily="34" charset="0"/>
            </a:endParaRPr>
          </a:p>
        </p:txBody>
      </p:sp>
      <p:sp>
        <p:nvSpPr>
          <p:cNvPr id="2054" name="文本框 2053"/>
          <p:cNvSpPr txBox="1"/>
          <p:nvPr/>
        </p:nvSpPr>
        <p:spPr>
          <a:xfrm>
            <a:off x="468313" y="3068638"/>
            <a:ext cx="8675687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7200" b="1" i="1">
                <a:latin typeface="Arial" panose="020B0604020202020204" pitchFamily="34" charset="0"/>
              </a:rPr>
              <a:t>On the School Bus</a:t>
            </a:r>
            <a:endParaRPr lang="en-US" altLang="zh-CN" sz="7200" b="1" i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3076" name="图片 3075" descr="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文本框 3076"/>
          <p:cNvSpPr txBox="1"/>
          <p:nvPr/>
        </p:nvSpPr>
        <p:spPr>
          <a:xfrm>
            <a:off x="1835150" y="1052513"/>
            <a:ext cx="554513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i="1" dirty="0">
                <a:latin typeface="Arial" panose="020B0604020202020204" pitchFamily="34" charset="0"/>
              </a:rPr>
              <a:t>Studying Aims</a:t>
            </a:r>
            <a:endParaRPr lang="en-US" altLang="zh-CN" sz="4800" b="1" i="1">
              <a:latin typeface="Arial" panose="020B0604020202020204" pitchFamily="34" charset="0"/>
            </a:endParaRPr>
          </a:p>
        </p:txBody>
      </p:sp>
      <p:sp>
        <p:nvSpPr>
          <p:cNvPr id="3078" name="文本框 3077"/>
          <p:cNvSpPr txBox="1"/>
          <p:nvPr/>
        </p:nvSpPr>
        <p:spPr>
          <a:xfrm>
            <a:off x="1547813" y="2276475"/>
            <a:ext cx="6624637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i="1">
                <a:latin typeface="Arial" panose="020B0604020202020204" pitchFamily="34" charset="0"/>
              </a:rPr>
              <a:t>1.Master  new  words: </a:t>
            </a:r>
            <a:r>
              <a:rPr lang="en-US" altLang="zh-CN" sz="3200" b="1">
                <a:latin typeface="Arial" panose="020B0604020202020204" pitchFamily="34" charset="0"/>
              </a:rPr>
              <a:t>boots</a:t>
            </a:r>
            <a:endParaRPr lang="en-US" altLang="zh-CN" sz="32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                       umbrella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2.</a:t>
            </a:r>
            <a:r>
              <a:rPr lang="zh-CN" altLang="en-US" sz="3600" b="1" dirty="0">
                <a:latin typeface="Arial" panose="020B0604020202020204" pitchFamily="34" charset="0"/>
              </a:rPr>
              <a:t>频度副词： </a:t>
            </a:r>
            <a:r>
              <a:rPr lang="en-US" altLang="zh-CN" sz="3600" b="1">
                <a:latin typeface="Arial" panose="020B0604020202020204" pitchFamily="34" charset="0"/>
              </a:rPr>
              <a:t>always, usually,     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             sometimes and never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4100" name="图片 4099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-315912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文本框 4100"/>
          <p:cNvSpPr txBox="1"/>
          <p:nvPr/>
        </p:nvSpPr>
        <p:spPr>
          <a:xfrm>
            <a:off x="2339975" y="908050"/>
            <a:ext cx="611981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>
                <a:latin typeface="Arial" panose="020B0604020202020204" pitchFamily="34" charset="0"/>
              </a:rPr>
              <a:t>Task 1------</a:t>
            </a:r>
            <a:r>
              <a:rPr lang="zh-CN" altLang="en-US" sz="4800" b="1" dirty="0">
                <a:latin typeface="Arial" panose="020B0604020202020204" pitchFamily="34" charset="0"/>
              </a:rPr>
              <a:t>自学指导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1692275" y="2205038"/>
            <a:ext cx="7056438" cy="2865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0066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4400" dirty="0">
                <a:solidFill>
                  <a:srgbClr val="FF0066"/>
                </a:solidFill>
                <a:latin typeface="Arial" panose="020B0604020202020204" pitchFamily="34" charset="0"/>
              </a:rPr>
              <a:t>看图学习第一部分内容</a:t>
            </a:r>
            <a:endParaRPr lang="zh-CN" altLang="en-US" sz="4400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400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>
                <a:latin typeface="Arial" panose="020B0604020202020204" pitchFamily="34" charset="0"/>
              </a:rPr>
              <a:t>1. </a:t>
            </a:r>
            <a:r>
              <a:rPr lang="en-US" altLang="zh-CN" sz="4800" b="1">
                <a:latin typeface="Arial" panose="020B0604020202020204" pitchFamily="34" charset="0"/>
              </a:rPr>
              <a:t>Boots and umbrella</a:t>
            </a:r>
            <a:endParaRPr lang="en-US" altLang="zh-CN" sz="48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9219"/>
          <p:cNvSpPr txBox="1"/>
          <p:nvPr/>
        </p:nvSpPr>
        <p:spPr>
          <a:xfrm>
            <a:off x="971550" y="2420938"/>
            <a:ext cx="22320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3300"/>
                </a:solidFill>
                <a:latin typeface="Arial" panose="020B0604020202020204" pitchFamily="34" charset="0"/>
              </a:rPr>
              <a:t>boots</a:t>
            </a:r>
            <a:endParaRPr lang="en-US" altLang="zh-CN" sz="54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4716463" y="2492375"/>
            <a:ext cx="34559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3300"/>
                </a:solidFill>
                <a:latin typeface="Arial" panose="020B0604020202020204" pitchFamily="34" charset="0"/>
              </a:rPr>
              <a:t>umbrella</a:t>
            </a:r>
            <a:endParaRPr lang="en-US" altLang="zh-CN" sz="54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684213" y="3573463"/>
            <a:ext cx="28797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Arial" panose="020B0604020202020204" pitchFamily="34" charset="0"/>
              </a:rPr>
              <a:t>These  are my boots.</a:t>
            </a:r>
            <a:endParaRPr lang="en-US" altLang="zh-CN" sz="36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4859338" y="3573463"/>
            <a:ext cx="324167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3333FF"/>
                </a:solidFill>
                <a:latin typeface="Arial" panose="020B0604020202020204" pitchFamily="34" charset="0"/>
              </a:rPr>
              <a:t>This is my umbrella.</a:t>
            </a:r>
            <a:endParaRPr lang="en-US" altLang="zh-CN" sz="4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684213" y="5445125"/>
            <a:ext cx="770413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</a:rPr>
              <a:t>I like to have my boots and umbrella on a rainy day.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9226" name="图片 9225" descr="u=1985405844,1140585897&amp;fm=0&amp;gp=-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87675" cy="234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8" name="图片 9227" descr="u=1158167898,2478161358&amp;fm=0&amp;gp=46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763" y="0"/>
            <a:ext cx="2916237" cy="256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4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4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5124" name="图片 5123" descr="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8312" y="0"/>
            <a:ext cx="96123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5124"/>
          <p:cNvSpPr txBox="1"/>
          <p:nvPr/>
        </p:nvSpPr>
        <p:spPr>
          <a:xfrm>
            <a:off x="0" y="333375"/>
            <a:ext cx="8964613" cy="585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>
                <a:latin typeface="Arial" panose="020B0604020202020204" pitchFamily="34" charset="0"/>
              </a:rPr>
              <a:t>This is me </a:t>
            </a:r>
            <a:r>
              <a:rPr lang="en-US" altLang="zh-CN" sz="5400">
                <a:solidFill>
                  <a:srgbClr val="FF0066"/>
                </a:solidFill>
                <a:latin typeface="Arial" panose="020B0604020202020204" pitchFamily="34" charset="0"/>
              </a:rPr>
              <a:t>with</a:t>
            </a:r>
            <a:r>
              <a:rPr lang="en-US" altLang="zh-CN" sz="5400">
                <a:latin typeface="Arial" panose="020B0604020202020204" pitchFamily="34" charset="0"/>
              </a:rPr>
              <a:t> my boots and umbrella on a rainy    day. I’m </a:t>
            </a:r>
            <a:r>
              <a:rPr lang="en-US" altLang="zh-CN" sz="5400">
                <a:solidFill>
                  <a:srgbClr val="FF3300"/>
                </a:solidFill>
                <a:latin typeface="Arial" panose="020B0604020202020204" pitchFamily="34" charset="0"/>
              </a:rPr>
              <a:t>dry</a:t>
            </a:r>
            <a:r>
              <a:rPr lang="en-US" altLang="zh-CN" sz="4800">
                <a:latin typeface="Arial" panose="020B0604020202020204" pitchFamily="34" charset="0"/>
              </a:rPr>
              <a:t>!</a:t>
            </a:r>
            <a:endParaRPr lang="en-US" altLang="zh-CN" sz="48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>
                <a:latin typeface="Arial" panose="020B0604020202020204" pitchFamily="34" charset="0"/>
              </a:rPr>
              <a:t> This is me </a:t>
            </a:r>
            <a:r>
              <a:rPr lang="en-US" altLang="zh-CN" sz="4800">
                <a:solidFill>
                  <a:srgbClr val="FF0066"/>
                </a:solidFill>
                <a:latin typeface="Arial" panose="020B0604020202020204" pitchFamily="34" charset="0"/>
              </a:rPr>
              <a:t>without</a:t>
            </a:r>
            <a:r>
              <a:rPr lang="en-US" altLang="zh-CN" sz="4800">
                <a:latin typeface="Arial" panose="020B0604020202020204" pitchFamily="34" charset="0"/>
              </a:rPr>
              <a:t> my boots</a:t>
            </a:r>
            <a:endParaRPr lang="en-US" altLang="zh-CN" sz="48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>
                <a:latin typeface="Arial" panose="020B0604020202020204" pitchFamily="34" charset="0"/>
              </a:rPr>
              <a:t> and umbrella on a rainy day.    </a:t>
            </a:r>
            <a:endParaRPr lang="en-US" altLang="zh-CN" sz="48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>
                <a:latin typeface="Arial" panose="020B0604020202020204" pitchFamily="34" charset="0"/>
              </a:rPr>
              <a:t>  I’m </a:t>
            </a:r>
            <a:r>
              <a:rPr lang="en-US" altLang="zh-CN" sz="4800">
                <a:solidFill>
                  <a:srgbClr val="FF3300"/>
                </a:solidFill>
                <a:latin typeface="Arial" panose="020B0604020202020204" pitchFamily="34" charset="0"/>
              </a:rPr>
              <a:t>wet</a:t>
            </a:r>
            <a:r>
              <a:rPr lang="en-US" altLang="zh-CN" sz="4800">
                <a:latin typeface="Arial" panose="020B0604020202020204" pitchFamily="34" charset="0"/>
              </a:rPr>
              <a:t>!</a:t>
            </a:r>
            <a:endParaRPr lang="en-US" altLang="zh-CN" sz="4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6148" name="图片 6147" descr="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6148"/>
          <p:cNvSpPr txBox="1"/>
          <p:nvPr/>
        </p:nvSpPr>
        <p:spPr>
          <a:xfrm>
            <a:off x="611188" y="692150"/>
            <a:ext cx="7056437" cy="2147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>
                <a:latin typeface="Arial" panose="020B0604020202020204" pitchFamily="34" charset="0"/>
              </a:rPr>
              <a:t>Task 2-----</a:t>
            </a:r>
            <a:r>
              <a:rPr lang="zh-CN" altLang="en-US" sz="5400" b="1" dirty="0">
                <a:latin typeface="Arial" panose="020B0604020202020204" pitchFamily="34" charset="0"/>
              </a:rPr>
              <a:t>自学指导</a:t>
            </a:r>
            <a:endParaRPr lang="zh-CN" altLang="en-US" sz="54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</a:rPr>
              <a:t>       自学第二部分</a:t>
            </a:r>
            <a:endParaRPr lang="zh-CN" altLang="en-US" sz="5400" b="1" dirty="0">
              <a:latin typeface="Arial" panose="020B0604020202020204" pitchFamily="34" charset="0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611188" y="3213100"/>
            <a:ext cx="7705725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i="1">
                <a:latin typeface="Arial" panose="020B0604020202020204" pitchFamily="34" charset="0"/>
              </a:rPr>
              <a:t> 2.   Always , usually, sometimes    </a:t>
            </a:r>
            <a:endParaRPr lang="en-US" altLang="zh-CN" sz="3600" b="1" i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i="1">
                <a:latin typeface="Arial" panose="020B0604020202020204" pitchFamily="34" charset="0"/>
              </a:rPr>
              <a:t>      and  never </a:t>
            </a:r>
            <a:endParaRPr lang="en-US" altLang="zh-CN" sz="3600" b="1" i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7172" name="图片 7171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6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7172"/>
          <p:cNvSpPr txBox="1"/>
          <p:nvPr/>
        </p:nvSpPr>
        <p:spPr>
          <a:xfrm>
            <a:off x="468313" y="0"/>
            <a:ext cx="7848600" cy="8605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</a:rPr>
              <a:t>Sunday, Monday,  Tuesday,  Wednesday,  Thursday,  Friday,  Saturday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Jenny </a:t>
            </a:r>
            <a:r>
              <a:rPr lang="en-US" altLang="zh-CN" sz="3600">
                <a:solidFill>
                  <a:srgbClr val="FF0066"/>
                </a:solidFill>
                <a:latin typeface="Arial" panose="020B0604020202020204" pitchFamily="34" charset="0"/>
              </a:rPr>
              <a:t>usually</a:t>
            </a:r>
            <a:r>
              <a:rPr lang="en-US" altLang="zh-CN" sz="3600">
                <a:latin typeface="Arial" panose="020B0604020202020204" pitchFamily="34" charset="0"/>
              </a:rPr>
              <a:t> eats a sandwich for lunch. </a:t>
            </a:r>
            <a:r>
              <a:rPr lang="en-US" altLang="zh-CN" sz="3600">
                <a:solidFill>
                  <a:srgbClr val="FF0066"/>
                </a:solidFill>
                <a:latin typeface="Arial" panose="020B0604020202020204" pitchFamily="34" charset="0"/>
              </a:rPr>
              <a:t>Sometimes</a:t>
            </a:r>
            <a:r>
              <a:rPr lang="en-US" altLang="zh-CN" sz="3600">
                <a:latin typeface="Arial" panose="020B0604020202020204" pitchFamily="34" charset="0"/>
              </a:rPr>
              <a:t> she eats soup.</a:t>
            </a:r>
            <a:endParaRPr lang="en-US" altLang="zh-CN" sz="36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Steve </a:t>
            </a:r>
            <a:r>
              <a:rPr lang="en-US" altLang="zh-CN" sz="3600">
                <a:solidFill>
                  <a:srgbClr val="FF0066"/>
                </a:solidFill>
                <a:latin typeface="Arial" panose="020B0604020202020204" pitchFamily="34" charset="0"/>
              </a:rPr>
              <a:t>always</a:t>
            </a:r>
            <a:r>
              <a:rPr lang="en-US" altLang="zh-CN" sz="3600">
                <a:latin typeface="Arial" panose="020B0604020202020204" pitchFamily="34" charset="0"/>
              </a:rPr>
              <a:t> wears pants. He </a:t>
            </a:r>
            <a:r>
              <a:rPr lang="en-US" altLang="zh-CN" sz="3600">
                <a:solidFill>
                  <a:srgbClr val="FF0066"/>
                </a:solidFill>
                <a:latin typeface="Arial" panose="020B0604020202020204" pitchFamily="34" charset="0"/>
              </a:rPr>
              <a:t>never </a:t>
            </a:r>
            <a:r>
              <a:rPr lang="en-US" altLang="zh-CN" sz="3600">
                <a:latin typeface="Arial" panose="020B0604020202020204" pitchFamily="34" charset="0"/>
              </a:rPr>
              <a:t>wears dresses.</a:t>
            </a:r>
            <a:endParaRPr lang="en-US" altLang="zh-CN" sz="36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6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6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6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4" name="文本框 10243"/>
          <p:cNvSpPr txBox="1"/>
          <p:nvPr/>
        </p:nvSpPr>
        <p:spPr>
          <a:xfrm>
            <a:off x="1476375" y="620713"/>
            <a:ext cx="70564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i="1">
                <a:latin typeface="Arial" panose="020B0604020202020204" pitchFamily="34" charset="0"/>
              </a:rPr>
              <a:t>Task3-----</a:t>
            </a:r>
            <a:r>
              <a:rPr lang="zh-CN" altLang="en-US" sz="6000" b="1" i="1" dirty="0">
                <a:latin typeface="Arial" panose="020B0604020202020204" pitchFamily="34" charset="0"/>
              </a:rPr>
              <a:t>自学指导</a:t>
            </a:r>
            <a:endParaRPr lang="zh-CN" altLang="en-US" sz="6000" b="1" i="1" dirty="0">
              <a:latin typeface="Arial" panose="020B0604020202020204" pitchFamily="34" charset="0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79388" y="2492375"/>
            <a:ext cx="8280400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i="1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4400" b="1" i="1" dirty="0">
                <a:solidFill>
                  <a:srgbClr val="FF0000"/>
                </a:solidFill>
                <a:latin typeface="Arial" panose="020B0604020202020204" pitchFamily="34" charset="0"/>
              </a:rPr>
              <a:t>自学 </a:t>
            </a:r>
            <a:r>
              <a:rPr lang="en-US" altLang="zh-CN" sz="4400" b="1" i="1">
                <a:solidFill>
                  <a:srgbClr val="FF0000"/>
                </a:solidFill>
                <a:latin typeface="Arial" panose="020B0604020202020204" pitchFamily="34" charset="0"/>
              </a:rPr>
              <a:t>3.Does Jenny always    </a:t>
            </a:r>
            <a:endParaRPr lang="en-US" altLang="zh-CN" sz="4400" b="1" i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 i="1">
                <a:solidFill>
                  <a:srgbClr val="FF0000"/>
                </a:solidFill>
                <a:latin typeface="Arial" panose="020B0604020202020204" pitchFamily="34" charset="0"/>
              </a:rPr>
              <a:t>    take the bus</a:t>
            </a:r>
            <a:r>
              <a:rPr lang="zh-CN" altLang="en-US" sz="4400" b="1" i="1" dirty="0">
                <a:solidFill>
                  <a:srgbClr val="FF0000"/>
                </a:solidFill>
                <a:latin typeface="Arial" panose="020B0604020202020204" pitchFamily="34" charset="0"/>
              </a:rPr>
              <a:t>？                                            </a:t>
            </a:r>
            <a:endParaRPr lang="zh-CN" altLang="en-US" sz="4400" b="1" i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i="1" dirty="0">
                <a:solidFill>
                  <a:srgbClr val="FF0000"/>
                </a:solidFill>
                <a:latin typeface="Arial" panose="020B0604020202020204" pitchFamily="34" charset="0"/>
              </a:rPr>
              <a:t>  并且分角色朗读对话。</a:t>
            </a:r>
            <a:endParaRPr lang="zh-CN" altLang="en-US" sz="4400" b="1" i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871</Words>
  <Application>WPS 演示</Application>
  <PresentationFormat>在屏幕上显示</PresentationFormat>
  <Paragraphs>57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23</cp:revision>
  <dcterms:created xsi:type="dcterms:W3CDTF">2009-09-27T05:39:00Z</dcterms:created>
  <dcterms:modified xsi:type="dcterms:W3CDTF">2023-09-30T11:45:58Z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E478E67799024E7594205F14D4CC6416_13</vt:lpwstr>
  </property>
  <property fmtid="{D5CDD505-2E9C-101B-9397-08002B2CF9AE}" pid="3" name="KSOProductBuildVer">
    <vt:lpwstr>2052-12.1.0.15374</vt:lpwstr>
  </property>
</Properties>
</file>