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2"/>
  </p:notesMasterIdLst>
  <p:sldIdLst>
    <p:sldId id="256" r:id="rId4"/>
    <p:sldId id="273" r:id="rId5"/>
    <p:sldId id="266" r:id="rId6"/>
    <p:sldId id="274" r:id="rId7"/>
    <p:sldId id="275" r:id="rId8"/>
    <p:sldId id="276" r:id="rId9"/>
    <p:sldId id="277" r:id="rId10"/>
    <p:sldId id="279" r:id="rId11"/>
    <p:sldId id="280" r:id="rId12"/>
    <p:sldId id="281" r:id="rId13"/>
    <p:sldId id="282" r:id="rId14"/>
    <p:sldId id="267" r:id="rId15"/>
    <p:sldId id="283" r:id="rId16"/>
    <p:sldId id="284" r:id="rId17"/>
    <p:sldId id="285" r:id="rId18"/>
    <p:sldId id="286" r:id="rId19"/>
    <p:sldId id="263" r:id="rId20"/>
    <p:sldId id="291"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B4FF"/>
    <a:srgbClr val="ECECEC"/>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showGuides="1">
      <p:cViewPr varScale="1">
        <p:scale>
          <a:sx n="67" d="100"/>
          <a:sy n="67" d="100"/>
        </p:scale>
        <p:origin x="60" y="129"/>
      </p:cViewPr>
      <p:guideLst>
        <p:guide orient="horz" pos="2136"/>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6.png"/><Relationship Id="rId6" Type="http://schemas.microsoft.com/office/2007/relationships/hdphoto" Target="../media/image25.wdp"/><Relationship Id="rId5" Type="http://schemas.openxmlformats.org/officeDocument/2006/relationships/image" Target="../media/image24.png"/><Relationship Id="rId4" Type="http://schemas.microsoft.com/office/2007/relationships/hdphoto" Target="../media/image23.wdp"/><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55287" y="2169041"/>
            <a:ext cx="2926080" cy="922020"/>
          </a:xfrm>
          <a:prstGeom prst="rect">
            <a:avLst/>
          </a:prstGeom>
          <a:noFill/>
        </p:spPr>
        <p:txBody>
          <a:bodyPr wrap="none" rtlCol="0">
            <a:spAutoFit/>
          </a:bodyPr>
          <a:lstStyle/>
          <a:p>
            <a:r>
              <a:rPr kumimoji="1" lang="zh-CN" sz="5400" b="1" dirty="0">
                <a:solidFill>
                  <a:srgbClr val="00B4FF"/>
                </a:solidFill>
              </a:rPr>
              <a:t>节约用水</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2" name="组合 11"/>
          <p:cNvGrpSpPr/>
          <p:nvPr/>
        </p:nvGrpSpPr>
        <p:grpSpPr>
          <a:xfrm>
            <a:off x="2437130" y="1268095"/>
            <a:ext cx="6668770" cy="918210"/>
            <a:chOff x="2245" y="1516"/>
            <a:chExt cx="12425" cy="1446"/>
          </a:xfrm>
        </p:grpSpPr>
        <p:grpSp>
          <p:nvGrpSpPr>
            <p:cNvPr id="8" name="组合 7"/>
            <p:cNvGrpSpPr/>
            <p:nvPr/>
          </p:nvGrpSpPr>
          <p:grpSpPr>
            <a:xfrm rot="0">
              <a:off x="2245" y="1516"/>
              <a:ext cx="12425" cy="1446"/>
              <a:chOff x="5648" y="4880"/>
              <a:chExt cx="8796" cy="2662"/>
            </a:xfrm>
          </p:grpSpPr>
          <p:grpSp>
            <p:nvGrpSpPr>
              <p:cNvPr id="9" name="组合 8"/>
              <p:cNvGrpSpPr/>
              <p:nvPr/>
            </p:nvGrpSpPr>
            <p:grpSpPr>
              <a:xfrm>
                <a:off x="5648" y="4880"/>
                <a:ext cx="8797" cy="2662"/>
                <a:chOff x="5648" y="4880"/>
                <a:chExt cx="8797" cy="2662"/>
              </a:xfrm>
            </p:grpSpPr>
            <p:sp>
              <p:nvSpPr>
                <p:cNvPr id="10" name="圆角矩形标注 9"/>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 name="圆角矩形 10"/>
              <p:cNvSpPr/>
              <p:nvPr/>
            </p:nvSpPr>
            <p:spPr>
              <a:xfrm>
                <a:off x="5797" y="5060"/>
                <a:ext cx="8498" cy="230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2945" y="1904"/>
              <a:ext cx="11282" cy="725"/>
            </a:xfrm>
            <a:prstGeom prst="rect">
              <a:avLst/>
            </a:prstGeom>
            <a:noFill/>
          </p:spPr>
          <p:txBody>
            <a:bodyPr wrap="square" rtlCol="0">
              <a:spAutoFit/>
            </a:bodyPr>
            <a:p>
              <a:r>
                <a:rPr lang="zh-CN" altLang="en-US" sz="2400"/>
                <a:t>活动二：一个水龙头一年浪费了多少水？</a:t>
              </a:r>
              <a:endParaRPr lang="zh-CN" altLang="en-US" sz="2400"/>
            </a:p>
          </p:txBody>
        </p:sp>
      </p:grpSp>
      <p:graphicFrame>
        <p:nvGraphicFramePr>
          <p:cNvPr id="4" name="表格 3"/>
          <p:cNvGraphicFramePr/>
          <p:nvPr>
            <p:custDataLst>
              <p:tags r:id="rId2"/>
            </p:custDataLst>
          </p:nvPr>
        </p:nvGraphicFramePr>
        <p:xfrm>
          <a:off x="1828800" y="3048000"/>
          <a:ext cx="8531225" cy="1454150"/>
        </p:xfrm>
        <a:graphic>
          <a:graphicData uri="http://schemas.openxmlformats.org/drawingml/2006/table">
            <a:tbl>
              <a:tblPr firstRow="1" bandRow="1">
                <a:tableStyleId>{5C22544A-7EE6-4342-B048-85BDC9FD1C3A}</a:tableStyleId>
              </a:tblPr>
              <a:tblGrid>
                <a:gridCol w="1706245"/>
                <a:gridCol w="1706245"/>
                <a:gridCol w="1706245"/>
                <a:gridCol w="1706245"/>
                <a:gridCol w="1706245"/>
              </a:tblGrid>
              <a:tr h="727075">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时间</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4">
                        <a:lumMod val="75000"/>
                      </a:schemeClr>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chemeClr val="accent4">
                        <a:lumMod val="75000"/>
                      </a:schemeClr>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小时</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chemeClr val="accent4">
                        <a:lumMod val="75000"/>
                      </a:schemeClr>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天</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chemeClr val="accent4">
                        <a:lumMod val="75000"/>
                      </a:schemeClr>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chemeClr val="accent4">
                        <a:lumMod val="75000"/>
                      </a:schemeClr>
                    </a:solidFill>
                  </a:tcPr>
                </a:tc>
              </a:tr>
              <a:tr h="727075">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水量（升）</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1">
                        <a:lumMod val="60000"/>
                        <a:lumOff val="40000"/>
                      </a:schemeClr>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rPr>
                        <a:t>0.05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1">
                        <a:lumMod val="60000"/>
                        <a:lumOff val="40000"/>
                      </a:schemeClr>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rPr>
                        <a:t>3</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1">
                        <a:lumMod val="60000"/>
                        <a:lumOff val="40000"/>
                      </a:schemeClr>
                    </a:solidFill>
                  </a:tcPr>
                </a:tc>
                <a:tc>
                  <a:txBody>
                    <a:bodyPr/>
                    <a:p>
                      <a:pPr>
                        <a:buNone/>
                      </a:pP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1">
                        <a:lumMod val="60000"/>
                        <a:lumOff val="40000"/>
                      </a:schemeClr>
                    </a:solidFill>
                  </a:tcPr>
                </a:tc>
                <a:tc>
                  <a:txBody>
                    <a:bodyPr/>
                    <a:p>
                      <a:pP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1">
                        <a:lumMod val="60000"/>
                        <a:lumOff val="40000"/>
                      </a:schemeClr>
                    </a:solidFill>
                  </a:tcPr>
                </a:tc>
              </a:tr>
            </a:tbl>
          </a:graphicData>
        </a:graphic>
      </p:graphicFrame>
      <p:grpSp>
        <p:nvGrpSpPr>
          <p:cNvPr id="6" name="组合 5"/>
          <p:cNvGrpSpPr/>
          <p:nvPr/>
        </p:nvGrpSpPr>
        <p:grpSpPr>
          <a:xfrm>
            <a:off x="3801745" y="5153660"/>
            <a:ext cx="4580255" cy="881380"/>
            <a:chOff x="5987" y="8116"/>
            <a:chExt cx="7213" cy="1388"/>
          </a:xfrm>
        </p:grpSpPr>
        <p:grpSp>
          <p:nvGrpSpPr>
            <p:cNvPr id="16" name="组合 15"/>
            <p:cNvGrpSpPr/>
            <p:nvPr/>
          </p:nvGrpSpPr>
          <p:grpSpPr>
            <a:xfrm rot="0">
              <a:off x="5987" y="8116"/>
              <a:ext cx="7213" cy="1388"/>
              <a:chOff x="5488" y="1621"/>
              <a:chExt cx="12197" cy="3351"/>
            </a:xfrm>
          </p:grpSpPr>
          <p:grpSp>
            <p:nvGrpSpPr>
              <p:cNvPr id="17" name="组合 16"/>
              <p:cNvGrpSpPr/>
              <p:nvPr/>
            </p:nvGrpSpPr>
            <p:grpSpPr>
              <a:xfrm>
                <a:off x="5488" y="1621"/>
                <a:ext cx="12197" cy="3351"/>
                <a:chOff x="5488" y="1621"/>
                <a:chExt cx="12197" cy="3351"/>
              </a:xfrm>
            </p:grpSpPr>
            <p:sp>
              <p:nvSpPr>
                <p:cNvPr id="18" name="圆角矩形 1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圆角矩形 19"/>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6254" y="8447"/>
              <a:ext cx="652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漏水量随着时间的增加而增加</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13" name="文本框 12"/>
          <p:cNvSpPr txBox="1"/>
          <p:nvPr/>
        </p:nvSpPr>
        <p:spPr>
          <a:xfrm>
            <a:off x="8992870" y="3898265"/>
            <a:ext cx="107505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sym typeface="+mn-ea"/>
              </a:rPr>
              <a:t>26280</a:t>
            </a:r>
            <a:endParaRPr lang="en-US" altLang="zh-CN" sz="2400" dirty="0">
              <a:solidFill>
                <a:schemeClr val="tx1"/>
              </a:solidFill>
              <a:latin typeface="微软雅黑" panose="020B0503020204020204" pitchFamily="34" charset="-122"/>
              <a:ea typeface="微软雅黑" panose="020B0503020204020204" pitchFamily="34" charset="-122"/>
              <a:sym typeface="+mn-ea"/>
            </a:endParaRPr>
          </a:p>
        </p:txBody>
      </p:sp>
      <p:sp>
        <p:nvSpPr>
          <p:cNvPr id="14" name="文本框 13"/>
          <p:cNvSpPr txBox="1"/>
          <p:nvPr/>
        </p:nvSpPr>
        <p:spPr>
          <a:xfrm>
            <a:off x="7576820" y="3898265"/>
            <a:ext cx="53975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sym typeface="+mn-ea"/>
              </a:rPr>
              <a:t>72</a:t>
            </a:r>
            <a:endParaRPr lang="en-US" altLang="zh-CN" sz="24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up)">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up)">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3" name="矩形 48"/>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85540" y="1450975"/>
            <a:ext cx="831215" cy="353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78"/>
          <p:cNvGrpSpPr/>
          <p:nvPr/>
        </p:nvGrpSpPr>
        <p:grpSpPr bwMode="auto">
          <a:xfrm>
            <a:off x="3844516" y="4829810"/>
            <a:ext cx="5406164" cy="124089"/>
            <a:chOff x="-39" y="0"/>
            <a:chExt cx="3696" cy="137"/>
          </a:xfrm>
        </p:grpSpPr>
        <p:sp>
          <p:nvSpPr>
            <p:cNvPr id="45" name="Line 24"/>
            <p:cNvSpPr>
              <a:spLocks noChangeShapeType="1"/>
            </p:cNvSpPr>
            <p:nvPr/>
          </p:nvSpPr>
          <p:spPr bwMode="auto">
            <a:xfrm>
              <a:off x="-39" y="137"/>
              <a:ext cx="3696" cy="0"/>
            </a:xfrm>
            <a:prstGeom prst="line">
              <a:avLst/>
            </a:prstGeom>
            <a:noFill/>
            <a:ln w="34925" cmpd="sng">
              <a:solidFill>
                <a:schemeClr val="tx1"/>
              </a:solidFill>
              <a:prstDash val="solid"/>
              <a:round/>
              <a:tailEnd type="triangle" w="med" len="me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46" name="Line 134"/>
            <p:cNvSpPr>
              <a:spLocks noChangeShapeType="1"/>
            </p:cNvSpPr>
            <p:nvPr/>
          </p:nvSpPr>
          <p:spPr bwMode="auto">
            <a:xfrm>
              <a:off x="227" y="0"/>
              <a:ext cx="0" cy="137"/>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47" name="Line 135"/>
            <p:cNvSpPr>
              <a:spLocks noChangeShapeType="1"/>
            </p:cNvSpPr>
            <p:nvPr/>
          </p:nvSpPr>
          <p:spPr bwMode="auto">
            <a:xfrm>
              <a:off x="635" y="0"/>
              <a:ext cx="0" cy="137"/>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48" name="Line 136"/>
            <p:cNvSpPr>
              <a:spLocks noChangeShapeType="1"/>
            </p:cNvSpPr>
            <p:nvPr/>
          </p:nvSpPr>
          <p:spPr bwMode="auto">
            <a:xfrm>
              <a:off x="1587" y="0"/>
              <a:ext cx="0" cy="137"/>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49" name="Line 137"/>
            <p:cNvSpPr>
              <a:spLocks noChangeShapeType="1"/>
            </p:cNvSpPr>
            <p:nvPr/>
          </p:nvSpPr>
          <p:spPr bwMode="auto">
            <a:xfrm>
              <a:off x="3266" y="0"/>
              <a:ext cx="0" cy="137"/>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grpSp>
        <p:nvGrpSpPr>
          <p:cNvPr id="5" name="Group 177"/>
          <p:cNvGrpSpPr/>
          <p:nvPr/>
        </p:nvGrpSpPr>
        <p:grpSpPr bwMode="auto">
          <a:xfrm>
            <a:off x="3822700" y="1597377"/>
            <a:ext cx="5092065" cy="3225948"/>
            <a:chOff x="3" y="-136"/>
            <a:chExt cx="3466" cy="3363"/>
          </a:xfrm>
        </p:grpSpPr>
        <p:sp>
          <p:nvSpPr>
            <p:cNvPr id="24" name="Rectangle 168"/>
            <p:cNvSpPr>
              <a:spLocks noChangeArrowheads="1"/>
            </p:cNvSpPr>
            <p:nvPr/>
          </p:nvSpPr>
          <p:spPr bwMode="auto">
            <a:xfrm>
              <a:off x="94" y="2747"/>
              <a:ext cx="347" cy="48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0"/>
                </a:spcBef>
                <a:buFont typeface="Arial" panose="020B0604020202020204" pitchFamily="34" charset="0"/>
                <a:buNone/>
              </a:pPr>
              <a:r>
                <a:rPr lang="zh-CN" altLang="en-US" sz="2400">
                  <a:solidFill>
                    <a:srgbClr val="FF0000"/>
                  </a:solidFill>
                  <a:latin typeface="微软雅黑" panose="020B0503020204020204" pitchFamily="34" charset="-122"/>
                  <a:ea typeface="微软雅黑" panose="020B0503020204020204" pitchFamily="34" charset="-122"/>
                </a:rPr>
                <a:t>●</a:t>
              </a:r>
              <a:endParaRPr lang="zh-CN" altLang="en-US" sz="2400">
                <a:solidFill>
                  <a:srgbClr val="FF0000"/>
                </a:solidFill>
                <a:latin typeface="微软雅黑" panose="020B0503020204020204" pitchFamily="34" charset="-122"/>
                <a:ea typeface="微软雅黑" panose="020B0503020204020204" pitchFamily="34" charset="-122"/>
              </a:endParaRPr>
            </a:p>
          </p:txBody>
        </p:sp>
        <p:grpSp>
          <p:nvGrpSpPr>
            <p:cNvPr id="25" name="Group 176"/>
            <p:cNvGrpSpPr/>
            <p:nvPr/>
          </p:nvGrpSpPr>
          <p:grpSpPr bwMode="auto">
            <a:xfrm>
              <a:off x="3" y="-136"/>
              <a:ext cx="3466" cy="3220"/>
              <a:chOff x="3" y="-136"/>
              <a:chExt cx="3466" cy="3220"/>
            </a:xfrm>
          </p:grpSpPr>
          <p:grpSp>
            <p:nvGrpSpPr>
              <p:cNvPr id="27" name="Group 175"/>
              <p:cNvGrpSpPr/>
              <p:nvPr/>
            </p:nvGrpSpPr>
            <p:grpSpPr bwMode="auto">
              <a:xfrm>
                <a:off x="3" y="-136"/>
                <a:ext cx="3466" cy="3220"/>
                <a:chOff x="3" y="-136"/>
                <a:chExt cx="3466" cy="3220"/>
              </a:xfrm>
            </p:grpSpPr>
            <p:sp>
              <p:nvSpPr>
                <p:cNvPr id="29" name="Line 172"/>
                <p:cNvSpPr>
                  <a:spLocks noChangeShapeType="1"/>
                </p:cNvSpPr>
                <p:nvPr/>
              </p:nvSpPr>
              <p:spPr bwMode="auto">
                <a:xfrm flipV="1">
                  <a:off x="272" y="92"/>
                  <a:ext cx="3039" cy="2903"/>
                </a:xfrm>
                <a:prstGeom prst="line">
                  <a:avLst/>
                </a:prstGeom>
                <a:noFill/>
                <a:ln w="25400">
                  <a:solidFill>
                    <a:srgbClr val="000000"/>
                  </a:solidFill>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nvGrpSpPr>
                <p:cNvPr id="28" name="Group 174"/>
                <p:cNvGrpSpPr/>
                <p:nvPr/>
              </p:nvGrpSpPr>
              <p:grpSpPr bwMode="auto">
                <a:xfrm>
                  <a:off x="3" y="-136"/>
                  <a:ext cx="3466" cy="3220"/>
                  <a:chOff x="3" y="-136"/>
                  <a:chExt cx="3466" cy="3220"/>
                </a:xfrm>
              </p:grpSpPr>
              <p:grpSp>
                <p:nvGrpSpPr>
                  <p:cNvPr id="30" name="Group 173"/>
                  <p:cNvGrpSpPr/>
                  <p:nvPr/>
                </p:nvGrpSpPr>
                <p:grpSpPr bwMode="auto">
                  <a:xfrm>
                    <a:off x="3" y="69"/>
                    <a:ext cx="3311" cy="3015"/>
                    <a:chOff x="3" y="-21"/>
                    <a:chExt cx="3311" cy="3015"/>
                  </a:xfrm>
                </p:grpSpPr>
                <p:sp>
                  <p:nvSpPr>
                    <p:cNvPr id="33" name="Line 157"/>
                    <p:cNvSpPr>
                      <a:spLocks noChangeShapeType="1"/>
                    </p:cNvSpPr>
                    <p:nvPr/>
                  </p:nvSpPr>
                  <p:spPr bwMode="auto">
                    <a:xfrm flipV="1">
                      <a:off x="676" y="-21"/>
                      <a:ext cx="0" cy="2994"/>
                    </a:xfrm>
                    <a:prstGeom prst="line">
                      <a:avLst/>
                    </a:prstGeom>
                    <a:noFill/>
                    <a:ln w="19050">
                      <a:solidFill>
                        <a:srgbClr val="000000"/>
                      </a:solidFill>
                      <a:prstDash val="dash"/>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38" name="Line 162"/>
                    <p:cNvSpPr>
                      <a:spLocks noChangeShapeType="1"/>
                    </p:cNvSpPr>
                    <p:nvPr/>
                  </p:nvSpPr>
                  <p:spPr bwMode="auto">
                    <a:xfrm flipV="1">
                      <a:off x="46" y="1574"/>
                      <a:ext cx="3268" cy="14"/>
                    </a:xfrm>
                    <a:prstGeom prst="line">
                      <a:avLst/>
                    </a:prstGeom>
                    <a:noFill/>
                    <a:ln w="19050">
                      <a:solidFill>
                        <a:srgbClr val="000000"/>
                      </a:solidFill>
                      <a:prstDash val="dash"/>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36" name="Line 160"/>
                    <p:cNvSpPr>
                      <a:spLocks noChangeShapeType="1"/>
                    </p:cNvSpPr>
                    <p:nvPr/>
                  </p:nvSpPr>
                  <p:spPr bwMode="auto">
                    <a:xfrm>
                      <a:off x="3" y="2905"/>
                      <a:ext cx="3311" cy="0"/>
                    </a:xfrm>
                    <a:prstGeom prst="line">
                      <a:avLst/>
                    </a:prstGeom>
                    <a:noFill/>
                    <a:ln w="19050">
                      <a:solidFill>
                        <a:srgbClr val="000000"/>
                      </a:solidFill>
                      <a:prstDash val="dash"/>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32" name="Line 156"/>
                    <p:cNvSpPr>
                      <a:spLocks noChangeShapeType="1"/>
                    </p:cNvSpPr>
                    <p:nvPr/>
                  </p:nvSpPr>
                  <p:spPr bwMode="auto">
                    <a:xfrm flipV="1">
                      <a:off x="272" y="0"/>
                      <a:ext cx="0" cy="2994"/>
                    </a:xfrm>
                    <a:prstGeom prst="line">
                      <a:avLst/>
                    </a:prstGeom>
                    <a:noFill/>
                    <a:ln w="19050">
                      <a:solidFill>
                        <a:srgbClr val="000000"/>
                      </a:solidFill>
                      <a:prstDash val="dash"/>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34" name="Line 158"/>
                    <p:cNvSpPr>
                      <a:spLocks noChangeShapeType="1"/>
                    </p:cNvSpPr>
                    <p:nvPr/>
                  </p:nvSpPr>
                  <p:spPr bwMode="auto">
                    <a:xfrm flipV="1">
                      <a:off x="1633" y="0"/>
                      <a:ext cx="0" cy="2994"/>
                    </a:xfrm>
                    <a:prstGeom prst="line">
                      <a:avLst/>
                    </a:prstGeom>
                    <a:noFill/>
                    <a:ln w="19050">
                      <a:solidFill>
                        <a:srgbClr val="000000"/>
                      </a:solidFill>
                      <a:prstDash val="dash"/>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35" name="Line 159"/>
                    <p:cNvSpPr>
                      <a:spLocks noChangeShapeType="1"/>
                    </p:cNvSpPr>
                    <p:nvPr/>
                  </p:nvSpPr>
                  <p:spPr bwMode="auto">
                    <a:xfrm flipV="1">
                      <a:off x="3311" y="0"/>
                      <a:ext cx="0" cy="2994"/>
                    </a:xfrm>
                    <a:prstGeom prst="line">
                      <a:avLst/>
                    </a:prstGeom>
                    <a:noFill/>
                    <a:ln w="19050">
                      <a:solidFill>
                        <a:srgbClr val="000000"/>
                      </a:solidFill>
                      <a:prstDash val="dash"/>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37" name="Line 161"/>
                    <p:cNvSpPr>
                      <a:spLocks noChangeShapeType="1"/>
                    </p:cNvSpPr>
                    <p:nvPr/>
                  </p:nvSpPr>
                  <p:spPr bwMode="auto">
                    <a:xfrm>
                      <a:off x="3" y="2541"/>
                      <a:ext cx="3311" cy="0"/>
                    </a:xfrm>
                    <a:prstGeom prst="line">
                      <a:avLst/>
                    </a:prstGeom>
                    <a:noFill/>
                    <a:ln w="19050">
                      <a:solidFill>
                        <a:srgbClr val="000000"/>
                      </a:solidFill>
                      <a:prstDash val="dash"/>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39" name="Line 163"/>
                    <p:cNvSpPr>
                      <a:spLocks noChangeShapeType="1"/>
                    </p:cNvSpPr>
                    <p:nvPr/>
                  </p:nvSpPr>
                  <p:spPr bwMode="auto">
                    <a:xfrm>
                      <a:off x="46" y="0"/>
                      <a:ext cx="3268" cy="21"/>
                    </a:xfrm>
                    <a:prstGeom prst="line">
                      <a:avLst/>
                    </a:prstGeom>
                    <a:noFill/>
                    <a:ln w="19050">
                      <a:solidFill>
                        <a:srgbClr val="000000"/>
                      </a:solidFill>
                      <a:prstDash val="dash"/>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40" name="Rectangle 170"/>
                    <p:cNvSpPr>
                      <a:spLocks noChangeArrowheads="1"/>
                    </p:cNvSpPr>
                    <p:nvPr/>
                  </p:nvSpPr>
                  <p:spPr bwMode="auto">
                    <a:xfrm>
                      <a:off x="1455" y="1345"/>
                      <a:ext cx="347" cy="48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0"/>
                        </a:spcBef>
                        <a:buFont typeface="Arial" panose="020B0604020202020204" pitchFamily="34" charset="0"/>
                        <a:buNone/>
                      </a:pPr>
                      <a:r>
                        <a:rPr lang="zh-CN" altLang="en-US" sz="2400">
                          <a:solidFill>
                            <a:srgbClr val="FF0000"/>
                          </a:solidFill>
                          <a:latin typeface="微软雅黑" panose="020B0503020204020204" pitchFamily="34" charset="-122"/>
                          <a:ea typeface="微软雅黑" panose="020B0503020204020204" pitchFamily="34" charset="-122"/>
                        </a:rPr>
                        <a:t>●</a:t>
                      </a:r>
                      <a:endParaRPr lang="zh-CN" altLang="en-US" sz="2400">
                        <a:solidFill>
                          <a:srgbClr val="FF0000"/>
                        </a:solidFill>
                        <a:latin typeface="微软雅黑" panose="020B0503020204020204" pitchFamily="34" charset="-122"/>
                        <a:ea typeface="微软雅黑" panose="020B0503020204020204" pitchFamily="34" charset="-122"/>
                      </a:endParaRPr>
                    </a:p>
                  </p:txBody>
                </p:sp>
              </p:grpSp>
              <p:sp>
                <p:nvSpPr>
                  <p:cNvPr id="31" name="Rectangle 171"/>
                  <p:cNvSpPr>
                    <a:spLocks noChangeArrowheads="1"/>
                  </p:cNvSpPr>
                  <p:nvPr/>
                </p:nvSpPr>
                <p:spPr bwMode="auto">
                  <a:xfrm>
                    <a:off x="3122" y="-136"/>
                    <a:ext cx="347" cy="48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0"/>
                      </a:spcBef>
                      <a:buFont typeface="Arial" panose="020B0604020202020204" pitchFamily="34" charset="0"/>
                      <a:buNone/>
                    </a:pPr>
                    <a:r>
                      <a:rPr lang="zh-CN" altLang="en-US" sz="2400">
                        <a:solidFill>
                          <a:srgbClr val="FF0000"/>
                        </a:solidFill>
                        <a:latin typeface="微软雅黑" panose="020B0503020204020204" pitchFamily="34" charset="-122"/>
                        <a:ea typeface="微软雅黑" panose="020B0503020204020204" pitchFamily="34" charset="-122"/>
                      </a:rPr>
                      <a:t>●</a:t>
                    </a:r>
                    <a:endParaRPr lang="zh-CN" altLang="en-US" sz="2400">
                      <a:solidFill>
                        <a:srgbClr val="FF0000"/>
                      </a:solidFill>
                      <a:latin typeface="微软雅黑" panose="020B0503020204020204" pitchFamily="34" charset="-122"/>
                      <a:ea typeface="微软雅黑" panose="020B0503020204020204" pitchFamily="34" charset="-122"/>
                    </a:endParaRPr>
                  </a:p>
                </p:txBody>
              </p:sp>
            </p:grpSp>
          </p:grpSp>
          <p:sp>
            <p:nvSpPr>
              <p:cNvPr id="26" name="Rectangle 169"/>
              <p:cNvSpPr>
                <a:spLocks noChangeArrowheads="1"/>
              </p:cNvSpPr>
              <p:nvPr/>
            </p:nvSpPr>
            <p:spPr bwMode="auto">
              <a:xfrm>
                <a:off x="491" y="2353"/>
                <a:ext cx="347" cy="48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0"/>
                  </a:spcBef>
                  <a:buFont typeface="Arial" panose="020B0604020202020204" pitchFamily="34" charset="0"/>
                  <a:buNone/>
                </a:pPr>
                <a:r>
                  <a:rPr lang="zh-CN" altLang="en-US" sz="2400">
                    <a:solidFill>
                      <a:srgbClr val="FF0000"/>
                    </a:solidFill>
                    <a:latin typeface="微软雅黑" panose="020B0503020204020204" pitchFamily="34" charset="-122"/>
                    <a:ea typeface="微软雅黑" panose="020B0503020204020204" pitchFamily="34" charset="-122"/>
                  </a:rPr>
                  <a:t>●</a:t>
                </a:r>
                <a:endParaRPr lang="zh-CN" altLang="en-US" sz="2400">
                  <a:solidFill>
                    <a:srgbClr val="FF0000"/>
                  </a:solidFill>
                  <a:latin typeface="微软雅黑" panose="020B0503020204020204" pitchFamily="34" charset="-122"/>
                  <a:ea typeface="微软雅黑" panose="020B0503020204020204" pitchFamily="34" charset="-122"/>
                </a:endParaRPr>
              </a:p>
            </p:txBody>
          </p:sp>
        </p:grpSp>
      </p:grpSp>
      <p:sp>
        <p:nvSpPr>
          <p:cNvPr id="9" name="Text Box 143"/>
          <p:cNvSpPr txBox="1">
            <a:spLocks noChangeArrowheads="1"/>
          </p:cNvSpPr>
          <p:nvPr/>
        </p:nvSpPr>
        <p:spPr bwMode="auto">
          <a:xfrm>
            <a:off x="2481580" y="769620"/>
            <a:ext cx="19792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50000"/>
              </a:spcBef>
              <a:buFont typeface="Arial" panose="020B0604020202020204" pitchFamily="34" charset="0"/>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a:t>
            </a: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Line 144"/>
          <p:cNvSpPr>
            <a:spLocks noChangeShapeType="1"/>
          </p:cNvSpPr>
          <p:nvPr/>
        </p:nvSpPr>
        <p:spPr bwMode="auto">
          <a:xfrm flipH="1" flipV="1">
            <a:off x="3698240" y="1801495"/>
            <a:ext cx="99695" cy="635"/>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2" name="Line 145"/>
          <p:cNvSpPr>
            <a:spLocks noChangeShapeType="1"/>
          </p:cNvSpPr>
          <p:nvPr/>
        </p:nvSpPr>
        <p:spPr bwMode="auto">
          <a:xfrm flipH="1">
            <a:off x="3667760" y="3312795"/>
            <a:ext cx="98425"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8" name="Text Box 138"/>
          <p:cNvSpPr txBox="1">
            <a:spLocks noChangeArrowheads="1"/>
          </p:cNvSpPr>
          <p:nvPr/>
        </p:nvSpPr>
        <p:spPr bwMode="auto">
          <a:xfrm>
            <a:off x="2656205" y="4337050"/>
            <a:ext cx="13557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50000"/>
              </a:spcBef>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0.05</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19" name="Text Box 139"/>
          <p:cNvSpPr txBox="1">
            <a:spLocks noChangeArrowheads="1"/>
          </p:cNvSpPr>
          <p:nvPr/>
        </p:nvSpPr>
        <p:spPr bwMode="auto">
          <a:xfrm>
            <a:off x="2905760" y="4018280"/>
            <a:ext cx="12122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50000"/>
              </a:spcBef>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3</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0" name="Text Box 140"/>
          <p:cNvSpPr txBox="1">
            <a:spLocks noChangeArrowheads="1"/>
          </p:cNvSpPr>
          <p:nvPr/>
        </p:nvSpPr>
        <p:spPr bwMode="auto">
          <a:xfrm>
            <a:off x="2677160" y="3069590"/>
            <a:ext cx="1447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50000"/>
              </a:spcBef>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72</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1" name="Text Box 141"/>
          <p:cNvSpPr txBox="1">
            <a:spLocks noChangeArrowheads="1"/>
          </p:cNvSpPr>
          <p:nvPr/>
        </p:nvSpPr>
        <p:spPr bwMode="auto">
          <a:xfrm>
            <a:off x="2219960" y="1600835"/>
            <a:ext cx="1809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50000"/>
              </a:spcBef>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26280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2" name="Text Box 151"/>
          <p:cNvSpPr txBox="1">
            <a:spLocks noChangeArrowheads="1"/>
          </p:cNvSpPr>
          <p:nvPr/>
        </p:nvSpPr>
        <p:spPr bwMode="auto">
          <a:xfrm>
            <a:off x="3130550" y="4674870"/>
            <a:ext cx="89027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spcBef>
                <a:spcPct val="50000"/>
              </a:spcBef>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cxnSp>
        <p:nvCxnSpPr>
          <p:cNvPr id="17" name="直接箭头连接符 16"/>
          <p:cNvCxnSpPr>
            <a:cxnSpLocks noChangeShapeType="1"/>
          </p:cNvCxnSpPr>
          <p:nvPr/>
        </p:nvCxnSpPr>
        <p:spPr bwMode="auto">
          <a:xfrm rot="5400000" flipH="1" flipV="1">
            <a:off x="3724910" y="1484630"/>
            <a:ext cx="163195" cy="635"/>
          </a:xfrm>
          <a:prstGeom prst="straightConnector1">
            <a:avLst/>
          </a:prstGeom>
          <a:noFill/>
          <a:ln w="22225">
            <a:solidFill>
              <a:schemeClr val="tx1"/>
            </a:solidFill>
            <a:round/>
            <a:tailEnd type="arrow" w="med" len="med"/>
          </a:ln>
          <a:extLst>
            <a:ext uri="{909E8E84-426E-40DD-AFC4-6F175D3DCCD1}">
              <a14:hiddenFill xmlns:a14="http://schemas.microsoft.com/office/drawing/2010/main">
                <a:noFill/>
              </a14:hiddenFill>
            </a:ext>
          </a:extLst>
        </p:spPr>
      </p:cxnSp>
      <p:sp>
        <p:nvSpPr>
          <p:cNvPr id="14" name="Line 145"/>
          <p:cNvSpPr>
            <a:spLocks noChangeShapeType="1"/>
          </p:cNvSpPr>
          <p:nvPr/>
        </p:nvSpPr>
        <p:spPr bwMode="auto">
          <a:xfrm flipH="1">
            <a:off x="3686175" y="4255770"/>
            <a:ext cx="98425"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15" name="Line 145"/>
          <p:cNvSpPr>
            <a:spLocks noChangeShapeType="1"/>
          </p:cNvSpPr>
          <p:nvPr/>
        </p:nvSpPr>
        <p:spPr bwMode="auto">
          <a:xfrm flipH="1">
            <a:off x="3672205" y="4570095"/>
            <a:ext cx="98425" cy="0"/>
          </a:xfrm>
          <a:prstGeom prst="line">
            <a:avLst/>
          </a:prstGeom>
          <a:noFill/>
          <a:ln w="25400">
            <a:solidFill>
              <a:srgbClr val="FF0000"/>
            </a:solidFill>
            <a:round/>
          </a:ln>
          <a:extLst>
            <a:ext uri="{909E8E84-426E-40DD-AFC4-6F175D3DCCD1}">
              <a14:hiddenFill xmlns:a14="http://schemas.microsoft.com/office/drawing/2010/main">
                <a:noFill/>
              </a14:hiddenFill>
            </a:ext>
          </a:extLst>
        </p:spPr>
        <p:txBody>
          <a:bodyPr wrap="none"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sp>
        <p:nvSpPr>
          <p:cNvPr id="4" name="文本框 3"/>
          <p:cNvSpPr txBox="1"/>
          <p:nvPr/>
        </p:nvSpPr>
        <p:spPr>
          <a:xfrm>
            <a:off x="3885565" y="5033010"/>
            <a:ext cx="774065" cy="368300"/>
          </a:xfrm>
          <a:prstGeom prst="rect">
            <a:avLst/>
          </a:prstGeom>
          <a:noFill/>
        </p:spPr>
        <p:txBody>
          <a:bodyPr wrap="none" rtlCol="0" anchor="t">
            <a:spAutoFit/>
          </a:bodyPr>
          <a:p>
            <a:pPr>
              <a:buNone/>
            </a:pP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分钟</a:t>
            </a:r>
            <a:endParaRPr lang="zh-CN" altLang="en-US"/>
          </a:p>
        </p:txBody>
      </p:sp>
      <p:sp>
        <p:nvSpPr>
          <p:cNvPr id="6" name="文本框 5"/>
          <p:cNvSpPr txBox="1"/>
          <p:nvPr/>
        </p:nvSpPr>
        <p:spPr>
          <a:xfrm>
            <a:off x="4516755" y="5034915"/>
            <a:ext cx="774065" cy="368300"/>
          </a:xfrm>
          <a:prstGeom prst="rect">
            <a:avLst/>
          </a:prstGeom>
          <a:noFill/>
        </p:spPr>
        <p:txBody>
          <a:bodyPr wrap="none" rtlCol="0" anchor="t">
            <a:spAutoFit/>
          </a:bodyPr>
          <a:p>
            <a:pPr>
              <a:buNone/>
            </a:pP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小时</a:t>
            </a:r>
            <a:endParaRPr lang="zh-CN" altLang="en-US"/>
          </a:p>
        </p:txBody>
      </p:sp>
      <p:sp>
        <p:nvSpPr>
          <p:cNvPr id="55" name="文本框 54"/>
          <p:cNvSpPr txBox="1"/>
          <p:nvPr/>
        </p:nvSpPr>
        <p:spPr>
          <a:xfrm>
            <a:off x="5897245" y="5022215"/>
            <a:ext cx="545465" cy="368300"/>
          </a:xfrm>
          <a:prstGeom prst="rect">
            <a:avLst/>
          </a:prstGeom>
          <a:noFill/>
        </p:spPr>
        <p:txBody>
          <a:bodyPr wrap="none" rtlCol="0" anchor="t">
            <a:spAutoFit/>
          </a:bodyPr>
          <a:p>
            <a:pPr>
              <a:buNone/>
            </a:pP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天</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2" name="文本框 61"/>
          <p:cNvSpPr txBox="1"/>
          <p:nvPr/>
        </p:nvSpPr>
        <p:spPr>
          <a:xfrm>
            <a:off x="8409940" y="5020310"/>
            <a:ext cx="545465" cy="368300"/>
          </a:xfrm>
          <a:prstGeom prst="rect">
            <a:avLst/>
          </a:prstGeom>
          <a:noFill/>
        </p:spPr>
        <p:txBody>
          <a:bodyPr wrap="none" rtlCol="0" anchor="t">
            <a:spAutoFit/>
          </a:bodyPr>
          <a:p>
            <a:pPr>
              <a:buNone/>
            </a:pP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年</a:t>
            </a:r>
            <a:endParaRPr lang="zh-CN" altLang="en-US">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3" name="组合 62"/>
          <p:cNvGrpSpPr/>
          <p:nvPr/>
        </p:nvGrpSpPr>
        <p:grpSpPr>
          <a:xfrm>
            <a:off x="3879850" y="5532120"/>
            <a:ext cx="4580255" cy="881380"/>
            <a:chOff x="5987" y="8116"/>
            <a:chExt cx="7213" cy="1388"/>
          </a:xfrm>
        </p:grpSpPr>
        <p:grpSp>
          <p:nvGrpSpPr>
            <p:cNvPr id="64" name="组合 63"/>
            <p:cNvGrpSpPr/>
            <p:nvPr/>
          </p:nvGrpSpPr>
          <p:grpSpPr>
            <a:xfrm rot="0">
              <a:off x="5987" y="8116"/>
              <a:ext cx="7213" cy="1388"/>
              <a:chOff x="5488" y="1621"/>
              <a:chExt cx="12197" cy="3351"/>
            </a:xfrm>
          </p:grpSpPr>
          <p:grpSp>
            <p:nvGrpSpPr>
              <p:cNvPr id="65" name="组合 64"/>
              <p:cNvGrpSpPr/>
              <p:nvPr/>
            </p:nvGrpSpPr>
            <p:grpSpPr>
              <a:xfrm>
                <a:off x="5488" y="1621"/>
                <a:ext cx="12197" cy="3351"/>
                <a:chOff x="5488" y="1621"/>
                <a:chExt cx="12197" cy="3351"/>
              </a:xfrm>
            </p:grpSpPr>
            <p:sp>
              <p:nvSpPr>
                <p:cNvPr id="66" name="圆角矩形 6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圆角矩形 6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8" name="圆角矩形 67"/>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9" name="文本框 68"/>
            <p:cNvSpPr txBox="1"/>
            <p:nvPr/>
          </p:nvSpPr>
          <p:spPr>
            <a:xfrm>
              <a:off x="6254" y="8447"/>
              <a:ext cx="652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漏水量随着时间的增加而增加</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70" name="文本框 6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696720" y="1439545"/>
            <a:ext cx="8282305" cy="1753235"/>
          </a:xfrm>
          <a:prstGeom prst="rect">
            <a:avLst/>
          </a:prstGeom>
          <a:noFill/>
        </p:spPr>
        <p:txBody>
          <a:bodyPr wrap="square" rtlCol="0" anchor="t">
            <a:spAutoFit/>
          </a:bodyPr>
          <a:p>
            <a:pPr marL="0" indent="0">
              <a:lnSpc>
                <a:spcPct val="150000"/>
              </a:lnSpc>
              <a:spcBef>
                <a:spcPts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如果一个学校有2个这样的水龙头, 按照这个比例计算，全国大约有30万学校用自来水，全年大约要浪费多少吨水？</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nSpc>
                <a:spcPct val="150000"/>
              </a:lnSpc>
              <a:spcBef>
                <a:spcPts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1L</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水的质量是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1kg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790190" y="3820795"/>
            <a:ext cx="6096000" cy="460375"/>
          </a:xfrm>
          <a:prstGeom prst="rect">
            <a:avLst/>
          </a:prstGeom>
          <a:noFill/>
        </p:spPr>
        <p:txBody>
          <a:bodyPr wrap="square" rtlCol="0" anchor="t">
            <a:spAutoFit/>
          </a:bodyPr>
          <a:p>
            <a:pPr>
              <a:buFont typeface="Arial" panose="020B0604020202020204" pitchFamily="34" charset="0"/>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26280×2×300000=15768000000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2099310" y="4698365"/>
            <a:ext cx="8887460" cy="460375"/>
          </a:xfrm>
          <a:prstGeom prst="rect">
            <a:avLst/>
          </a:prstGeom>
          <a:noFill/>
        </p:spPr>
        <p:txBody>
          <a:bodyPr wrap="square" rtlCol="0">
            <a:spAutoFit/>
          </a:bodyPr>
          <a:p>
            <a:pPr algn="l">
              <a:buFont typeface="Arial" panose="020B0604020202020204" pitchFamily="34" charset="0"/>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15768000000L=15768000000kg =15768000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1302385" y="5436235"/>
            <a:ext cx="958723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答：全国大约有30万学校用自来水，全年大约要浪费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15768000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吨水。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861820" y="1395730"/>
            <a:ext cx="8729980" cy="1198880"/>
          </a:xfrm>
          <a:prstGeom prst="rect">
            <a:avLst/>
          </a:prstGeom>
          <a:noFill/>
        </p:spPr>
        <p:txBody>
          <a:bodyPr wrap="square" rtlCol="0" anchor="t">
            <a:spAutoFit/>
          </a:bodyPr>
          <a:p>
            <a:pPr marL="0" indent="0" algn="l">
              <a:lnSpc>
                <a:spcPct val="150000"/>
              </a:lnSpc>
              <a:spcBef>
                <a:spcPts val="0"/>
              </a:spcBef>
              <a:buFontTx/>
              <a:buNone/>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根据调查，每吨水费</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，算一算这些水一共要支付多少元水费？如果1个人1年用30吨水，这些水可供多少人用1年?</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6"/>
          <p:cNvSpPr>
            <a:spLocks noChangeArrowheads="1"/>
          </p:cNvSpPr>
          <p:nvPr/>
        </p:nvSpPr>
        <p:spPr bwMode="auto">
          <a:xfrm>
            <a:off x="3179222" y="3017505"/>
            <a:ext cx="4896544" cy="460375"/>
          </a:xfrm>
          <a:prstGeom prst="rect">
            <a:avLst/>
          </a:prstGeom>
          <a:noFill/>
          <a:ln w="9525">
            <a:noFill/>
            <a:miter lim="800000"/>
          </a:ln>
          <a:effectLst/>
        </p:spPr>
        <p:txBody>
          <a:bodyPr wrap="square" anchor="ctr">
            <a:spAutoFit/>
          </a:bodyPr>
          <a:p>
            <a:pPr>
              <a:buFont typeface="Arial" panose="020B0604020202020204" pitchFamily="34" charset="0"/>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15768000×2.5=39420000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Rectangle 6"/>
          <p:cNvSpPr>
            <a:spLocks noChangeArrowheads="1"/>
          </p:cNvSpPr>
          <p:nvPr/>
        </p:nvSpPr>
        <p:spPr bwMode="auto">
          <a:xfrm>
            <a:off x="3369722" y="3625319"/>
            <a:ext cx="5832648" cy="460375"/>
          </a:xfrm>
          <a:prstGeom prst="rect">
            <a:avLst/>
          </a:prstGeom>
          <a:noFill/>
          <a:ln w="9525">
            <a:noFill/>
            <a:miter lim="800000"/>
          </a:ln>
          <a:effectLst/>
        </p:spPr>
        <p:txBody>
          <a:bodyPr wrap="square" anchor="ctr">
            <a:spAutoFit/>
          </a:bodyPr>
          <a:p>
            <a:pPr>
              <a:buFont typeface="Arial" panose="020B0604020202020204" pitchFamily="34" charset="0"/>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15768000÷30=525600</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115185" y="4611370"/>
            <a:ext cx="7758430" cy="1198880"/>
          </a:xfrm>
          <a:prstGeom prst="rect">
            <a:avLst/>
          </a:prstGeom>
          <a:noFill/>
        </p:spPr>
        <p:txBody>
          <a:bodyPr wrap="none" rtlCol="0" anchor="t">
            <a:spAutoFit/>
          </a:bodyPr>
          <a:p>
            <a:pPr marL="0" indent="0">
              <a:lnSpc>
                <a:spcPct val="150000"/>
              </a:lnSpc>
              <a:spcBef>
                <a:spcPts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答：这些水一共要支付</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39420000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元水费，如果1个人1年</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nSpc>
                <a:spcPct val="150000"/>
              </a:lnSpc>
              <a:spcBef>
                <a:spcPts val="0"/>
              </a:spcBef>
              <a:buFontTx/>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用30吨水，这些水可供</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525600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人用1年。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4354195" y="970280"/>
            <a:ext cx="3137535" cy="928370"/>
            <a:chOff x="6857" y="1528"/>
            <a:chExt cx="4941" cy="1462"/>
          </a:xfrm>
        </p:grpSpPr>
        <p:pic>
          <p:nvPicPr>
            <p:cNvPr id="12" name="图片 11" descr="图片4"/>
            <p:cNvPicPr>
              <a:picLocks noChangeAspect="1"/>
            </p:cNvPicPr>
            <p:nvPr/>
          </p:nvPicPr>
          <p:blipFill>
            <a:blip r:embed="rId2"/>
            <a:stretch>
              <a:fillRect/>
            </a:stretch>
          </p:blipFill>
          <p:spPr>
            <a:xfrm rot="2700000">
              <a:off x="6864" y="1521"/>
              <a:ext cx="1462" cy="1476"/>
            </a:xfrm>
            <a:prstGeom prst="rect">
              <a:avLst/>
            </a:prstGeom>
          </p:spPr>
        </p:pic>
        <p:grpSp>
          <p:nvGrpSpPr>
            <p:cNvPr id="41" name="组合 40"/>
            <p:cNvGrpSpPr/>
            <p:nvPr/>
          </p:nvGrpSpPr>
          <p:grpSpPr>
            <a:xfrm rot="0">
              <a:off x="8302" y="1800"/>
              <a:ext cx="3497"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1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8938" y="2008"/>
              <a:ext cx="2208" cy="725"/>
            </a:xfrm>
            <a:prstGeom prst="rect">
              <a:avLst/>
            </a:prstGeom>
            <a:noFill/>
          </p:spPr>
          <p:txBody>
            <a:bodyPr wrap="none" rtlCol="0">
              <a:spAutoFit/>
            </a:bodyPr>
            <a:p>
              <a:r>
                <a:rPr lang="zh-CN" altLang="en-US" sz="2400" b="1">
                  <a:solidFill>
                    <a:schemeClr val="bg1"/>
                  </a:solidFill>
                </a:rPr>
                <a:t>节水方案</a:t>
              </a:r>
              <a:endParaRPr lang="zh-CN" altLang="en-US" sz="2400" b="1">
                <a:solidFill>
                  <a:schemeClr val="bg1"/>
                </a:solidFill>
              </a:endParaRPr>
            </a:p>
          </p:txBody>
        </p:sp>
      </p:grpSp>
      <p:sp>
        <p:nvSpPr>
          <p:cNvPr id="100" name="文本框 99"/>
          <p:cNvSpPr txBox="1"/>
          <p:nvPr/>
        </p:nvSpPr>
        <p:spPr>
          <a:xfrm>
            <a:off x="1039495" y="2414270"/>
            <a:ext cx="10113645" cy="2861310"/>
          </a:xfrm>
          <a:prstGeom prst="rect">
            <a:avLst/>
          </a:prstGeom>
          <a:noFill/>
          <a:ln w="9525">
            <a:noFill/>
          </a:ln>
        </p:spPr>
        <p:txBody>
          <a:bodyPr wrap="square">
            <a:spAutoFit/>
          </a:bodyPr>
          <a:p>
            <a:pPr indent="0">
              <a:lnSpc>
                <a:spcPct val="150000"/>
              </a:lnSpc>
            </a:pPr>
            <a:r>
              <a:rPr lang="en-US" sz="2400" b="0">
                <a:latin typeface="微软雅黑" panose="020B0503020204020204" pitchFamily="34" charset="-122"/>
                <a:ea typeface="微软雅黑" panose="020B0503020204020204" pitchFamily="34" charset="-122"/>
                <a:cs typeface="微软雅黑" panose="020B0503020204020204" pitchFamily="34" charset="-122"/>
              </a:rPr>
              <a:t>1</a:t>
            </a:r>
            <a:r>
              <a:rPr lang="zh-CN" sz="2400" b="0">
                <a:latin typeface="微软雅黑" panose="020B0503020204020204" pitchFamily="34" charset="-122"/>
                <a:ea typeface="微软雅黑" panose="020B0503020204020204" pitchFamily="34" charset="-122"/>
                <a:cs typeface="微软雅黑" panose="020B0503020204020204" pitchFamily="34" charset="-122"/>
              </a:rPr>
              <a:t>、洗手间洗漱时应缩短用水时间，用完后立即关闭用水器具用洗衣机洗</a:t>
            </a:r>
            <a:r>
              <a:rPr lang="en-US" altLang="zh-CN" sz="2400" b="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b="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altLang="zh-CN" sz="2400" b="0">
                <a:latin typeface="微软雅黑" panose="020B0503020204020204" pitchFamily="34" charset="-122"/>
                <a:ea typeface="微软雅黑" panose="020B0503020204020204" pitchFamily="34" charset="-122"/>
                <a:cs typeface="微软雅黑" panose="020B0503020204020204" pitchFamily="34" charset="-122"/>
              </a:rPr>
              <a:t>     </a:t>
            </a:r>
            <a:r>
              <a:rPr lang="zh-CN" sz="2400" b="0">
                <a:latin typeface="微软雅黑" panose="020B0503020204020204" pitchFamily="34" charset="-122"/>
                <a:ea typeface="微软雅黑" panose="020B0503020204020204" pitchFamily="34" charset="-122"/>
                <a:cs typeface="微软雅黑" panose="020B0503020204020204" pitchFamily="34" charset="-122"/>
              </a:rPr>
              <a:t>少量衣服时，水位不要定得太高。</a:t>
            </a:r>
            <a:r>
              <a:rPr lang="en-US" sz="2400" b="0">
                <a:latin typeface="微软雅黑" panose="020B0503020204020204" pitchFamily="34" charset="-122"/>
                <a:ea typeface="微软雅黑" panose="020B0503020204020204" pitchFamily="34" charset="-122"/>
                <a:cs typeface="微软雅黑" panose="020B0503020204020204" pitchFamily="34" charset="-122"/>
              </a:rPr>
              <a:t>2</a:t>
            </a:r>
            <a:r>
              <a:rPr lang="zh-CN" sz="2400" b="0">
                <a:latin typeface="微软雅黑" panose="020B0503020204020204" pitchFamily="34" charset="-122"/>
                <a:ea typeface="微软雅黑" panose="020B0503020204020204" pitchFamily="34" charset="-122"/>
                <a:cs typeface="微软雅黑" panose="020B0503020204020204" pitchFamily="34" charset="-122"/>
              </a:rPr>
              <a:t>、洗澡学会调节冷热水比例尽可能先从头到脚冲洗一遍，然后全身涂香</a:t>
            </a:r>
            <a:endParaRPr lang="zh-CN" sz="2400" b="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zh-CN" sz="2400" b="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0">
                <a:latin typeface="微软雅黑" panose="020B0503020204020204" pitchFamily="34" charset="-122"/>
                <a:ea typeface="微软雅黑" panose="020B0503020204020204" pitchFamily="34" charset="-122"/>
                <a:cs typeface="微软雅黑" panose="020B0503020204020204" pitchFamily="34" charset="-122"/>
              </a:rPr>
              <a:t>    </a:t>
            </a:r>
            <a:r>
              <a:rPr lang="zh-CN" sz="2400" b="0">
                <a:latin typeface="微软雅黑" panose="020B0503020204020204" pitchFamily="34" charset="-122"/>
                <a:ea typeface="微软雅黑" panose="020B0503020204020204" pitchFamily="34" charset="-122"/>
                <a:cs typeface="微软雅黑" panose="020B0503020204020204" pitchFamily="34" charset="-122"/>
              </a:rPr>
              <a:t>皂冲洗，最后一次冲洗干净，不要单独洗头、洗上身和洗脚洗澡要专心</a:t>
            </a:r>
            <a:r>
              <a:rPr lang="en-US" altLang="zh-CN" sz="2400" b="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b="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pPr>
            <a:r>
              <a:rPr lang="en-US" altLang="zh-CN" sz="2400" b="0">
                <a:latin typeface="微软雅黑" panose="020B0503020204020204" pitchFamily="34" charset="-122"/>
                <a:ea typeface="微软雅黑" panose="020B0503020204020204" pitchFamily="34" charset="-122"/>
                <a:cs typeface="微软雅黑" panose="020B0503020204020204" pitchFamily="34" charset="-122"/>
              </a:rPr>
              <a:t>     </a:t>
            </a:r>
            <a:r>
              <a:rPr lang="zh-CN" sz="2400" b="0">
                <a:latin typeface="微软雅黑" panose="020B0503020204020204" pitchFamily="34" charset="-122"/>
                <a:ea typeface="微软雅黑" panose="020B0503020204020204" pitchFamily="34" charset="-122"/>
                <a:cs typeface="微软雅黑" panose="020B0503020204020204" pitchFamily="34" charset="-122"/>
              </a:rPr>
              <a:t>致志，抓紧时间，不要悠然自得。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012190" y="2636520"/>
            <a:ext cx="10166985" cy="2861310"/>
          </a:xfrm>
          <a:prstGeom prst="rect">
            <a:avLst/>
          </a:prstGeom>
          <a:noFill/>
        </p:spPr>
        <p:txBody>
          <a:bodyPr wrap="none" rtlCol="0" anchor="t">
            <a:spAutoFit/>
          </a:bodyPr>
          <a:p>
            <a:pPr indent="0">
              <a:lnSpc>
                <a:spcPct val="150000"/>
              </a:lnSpc>
            </a:pP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、厕所发现漏水器具应及时修理垃圾不论大小，都应从垃圾道清除，而不</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50000"/>
              </a:lnSpc>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应从便池用水冲掉。如果厕所水箱过大，可以在水箱里放一块砖头或一</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50000"/>
              </a:lnSpc>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只装满水的大可乐瓶，以减少每一次的冲水量。</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4</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、洗衣用洗衣机洗少量衣服时，水位不要太高手洗应先用洗衣粉泡</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分钟</a:t>
            </a:r>
            <a:endParaRPr 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50000"/>
              </a:lnSpc>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左右再用手揉搓，漂洗时不要开大水龙头冲，应用一盆水仔细漂洗。</a:t>
            </a:r>
            <a:endParaRPr lang="zh-CN" altLang="en-US" sz="2400"/>
          </a:p>
        </p:txBody>
      </p:sp>
      <p:grpSp>
        <p:nvGrpSpPr>
          <p:cNvPr id="4" name="组合 3"/>
          <p:cNvGrpSpPr/>
          <p:nvPr/>
        </p:nvGrpSpPr>
        <p:grpSpPr>
          <a:xfrm>
            <a:off x="4354195" y="970280"/>
            <a:ext cx="3137535" cy="928370"/>
            <a:chOff x="6857" y="1528"/>
            <a:chExt cx="4941" cy="1462"/>
          </a:xfrm>
        </p:grpSpPr>
        <p:pic>
          <p:nvPicPr>
            <p:cNvPr id="12" name="图片 11" descr="图片4"/>
            <p:cNvPicPr>
              <a:picLocks noChangeAspect="1"/>
            </p:cNvPicPr>
            <p:nvPr/>
          </p:nvPicPr>
          <p:blipFill>
            <a:blip r:embed="rId2"/>
            <a:stretch>
              <a:fillRect/>
            </a:stretch>
          </p:blipFill>
          <p:spPr>
            <a:xfrm rot="2700000">
              <a:off x="6864" y="1521"/>
              <a:ext cx="1462" cy="1476"/>
            </a:xfrm>
            <a:prstGeom prst="rect">
              <a:avLst/>
            </a:prstGeom>
          </p:spPr>
        </p:pic>
        <p:grpSp>
          <p:nvGrpSpPr>
            <p:cNvPr id="41" name="组合 40"/>
            <p:cNvGrpSpPr/>
            <p:nvPr/>
          </p:nvGrpSpPr>
          <p:grpSpPr>
            <a:xfrm rot="0">
              <a:off x="8302" y="1800"/>
              <a:ext cx="3497" cy="1141"/>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932"/>
                <a:ext cx="11815" cy="2631"/>
              </a:xfrm>
              <a:prstGeom prst="roundRect">
                <a:avLst/>
              </a:prstGeom>
              <a:solidFill>
                <a:srgbClr val="D62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8938" y="2008"/>
              <a:ext cx="2208" cy="725"/>
            </a:xfrm>
            <a:prstGeom prst="rect">
              <a:avLst/>
            </a:prstGeom>
            <a:noFill/>
          </p:spPr>
          <p:txBody>
            <a:bodyPr wrap="none" rtlCol="0">
              <a:spAutoFit/>
            </a:bodyPr>
            <a:p>
              <a:r>
                <a:rPr lang="zh-CN" altLang="en-US" sz="2400" b="1">
                  <a:solidFill>
                    <a:schemeClr val="bg1"/>
                  </a:solidFill>
                </a:rPr>
                <a:t>节水方案</a:t>
              </a:r>
              <a:endParaRPr lang="zh-CN" altLang="en-US" sz="2400" b="1">
                <a:solidFill>
                  <a:schemeClr val="bg1"/>
                </a:solidFill>
              </a:endParaRPr>
            </a:p>
          </p:txBody>
        </p:sp>
      </p:grpSp>
      <p:sp>
        <p:nvSpPr>
          <p:cNvPr id="6" name="文本框 5"/>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7" name="组合 6"/>
          <p:cNvGrpSpPr/>
          <p:nvPr/>
        </p:nvGrpSpPr>
        <p:grpSpPr>
          <a:xfrm>
            <a:off x="1507490" y="810895"/>
            <a:ext cx="9160510" cy="4833620"/>
            <a:chOff x="2374" y="1277"/>
            <a:chExt cx="14426" cy="7612"/>
          </a:xfrm>
        </p:grpSpPr>
        <p:pic>
          <p:nvPicPr>
            <p:cNvPr id="5" name="图片 4" descr="aacfbb79-5edd-4aa0-907e-fcf646b09e90"/>
            <p:cNvPicPr>
              <a:picLocks noChangeAspect="1"/>
            </p:cNvPicPr>
            <p:nvPr/>
          </p:nvPicPr>
          <p:blipFill>
            <a:blip r:embed="rId2"/>
            <a:stretch>
              <a:fillRect/>
            </a:stretch>
          </p:blipFill>
          <p:spPr>
            <a:xfrm>
              <a:off x="2374" y="1277"/>
              <a:ext cx="14427" cy="7612"/>
            </a:xfrm>
            <a:prstGeom prst="rect">
              <a:avLst/>
            </a:prstGeom>
          </p:spPr>
        </p:pic>
        <p:sp>
          <p:nvSpPr>
            <p:cNvPr id="3" name="文本框 2"/>
            <p:cNvSpPr txBox="1"/>
            <p:nvPr/>
          </p:nvSpPr>
          <p:spPr>
            <a:xfrm>
              <a:off x="4993" y="5134"/>
              <a:ext cx="10848" cy="2761"/>
            </a:xfrm>
            <a:prstGeom prst="rect">
              <a:avLst/>
            </a:prstGeom>
            <a:noFill/>
          </p:spPr>
          <p:txBody>
            <a:bodyPr wrap="non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sym typeface="+mn-ea"/>
                </a:rPr>
                <a:t>通过调查和计算，漏水量随着时间的增加而增加，</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让我们再次意识到节约用水的重要性，</a:t>
              </a:r>
              <a:endParaRPr lang="zh-CN" altLang="en-US" sz="2400" dirty="0">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sym typeface="+mn-ea"/>
                </a:rPr>
                <a:t>我们应该做到</a:t>
              </a:r>
              <a:r>
                <a:rPr lang="zh-CN" altLang="en-US" sz="2400" dirty="0">
                  <a:solidFill>
                    <a:srgbClr val="FF0000"/>
                  </a:solidFill>
                  <a:latin typeface="微软雅黑" panose="020B0503020204020204" pitchFamily="34" charset="-122"/>
                  <a:ea typeface="微软雅黑" panose="020B0503020204020204" pitchFamily="34" charset="-122"/>
                  <a:sym typeface="+mn-ea"/>
                </a:rPr>
                <a:t>节约用水，从我做起</a:t>
              </a:r>
              <a:r>
                <a:rPr lang="zh-CN" altLang="en-US" sz="2400" dirty="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4730115" y="1854200"/>
            <a:ext cx="6075680" cy="1939290"/>
            <a:chOff x="5271" y="2920"/>
            <a:chExt cx="9568" cy="3054"/>
          </a:xfrm>
        </p:grpSpPr>
        <p:grpSp>
          <p:nvGrpSpPr>
            <p:cNvPr id="64" name="组合 63"/>
            <p:cNvGrpSpPr/>
            <p:nvPr/>
          </p:nvGrpSpPr>
          <p:grpSpPr>
            <a:xfrm rot="0">
              <a:off x="5271" y="2920"/>
              <a:ext cx="9569" cy="3054"/>
              <a:chOff x="10439" y="4084"/>
              <a:chExt cx="6280" cy="3054"/>
            </a:xfrm>
          </p:grpSpPr>
          <p:sp>
            <p:nvSpPr>
              <p:cNvPr id="61" name="圆角矩形标注 60"/>
              <p:cNvSpPr/>
              <p:nvPr/>
            </p:nvSpPr>
            <p:spPr>
              <a:xfrm>
                <a:off x="10439" y="4084"/>
                <a:ext cx="6281" cy="3054"/>
              </a:xfrm>
              <a:prstGeom prst="wedgeRoundRectCallout">
                <a:avLst>
                  <a:gd name="adj1" fmla="val -60793"/>
                  <a:gd name="adj2" fmla="val 4351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5875" y="3647"/>
              <a:ext cx="8448" cy="1598"/>
            </a:xfrm>
            <a:prstGeom prst="rect">
              <a:avLst/>
            </a:prstGeom>
            <a:noFill/>
          </p:spPr>
          <p:txBody>
            <a:bodyPr wrap="none" rtlCol="0">
              <a:spAutoFit/>
            </a:bodyPr>
            <a:p>
              <a:r>
                <a:rPr lang="zh-CN" altLang="en-US" sz="2400"/>
                <a:t>看完这则公益广告后，你想到了什么？</a:t>
              </a:r>
              <a:endParaRPr lang="zh-CN" altLang="en-US" sz="2400"/>
            </a:p>
            <a:p>
              <a:pPr>
                <a:lnSpc>
                  <a:spcPct val="150000"/>
                </a:lnSpc>
              </a:pPr>
              <a:r>
                <a:rPr lang="zh-CN" altLang="en-US" sz="2400"/>
                <a:t>和我们大家一起分享吧！</a:t>
              </a:r>
              <a:endParaRPr lang="zh-CN" altLang="en-US" sz="2400"/>
            </a:p>
          </p:txBody>
        </p:sp>
      </p:grpSp>
      <p:pic>
        <p:nvPicPr>
          <p:cNvPr id="5" name="图片 4" descr="51miz-E1127590-C82EEF48"/>
          <p:cNvPicPr>
            <a:picLocks noChangeAspect="1"/>
          </p:cNvPicPr>
          <p:nvPr/>
        </p:nvPicPr>
        <p:blipFill>
          <a:blip r:embed="rId2"/>
          <a:stretch>
            <a:fillRect/>
          </a:stretch>
        </p:blipFill>
        <p:spPr>
          <a:xfrm>
            <a:off x="857885" y="2942590"/>
            <a:ext cx="3352165" cy="335216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4" name="组合 63"/>
          <p:cNvGrpSpPr/>
          <p:nvPr/>
        </p:nvGrpSpPr>
        <p:grpSpPr>
          <a:xfrm rot="0">
            <a:off x="4218305" y="2753995"/>
            <a:ext cx="5513705" cy="1118870"/>
            <a:chOff x="10439" y="4084"/>
            <a:chExt cx="6281" cy="3054"/>
          </a:xfrm>
        </p:grpSpPr>
        <p:sp>
          <p:nvSpPr>
            <p:cNvPr id="61" name="圆角矩形标注 60"/>
            <p:cNvSpPr/>
            <p:nvPr/>
          </p:nvSpPr>
          <p:spPr>
            <a:xfrm>
              <a:off x="10439" y="4084"/>
              <a:ext cx="6281" cy="3054"/>
            </a:xfrm>
            <a:prstGeom prst="wedgeRoundRectCallout">
              <a:avLst>
                <a:gd name="adj1" fmla="val -60793"/>
                <a:gd name="adj2" fmla="val 4351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368"/>
              <a:ext cx="5921" cy="24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 name="图片 7" descr="51miz-E1127590-C82EEF48"/>
          <p:cNvPicPr>
            <a:picLocks noChangeAspect="1"/>
          </p:cNvPicPr>
          <p:nvPr/>
        </p:nvPicPr>
        <p:blipFill>
          <a:blip r:embed="rId2"/>
          <a:stretch>
            <a:fillRect/>
          </a:stretch>
        </p:blipFill>
        <p:spPr>
          <a:xfrm>
            <a:off x="857885" y="2942590"/>
            <a:ext cx="3352165" cy="335216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4318000" y="917575"/>
            <a:ext cx="3174365" cy="987425"/>
            <a:chOff x="5634" y="1572"/>
            <a:chExt cx="4999" cy="1555"/>
          </a:xfrm>
        </p:grpSpPr>
        <p:pic>
          <p:nvPicPr>
            <p:cNvPr id="16" name="图片 15" descr="图片2"/>
            <p:cNvPicPr>
              <a:picLocks noChangeAspect="1"/>
            </p:cNvPicPr>
            <p:nvPr/>
          </p:nvPicPr>
          <p:blipFill>
            <a:blip r:embed="rId3"/>
            <a:stretch>
              <a:fillRect/>
            </a:stretch>
          </p:blipFill>
          <p:spPr>
            <a:xfrm rot="2700000">
              <a:off x="5614" y="1592"/>
              <a:ext cx="1555" cy="1515"/>
            </a:xfrm>
            <a:prstGeom prst="rect">
              <a:avLst/>
            </a:prstGeom>
          </p:spPr>
        </p:pic>
        <p:grpSp>
          <p:nvGrpSpPr>
            <p:cNvPr id="17" name="组合 16"/>
            <p:cNvGrpSpPr/>
            <p:nvPr/>
          </p:nvGrpSpPr>
          <p:grpSpPr>
            <a:xfrm rot="0">
              <a:off x="7104" y="1937"/>
              <a:ext cx="3529" cy="1141"/>
              <a:chOff x="5488" y="1621"/>
              <a:chExt cx="12197" cy="3351"/>
            </a:xfrm>
          </p:grpSpPr>
          <p:grpSp>
            <p:nvGrpSpPr>
              <p:cNvPr id="22" name="组合 21"/>
              <p:cNvGrpSpPr/>
              <p:nvPr/>
            </p:nvGrpSpPr>
            <p:grpSpPr>
              <a:xfrm>
                <a:off x="5488" y="1621"/>
                <a:ext cx="12197" cy="3351"/>
                <a:chOff x="5488" y="1621"/>
                <a:chExt cx="12197" cy="3351"/>
              </a:xfrm>
            </p:grpSpPr>
            <p:sp>
              <p:nvSpPr>
                <p:cNvPr id="26" name="圆角矩形 2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8" name="圆角矩形 27"/>
              <p:cNvSpPr/>
              <p:nvPr/>
            </p:nvSpPr>
            <p:spPr>
              <a:xfrm>
                <a:off x="5652" y="1932"/>
                <a:ext cx="11815" cy="2631"/>
              </a:xfrm>
              <a:prstGeom prst="roundRect">
                <a:avLst/>
              </a:prstGeom>
              <a:solidFill>
                <a:srgbClr val="F4A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7673" y="2128"/>
              <a:ext cx="2208" cy="725"/>
            </a:xfrm>
            <a:prstGeom prst="rect">
              <a:avLst/>
            </a:prstGeom>
            <a:noFill/>
          </p:spPr>
          <p:txBody>
            <a:bodyPr wrap="none" rtlCol="0">
              <a:spAutoFit/>
            </a:bodyPr>
            <a:p>
              <a:r>
                <a:rPr lang="zh-CN" altLang="en-US" sz="2400" b="1">
                  <a:solidFill>
                    <a:schemeClr val="bg1"/>
                  </a:solidFill>
                </a:rPr>
                <a:t>资料交流</a:t>
              </a:r>
              <a:endParaRPr lang="zh-CN" altLang="en-US" sz="2400" b="1">
                <a:solidFill>
                  <a:schemeClr val="bg1"/>
                </a:solidFill>
              </a:endParaRPr>
            </a:p>
          </p:txBody>
        </p:sp>
      </p:grpSp>
      <p:sp>
        <p:nvSpPr>
          <p:cNvPr id="5" name="文本框 4"/>
          <p:cNvSpPr txBox="1"/>
          <p:nvPr/>
        </p:nvSpPr>
        <p:spPr>
          <a:xfrm>
            <a:off x="4454525" y="3071495"/>
            <a:ext cx="5059680" cy="460375"/>
          </a:xfrm>
          <a:prstGeom prst="rect">
            <a:avLst/>
          </a:prstGeom>
          <a:noFill/>
        </p:spPr>
        <p:txBody>
          <a:bodyPr wrap="none" rtlCol="0">
            <a:spAutoFit/>
          </a:bodyPr>
          <a:p>
            <a:r>
              <a:rPr lang="zh-CN" altLang="en-US" sz="2400"/>
              <a:t>水和人类生活有哪些密切的联系呢？</a:t>
            </a:r>
            <a:endParaRPr lang="zh-CN" altLang="en-US"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文本框 3"/>
          <p:cNvSpPr txBox="1"/>
          <p:nvPr/>
        </p:nvSpPr>
        <p:spPr>
          <a:xfrm>
            <a:off x="1457960" y="1641475"/>
            <a:ext cx="9100820" cy="3415030"/>
          </a:xfrm>
          <a:prstGeom prst="rect">
            <a:avLst/>
          </a:prstGeom>
          <a:noFill/>
        </p:spPr>
        <p:txBody>
          <a:bodyPr wrap="square" rtlCol="0" anchor="t">
            <a:spAutoFit/>
          </a:bodyPr>
          <a:p>
            <a:pPr>
              <a:lnSpc>
                <a:spcPct val="150000"/>
              </a:lnSpc>
            </a:pPr>
            <a:r>
              <a:rPr lang="zh-CN" altLang="en-US" sz="2400"/>
              <a:t>生物维持生命离不开水。一个成年人在正常情况下每天应补给的水量为每千克体重40毫升左右。当人体失水60%，会出现口渴、尿少和发烧。失水10%-20%将会出现昏厥甚至死亡。对人类来说，水比食物更为珍贵，不吃食物，人的生命可以维持20几天，如不喝水，不过几天便可死亡。其他动物、植物也一样靠水维持生命。没有水，就没有我们这个美丽可爱的世界。</a:t>
            </a:r>
            <a:endParaRPr lang="zh-CN" altLang="en-US" sz="2400"/>
          </a:p>
        </p:txBody>
      </p:sp>
      <p:pic>
        <p:nvPicPr>
          <p:cNvPr id="7" name="图片 6" descr="57d0101d-0c6f-47c0-86f8-65a688e06f51"/>
          <p:cNvPicPr>
            <a:picLocks noChangeAspect="1"/>
          </p:cNvPicPr>
          <p:nvPr/>
        </p:nvPicPr>
        <p:blipFill>
          <a:blip r:embed="rId2"/>
          <a:stretch>
            <a:fillRect/>
          </a:stretch>
        </p:blipFill>
        <p:spPr>
          <a:xfrm>
            <a:off x="730885" y="1235075"/>
            <a:ext cx="10602595" cy="536765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1520825" y="1998345"/>
            <a:ext cx="9391650" cy="2861310"/>
          </a:xfrm>
          <a:prstGeom prst="rect">
            <a:avLst/>
          </a:prstGeom>
          <a:noFill/>
        </p:spPr>
        <p:txBody>
          <a:bodyPr wrap="square" rtlCol="0" anchor="t">
            <a:spAutoFit/>
          </a:bodyPr>
          <a:p>
            <a:pPr>
              <a:lnSpc>
                <a:spcPct val="150000"/>
              </a:lnSpc>
            </a:pPr>
            <a:r>
              <a:rPr lang="zh-CN" altLang="en-US" sz="2400"/>
              <a:t>地球上的淡水资源仅占地球总水量的</a:t>
            </a:r>
            <a:r>
              <a:rPr lang="en-US" altLang="zh-CN" sz="2400"/>
              <a:t>2.5</a:t>
            </a:r>
            <a:r>
              <a:rPr lang="zh-CN" altLang="en-US" sz="2400">
                <a:sym typeface="+mn-ea"/>
              </a:rPr>
              <a:t>%</a:t>
            </a:r>
            <a:r>
              <a:rPr lang="zh-CN" altLang="en-US" sz="2400"/>
              <a:t>左右，可被人类利用的淡水总量只占地球上总水量的十万分之三，占淡水总蓄量的</a:t>
            </a:r>
            <a:r>
              <a:rPr lang="en-US" altLang="zh-CN" sz="2400"/>
              <a:t>0.34</a:t>
            </a:r>
            <a:r>
              <a:rPr lang="zh-CN" altLang="en-US" sz="2400">
                <a:sym typeface="+mn-ea"/>
              </a:rPr>
              <a:t>%</a:t>
            </a:r>
            <a:r>
              <a:rPr lang="zh-CN" altLang="en-US" sz="2400"/>
              <a:t>。目前，世界上已有超过一半的陆地面积，遍及100多个国家和地区缺水，20亿人饮水困难，而人类正以每15年增加一倍的淡水需求消耗着水资源。到目前为止，人类淡水消耗量已占全世界可用淡水的54%。</a:t>
            </a:r>
            <a:endParaRPr lang="zh-CN" altLang="en-US" sz="2400"/>
          </a:p>
        </p:txBody>
      </p:sp>
      <p:pic>
        <p:nvPicPr>
          <p:cNvPr id="4" name="图片 3" descr="81659598-4df0-42b7-9006-38b12fa79385"/>
          <p:cNvPicPr>
            <a:picLocks noChangeAspect="1"/>
          </p:cNvPicPr>
          <p:nvPr/>
        </p:nvPicPr>
        <p:blipFill>
          <a:blip r:embed="rId2"/>
          <a:stretch>
            <a:fillRect/>
          </a:stretch>
        </p:blipFill>
        <p:spPr>
          <a:xfrm>
            <a:off x="586740" y="351155"/>
            <a:ext cx="11605260" cy="5841365"/>
          </a:xfrm>
          <a:prstGeom prst="rect">
            <a:avLst/>
          </a:prstGeom>
        </p:spPr>
      </p:pic>
      <p:pic>
        <p:nvPicPr>
          <p:cNvPr id="5" name="图片 4" descr="81659598-4df0-42b7-9006-38b12fa79385"/>
          <p:cNvPicPr>
            <a:picLocks noChangeAspect="1"/>
          </p:cNvPicPr>
          <p:nvPr/>
        </p:nvPicPr>
        <p:blipFill>
          <a:blip r:embed="rId2"/>
          <a:stretch>
            <a:fillRect/>
          </a:stretch>
        </p:blipFill>
        <p:spPr>
          <a:xfrm>
            <a:off x="713740" y="319405"/>
            <a:ext cx="11605260" cy="584136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edf1634a-185f-44b2-813b-2d2e06adce50"/>
          <p:cNvPicPr>
            <a:picLocks noChangeAspect="1"/>
          </p:cNvPicPr>
          <p:nvPr/>
        </p:nvPicPr>
        <p:blipFill>
          <a:blip r:embed="rId2"/>
          <a:stretch>
            <a:fillRect/>
          </a:stretch>
        </p:blipFill>
        <p:spPr>
          <a:xfrm>
            <a:off x="618490" y="0"/>
            <a:ext cx="10955020" cy="685863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1448435" y="1987550"/>
            <a:ext cx="9328150" cy="2861310"/>
          </a:xfrm>
          <a:prstGeom prst="rect">
            <a:avLst/>
          </a:prstGeom>
          <a:noFill/>
        </p:spPr>
        <p:txBody>
          <a:bodyPr wrap="square" rtlCol="0" anchor="t">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我国水资源人均占有量只有2300</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m³</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，约为世界人均水平的1/4，排世界第121位。我国水资源总量中可用水储量只有</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万亿</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m³</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，而目前用水量已达5600亿</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m³</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。全国600多个城市中有400多个城市供水不足，其中有110个严重缺水，日缺水量达1600万</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m³</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。因缺水影响四千万城市人口的正常生活，每年造成工业损失2000多亿元。</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8" name="组合 7"/>
          <p:cNvGrpSpPr/>
          <p:nvPr/>
        </p:nvGrpSpPr>
        <p:grpSpPr>
          <a:xfrm>
            <a:off x="4681855" y="937260"/>
            <a:ext cx="6077283" cy="2936875"/>
            <a:chOff x="7449" y="2920"/>
            <a:chExt cx="9571" cy="4625"/>
          </a:xfrm>
        </p:grpSpPr>
        <p:grpSp>
          <p:nvGrpSpPr>
            <p:cNvPr id="64" name="组合 63"/>
            <p:cNvGrpSpPr/>
            <p:nvPr/>
          </p:nvGrpSpPr>
          <p:grpSpPr>
            <a:xfrm rot="0">
              <a:off x="7449" y="2920"/>
              <a:ext cx="9571" cy="4625"/>
              <a:chOff x="10439" y="4084"/>
              <a:chExt cx="6281" cy="3054"/>
            </a:xfrm>
          </p:grpSpPr>
          <p:sp>
            <p:nvSpPr>
              <p:cNvPr id="61" name="圆角矩形标注 60"/>
              <p:cNvSpPr/>
              <p:nvPr/>
            </p:nvSpPr>
            <p:spPr>
              <a:xfrm>
                <a:off x="10439" y="4084"/>
                <a:ext cx="6281" cy="3054"/>
              </a:xfrm>
              <a:prstGeom prst="wedgeRoundRectCallout">
                <a:avLst>
                  <a:gd name="adj1" fmla="val -60793"/>
                  <a:gd name="adj2" fmla="val 43516"/>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571" y="4214"/>
                <a:ext cx="6027" cy="2770"/>
              </a:xfrm>
              <a:prstGeom prst="roundRect">
                <a:avLst/>
              </a:prstGeom>
              <a:solidFill>
                <a:schemeClr val="accent1">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7918" y="3373"/>
              <a:ext cx="8791" cy="3633"/>
            </a:xfrm>
            <a:prstGeom prst="rect">
              <a:avLst/>
            </a:prstGeom>
            <a:noFill/>
          </p:spPr>
          <p:txBody>
            <a:bodyPr wrap="square" rtlCol="0" anchor="t">
              <a:spAutoFit/>
            </a:bodyPr>
            <a:p>
              <a:pPr>
                <a:lnSpc>
                  <a:spcPct val="150000"/>
                </a:lnSpc>
              </a:pPr>
              <a:r>
                <a:rPr lang="zh-CN" altLang="en-US" sz="2400"/>
                <a:t>人一刻也离不开水。水资源是一种有限的而且非常宝贵的自然资源，并非取之不尽，用之不竭。缺水已是一个困扰着世界的全球性问题。</a:t>
              </a:r>
              <a:endParaRPr lang="zh-CN" altLang="en-US" sz="2400"/>
            </a:p>
          </p:txBody>
        </p:sp>
      </p:grpSp>
      <p:pic>
        <p:nvPicPr>
          <p:cNvPr id="7" name="图片 6" descr="51miz-E1127590-C82EEF48"/>
          <p:cNvPicPr>
            <a:picLocks noChangeAspect="1"/>
          </p:cNvPicPr>
          <p:nvPr/>
        </p:nvPicPr>
        <p:blipFill>
          <a:blip r:embed="rId2"/>
          <a:stretch>
            <a:fillRect/>
          </a:stretch>
        </p:blipFill>
        <p:spPr>
          <a:xfrm>
            <a:off x="857885" y="2942590"/>
            <a:ext cx="3352165" cy="3352165"/>
          </a:xfrm>
          <a:prstGeom prst="rect">
            <a:avLst/>
          </a:prstGeom>
        </p:spPr>
      </p:pic>
      <p:grpSp>
        <p:nvGrpSpPr>
          <p:cNvPr id="11" name="组合 10"/>
          <p:cNvGrpSpPr/>
          <p:nvPr/>
        </p:nvGrpSpPr>
        <p:grpSpPr>
          <a:xfrm>
            <a:off x="5622925" y="4100830"/>
            <a:ext cx="3719830" cy="2193290"/>
            <a:chOff x="8982" y="6817"/>
            <a:chExt cx="5858" cy="3454"/>
          </a:xfrm>
        </p:grpSpPr>
        <p:pic>
          <p:nvPicPr>
            <p:cNvPr id="9" name="图片 8" descr="e97be28d-4d97-43bc-97c4-ae88f0601436"/>
            <p:cNvPicPr>
              <a:picLocks noChangeAspect="1"/>
            </p:cNvPicPr>
            <p:nvPr/>
          </p:nvPicPr>
          <p:blipFill>
            <a:blip r:embed="rId3"/>
            <a:stretch>
              <a:fillRect/>
            </a:stretch>
          </p:blipFill>
          <p:spPr>
            <a:xfrm>
              <a:off x="8982" y="6817"/>
              <a:ext cx="5859" cy="3455"/>
            </a:xfrm>
            <a:prstGeom prst="rect">
              <a:avLst/>
            </a:prstGeom>
          </p:spPr>
        </p:pic>
        <p:sp>
          <p:nvSpPr>
            <p:cNvPr id="10" name="文本框 9"/>
            <p:cNvSpPr txBox="1"/>
            <p:nvPr/>
          </p:nvSpPr>
          <p:spPr>
            <a:xfrm>
              <a:off x="10609" y="8206"/>
              <a:ext cx="2528" cy="822"/>
            </a:xfrm>
            <a:prstGeom prst="rect">
              <a:avLst/>
            </a:prstGeom>
            <a:noFill/>
          </p:spPr>
          <p:txBody>
            <a:bodyPr wrap="none" rtlCol="0">
              <a:spAutoFit/>
            </a:bodyPr>
            <a:p>
              <a:r>
                <a:rPr lang="zh-CN" altLang="en-US" sz="2800" b="1">
                  <a:solidFill>
                    <a:srgbClr val="FF0000"/>
                  </a:solidFill>
                </a:rPr>
                <a:t>节约用水</a:t>
              </a:r>
              <a:endParaRPr lang="zh-CN" altLang="en-US" sz="2800" b="1">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4344035" y="885190"/>
            <a:ext cx="3147695" cy="1008380"/>
            <a:chOff x="6841" y="1394"/>
            <a:chExt cx="4957" cy="1588"/>
          </a:xfrm>
        </p:grpSpPr>
        <p:pic>
          <p:nvPicPr>
            <p:cNvPr id="15" name="图片 14" descr="图片1"/>
            <p:cNvPicPr>
              <a:picLocks noChangeAspect="1"/>
            </p:cNvPicPr>
            <p:nvPr/>
          </p:nvPicPr>
          <p:blipFill>
            <a:blip r:embed="rId2"/>
            <a:stretch>
              <a:fillRect/>
            </a:stretch>
          </p:blipFill>
          <p:spPr>
            <a:xfrm rot="2700000">
              <a:off x="6815" y="1420"/>
              <a:ext cx="1588" cy="1536"/>
            </a:xfrm>
            <a:prstGeom prst="rect">
              <a:avLst/>
            </a:prstGeom>
          </p:spPr>
        </p:pic>
        <p:grpSp>
          <p:nvGrpSpPr>
            <p:cNvPr id="35" name="组合 34"/>
            <p:cNvGrpSpPr/>
            <p:nvPr/>
          </p:nvGrpSpPr>
          <p:grpSpPr>
            <a:xfrm rot="0">
              <a:off x="8302" y="1817"/>
              <a:ext cx="3496"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2BA3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8938" y="2025"/>
              <a:ext cx="2208" cy="725"/>
            </a:xfrm>
            <a:prstGeom prst="rect">
              <a:avLst/>
            </a:prstGeom>
            <a:noFill/>
          </p:spPr>
          <p:txBody>
            <a:bodyPr wrap="none" rtlCol="0">
              <a:spAutoFit/>
            </a:bodyPr>
            <a:p>
              <a:r>
                <a:rPr lang="zh-CN" altLang="en-US" sz="2400" b="1">
                  <a:solidFill>
                    <a:schemeClr val="bg1"/>
                  </a:solidFill>
                </a:rPr>
                <a:t>解决问题</a:t>
              </a:r>
              <a:endParaRPr lang="zh-CN" altLang="en-US" sz="2400" b="1">
                <a:solidFill>
                  <a:schemeClr val="bg1"/>
                </a:solidFill>
              </a:endParaRPr>
            </a:p>
          </p:txBody>
        </p:sp>
      </p:grpSp>
      <p:grpSp>
        <p:nvGrpSpPr>
          <p:cNvPr id="12" name="组合 11"/>
          <p:cNvGrpSpPr/>
          <p:nvPr/>
        </p:nvGrpSpPr>
        <p:grpSpPr>
          <a:xfrm>
            <a:off x="2259965" y="2667635"/>
            <a:ext cx="7889240" cy="918210"/>
            <a:chOff x="2245" y="1516"/>
            <a:chExt cx="12424" cy="1446"/>
          </a:xfrm>
        </p:grpSpPr>
        <p:grpSp>
          <p:nvGrpSpPr>
            <p:cNvPr id="8" name="组合 7"/>
            <p:cNvGrpSpPr/>
            <p:nvPr/>
          </p:nvGrpSpPr>
          <p:grpSpPr>
            <a:xfrm rot="0">
              <a:off x="2245" y="1516"/>
              <a:ext cx="12425" cy="1446"/>
              <a:chOff x="5648" y="4880"/>
              <a:chExt cx="8796" cy="2662"/>
            </a:xfrm>
          </p:grpSpPr>
          <p:grpSp>
            <p:nvGrpSpPr>
              <p:cNvPr id="9" name="组合 8"/>
              <p:cNvGrpSpPr/>
              <p:nvPr/>
            </p:nvGrpSpPr>
            <p:grpSpPr>
              <a:xfrm>
                <a:off x="5648" y="4880"/>
                <a:ext cx="8797" cy="2662"/>
                <a:chOff x="5648" y="4880"/>
                <a:chExt cx="8797" cy="2662"/>
              </a:xfrm>
            </p:grpSpPr>
            <p:sp>
              <p:nvSpPr>
                <p:cNvPr id="10" name="圆角矩形标注 9"/>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1" name="圆角矩形 10"/>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文本框 6"/>
            <p:cNvSpPr txBox="1"/>
            <p:nvPr/>
          </p:nvSpPr>
          <p:spPr>
            <a:xfrm>
              <a:off x="2615" y="1904"/>
              <a:ext cx="11808" cy="725"/>
            </a:xfrm>
            <a:prstGeom prst="rect">
              <a:avLst/>
            </a:prstGeom>
            <a:noFill/>
          </p:spPr>
          <p:txBody>
            <a:bodyPr wrap="none" rtlCol="0">
              <a:spAutoFit/>
            </a:bodyPr>
            <a:p>
              <a:r>
                <a:rPr lang="zh-CN" altLang="en-US" sz="2400"/>
                <a:t>活动一：用什么样的数来表示水龙头漏水的一般水平？</a:t>
              </a:r>
              <a:endParaRPr lang="zh-CN" altLang="en-US" sz="2400"/>
            </a:p>
          </p:txBody>
        </p:sp>
      </p:grpSp>
      <p:grpSp>
        <p:nvGrpSpPr>
          <p:cNvPr id="13" name="组合 12"/>
          <p:cNvGrpSpPr/>
          <p:nvPr/>
        </p:nvGrpSpPr>
        <p:grpSpPr>
          <a:xfrm>
            <a:off x="2393315" y="4197350"/>
            <a:ext cx="1496060" cy="1522730"/>
            <a:chOff x="10238" y="3718"/>
            <a:chExt cx="3292" cy="3345"/>
          </a:xfrm>
        </p:grpSpPr>
        <p:pic>
          <p:nvPicPr>
            <p:cNvPr id="14" name="图片 13"/>
            <p:cNvPicPr>
              <a:picLocks noChangeAspect="1"/>
            </p:cNvPicPr>
            <p:nvPr/>
          </p:nvPicPr>
          <p:blipFill>
            <a:blip r:embed="rId3">
              <a:clrChange>
                <a:clrFrom>
                  <a:srgbClr val="F6F6F6"/>
                </a:clrFrom>
                <a:clrTo>
                  <a:srgbClr val="F6F6F6">
                    <a:alpha val="0"/>
                  </a:srgbClr>
                </a:clrTo>
              </a:clrChange>
              <a:extLst>
                <a:ext uri="{BEBA8EAE-BF5A-486C-A8C5-ECC9F3942E4B}">
                  <a14:imgProps xmlns:a14="http://schemas.microsoft.com/office/drawing/2010/main">
                    <a14:imgLayer r:embed="rId4">
                      <a14:imgEffect>
                        <a14:backgroundRemoval t="0" b="99457" l="0" r="100000">
                          <a14:foregroundMark x1="13270" y1="71467" x2="11374" y2="52174"/>
                        </a14:backgroundRemoval>
                      </a14:imgEffect>
                    </a14:imgLayer>
                  </a14:imgProps>
                </a:ext>
              </a:extLst>
            </a:blip>
            <a:stretch>
              <a:fillRect/>
            </a:stretch>
          </p:blipFill>
          <p:spPr>
            <a:xfrm>
              <a:off x="10238" y="3718"/>
              <a:ext cx="3292" cy="2871"/>
            </a:xfrm>
            <a:prstGeom prst="rect">
              <a:avLst/>
            </a:prstGeom>
          </p:spPr>
        </p:pic>
        <p:pic>
          <p:nvPicPr>
            <p:cNvPr id="18" name="图片 17"/>
            <p:cNvPicPr>
              <a:picLocks noChangeAspect="1"/>
            </p:cNvPicPr>
            <p:nvPr/>
          </p:nvPicPr>
          <p:blipFill>
            <a:blip r:embed="rId5">
              <a:clrChange>
                <a:clrFrom>
                  <a:srgbClr val="F6F6F6"/>
                </a:clrFrom>
                <a:clrTo>
                  <a:srgbClr val="F6F6F6">
                    <a:alpha val="0"/>
                  </a:srgbClr>
                </a:clrTo>
              </a:clrChange>
              <a:extLst>
                <a:ext uri="{BEBA8EAE-BF5A-486C-A8C5-ECC9F3942E4B}">
                  <a14:imgProps xmlns:a14="http://schemas.microsoft.com/office/drawing/2010/main">
                    <a14:imgLayer r:embed="rId6">
                      <a14:imgEffect>
                        <a14:backgroundRemoval t="0" b="99209" l="0" r="95092">
                          <a14:foregroundMark x1="26994" y1="42688" x2="30675" y2="31621"/>
                          <a14:foregroundMark x1="77301" y1="62846" x2="63804" y2="45455"/>
                          <a14:backgroundMark x1="79141" y1="4348" x2="9816" y2="791"/>
                        </a14:backgroundRemoval>
                      </a14:imgEffect>
                    </a14:imgLayer>
                  </a14:imgProps>
                </a:ext>
              </a:extLst>
            </a:blip>
            <a:stretch>
              <a:fillRect/>
            </a:stretch>
          </p:blipFill>
          <p:spPr>
            <a:xfrm>
              <a:off x="12825" y="6589"/>
              <a:ext cx="306" cy="475"/>
            </a:xfrm>
            <a:prstGeom prst="rect">
              <a:avLst/>
            </a:prstGeom>
          </p:spPr>
        </p:pic>
      </p:grpSp>
      <p:grpSp>
        <p:nvGrpSpPr>
          <p:cNvPr id="23" name="组合 22"/>
          <p:cNvGrpSpPr/>
          <p:nvPr/>
        </p:nvGrpSpPr>
        <p:grpSpPr>
          <a:xfrm>
            <a:off x="4933950" y="4197350"/>
            <a:ext cx="6135370" cy="1430020"/>
            <a:chOff x="7770" y="6610"/>
            <a:chExt cx="9662" cy="2252"/>
          </a:xfrm>
        </p:grpSpPr>
        <p:grpSp>
          <p:nvGrpSpPr>
            <p:cNvPr id="20" name="组合 19"/>
            <p:cNvGrpSpPr/>
            <p:nvPr/>
          </p:nvGrpSpPr>
          <p:grpSpPr>
            <a:xfrm>
              <a:off x="7770" y="6890"/>
              <a:ext cx="5530" cy="1972"/>
              <a:chOff x="7770" y="6890"/>
              <a:chExt cx="5530" cy="1972"/>
            </a:xfrm>
          </p:grpSpPr>
          <p:sp>
            <p:nvSpPr>
              <p:cNvPr id="48" name="圆角矩形标注 47"/>
              <p:cNvSpPr/>
              <p:nvPr/>
            </p:nvSpPr>
            <p:spPr>
              <a:xfrm>
                <a:off x="7770" y="6890"/>
                <a:ext cx="5531" cy="1973"/>
              </a:xfrm>
              <a:prstGeom prst="wedgeRoundRectCallout">
                <a:avLst>
                  <a:gd name="adj1" fmla="val 62565"/>
                  <a:gd name="adj2" fmla="val -20248"/>
                  <a:gd name="adj3" fmla="val 16667"/>
                </a:avLst>
              </a:prstGeom>
              <a:solidFill>
                <a:schemeClr val="accent5">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7966" y="6890"/>
                <a:ext cx="5088" cy="1888"/>
              </a:xfrm>
              <a:prstGeom prst="rect">
                <a:avLst/>
              </a:prstGeom>
              <a:noFill/>
            </p:spPr>
            <p:txBody>
              <a:bodyPr wrap="none" rtlCol="0">
                <a:spAutoFit/>
              </a:bodyPr>
              <a:p>
                <a:pPr>
                  <a:lnSpc>
                    <a:spcPct val="150000"/>
                  </a:lnSpc>
                </a:pPr>
                <a:r>
                  <a:rPr lang="zh-CN" altLang="en-US" sz="2400"/>
                  <a:t>说一说你所调查的漏水</a:t>
                </a:r>
                <a:endParaRPr lang="zh-CN" altLang="en-US" sz="2400"/>
              </a:p>
              <a:p>
                <a:pPr>
                  <a:lnSpc>
                    <a:spcPct val="150000"/>
                  </a:lnSpc>
                </a:pPr>
                <a:r>
                  <a:rPr lang="zh-CN" altLang="en-US" sz="2400"/>
                  <a:t>的水龙头的漏水情况。</a:t>
                </a:r>
                <a:endParaRPr lang="zh-CN" altLang="en-US" sz="2400"/>
              </a:p>
            </p:txBody>
          </p:sp>
        </p:grpSp>
        <p:pic>
          <p:nvPicPr>
            <p:cNvPr id="21" name="图片 20" descr="图片160"/>
            <p:cNvPicPr>
              <a:picLocks noChangeAspect="1"/>
            </p:cNvPicPr>
            <p:nvPr/>
          </p:nvPicPr>
          <p:blipFill>
            <a:blip r:embed="rId7"/>
            <a:stretch>
              <a:fillRect/>
            </a:stretch>
          </p:blipFill>
          <p:spPr>
            <a:xfrm flipH="1">
              <a:off x="14686" y="6610"/>
              <a:ext cx="2746" cy="218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2" name="组合 21"/>
          <p:cNvGrpSpPr/>
          <p:nvPr/>
        </p:nvGrpSpPr>
        <p:grpSpPr>
          <a:xfrm>
            <a:off x="1172845" y="1382395"/>
            <a:ext cx="8430895" cy="2218055"/>
            <a:chOff x="1847" y="2177"/>
            <a:chExt cx="13277" cy="3493"/>
          </a:xfrm>
        </p:grpSpPr>
        <p:grpSp>
          <p:nvGrpSpPr>
            <p:cNvPr id="3" name="组合 2"/>
            <p:cNvGrpSpPr/>
            <p:nvPr/>
          </p:nvGrpSpPr>
          <p:grpSpPr>
            <a:xfrm>
              <a:off x="5262" y="2406"/>
              <a:ext cx="9862" cy="3264"/>
              <a:chOff x="3084" y="2432"/>
              <a:chExt cx="9862" cy="3264"/>
            </a:xfrm>
          </p:grpSpPr>
          <p:sp>
            <p:nvSpPr>
              <p:cNvPr id="48" name="圆角矩形标注 47"/>
              <p:cNvSpPr/>
              <p:nvPr/>
            </p:nvSpPr>
            <p:spPr>
              <a:xfrm>
                <a:off x="3084" y="2432"/>
                <a:ext cx="9862" cy="3265"/>
              </a:xfrm>
              <a:prstGeom prst="wedgeRoundRectCallout">
                <a:avLst>
                  <a:gd name="adj1" fmla="val -59430"/>
                  <a:gd name="adj2" fmla="val -23353"/>
                  <a:gd name="adj3" fmla="val 16667"/>
                </a:avLst>
              </a:prstGeom>
              <a:solidFill>
                <a:schemeClr val="accent2">
                  <a:lumMod val="60000"/>
                  <a:lumOff val="40000"/>
                </a:schemeClr>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3238" y="2633"/>
                <a:ext cx="9408" cy="2761"/>
              </a:xfrm>
              <a:prstGeom prst="rect">
                <a:avLst/>
              </a:prstGeom>
              <a:noFill/>
            </p:spPr>
            <p:txBody>
              <a:bodyPr wrap="none" rtlCol="0">
                <a:spAutoFit/>
              </a:bodyPr>
              <a:p>
                <a:pPr>
                  <a:lnSpc>
                    <a:spcPct val="150000"/>
                  </a:lnSpc>
                </a:pPr>
                <a:r>
                  <a:rPr lang="zh-CN" altLang="en-US" sz="2400"/>
                  <a:t>大家调查的地点不一样，水龙头漏水的速度</a:t>
                </a:r>
                <a:endParaRPr lang="zh-CN" altLang="en-US" sz="2400"/>
              </a:p>
              <a:p>
                <a:pPr>
                  <a:lnSpc>
                    <a:spcPct val="150000"/>
                  </a:lnSpc>
                </a:pPr>
                <a:r>
                  <a:rPr lang="zh-CN" altLang="en-US" sz="2400"/>
                  <a:t>有很大的差别，怎样才能表示全班同学调查</a:t>
                </a:r>
                <a:endParaRPr lang="zh-CN" altLang="en-US" sz="2400"/>
              </a:p>
              <a:p>
                <a:pPr>
                  <a:lnSpc>
                    <a:spcPct val="150000"/>
                  </a:lnSpc>
                </a:pPr>
                <a:r>
                  <a:rPr lang="zh-CN" altLang="en-US" sz="2400"/>
                  <a:t>到的水龙头漏水的一般水平呢？</a:t>
                </a:r>
                <a:endParaRPr lang="zh-CN" altLang="en-US" sz="2400"/>
              </a:p>
            </p:txBody>
          </p:sp>
        </p:grpSp>
        <p:pic>
          <p:nvPicPr>
            <p:cNvPr id="4" name="图片 3" descr="图片168"/>
            <p:cNvPicPr>
              <a:picLocks noChangeAspect="1"/>
            </p:cNvPicPr>
            <p:nvPr/>
          </p:nvPicPr>
          <p:blipFill>
            <a:blip r:embed="rId2"/>
            <a:stretch>
              <a:fillRect/>
            </a:stretch>
          </p:blipFill>
          <p:spPr>
            <a:xfrm flipH="1">
              <a:off x="1847" y="2177"/>
              <a:ext cx="2233" cy="2733"/>
            </a:xfrm>
            <a:prstGeom prst="rect">
              <a:avLst/>
            </a:prstGeom>
          </p:spPr>
        </p:pic>
      </p:grpSp>
      <p:grpSp>
        <p:nvGrpSpPr>
          <p:cNvPr id="20" name="组合 19"/>
          <p:cNvGrpSpPr/>
          <p:nvPr/>
        </p:nvGrpSpPr>
        <p:grpSpPr>
          <a:xfrm>
            <a:off x="5370830" y="4768850"/>
            <a:ext cx="1917700" cy="699770"/>
            <a:chOff x="8458" y="7510"/>
            <a:chExt cx="3020" cy="1102"/>
          </a:xfrm>
        </p:grpSpPr>
        <p:sp>
          <p:nvSpPr>
            <p:cNvPr id="14" name="圆角矩形 13"/>
            <p:cNvSpPr/>
            <p:nvPr/>
          </p:nvSpPr>
          <p:spPr>
            <a:xfrm>
              <a:off x="8458" y="7510"/>
              <a:ext cx="3020"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9087" y="7699"/>
              <a:ext cx="1728" cy="725"/>
            </a:xfrm>
            <a:prstGeom prst="rect">
              <a:avLst/>
            </a:prstGeom>
            <a:noFill/>
          </p:spPr>
          <p:txBody>
            <a:bodyPr wrap="none" rtlCol="0">
              <a:spAutoFit/>
            </a:bodyPr>
            <a:p>
              <a:r>
                <a:rPr lang="zh-CN" altLang="en-US" sz="2400"/>
                <a:t>中位数</a:t>
              </a:r>
              <a:endParaRPr lang="zh-CN" altLang="en-US" sz="2400"/>
            </a:p>
          </p:txBody>
        </p:sp>
      </p:grpSp>
      <p:grpSp>
        <p:nvGrpSpPr>
          <p:cNvPr id="21" name="组合 20"/>
          <p:cNvGrpSpPr/>
          <p:nvPr/>
        </p:nvGrpSpPr>
        <p:grpSpPr>
          <a:xfrm>
            <a:off x="8267065" y="4768850"/>
            <a:ext cx="1917700" cy="699770"/>
            <a:chOff x="13019" y="7510"/>
            <a:chExt cx="3020" cy="1102"/>
          </a:xfrm>
        </p:grpSpPr>
        <p:sp>
          <p:nvSpPr>
            <p:cNvPr id="17" name="圆角矩形 16"/>
            <p:cNvSpPr/>
            <p:nvPr/>
          </p:nvSpPr>
          <p:spPr>
            <a:xfrm>
              <a:off x="13019" y="7510"/>
              <a:ext cx="3020"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3876" y="7699"/>
              <a:ext cx="1248" cy="725"/>
            </a:xfrm>
            <a:prstGeom prst="rect">
              <a:avLst/>
            </a:prstGeom>
            <a:noFill/>
          </p:spPr>
          <p:txBody>
            <a:bodyPr wrap="none" rtlCol="0">
              <a:spAutoFit/>
            </a:bodyPr>
            <a:p>
              <a:r>
                <a:rPr lang="zh-CN" altLang="en-US" sz="2400"/>
                <a:t>众数</a:t>
              </a:r>
              <a:endParaRPr lang="zh-CN" altLang="en-US" sz="2400"/>
            </a:p>
          </p:txBody>
        </p:sp>
      </p:grpSp>
      <p:grpSp>
        <p:nvGrpSpPr>
          <p:cNvPr id="19" name="组合 18"/>
          <p:cNvGrpSpPr/>
          <p:nvPr/>
        </p:nvGrpSpPr>
        <p:grpSpPr>
          <a:xfrm>
            <a:off x="2452370" y="4768850"/>
            <a:ext cx="1917700" cy="699770"/>
            <a:chOff x="3862" y="7510"/>
            <a:chExt cx="3020" cy="1102"/>
          </a:xfrm>
        </p:grpSpPr>
        <p:sp>
          <p:nvSpPr>
            <p:cNvPr id="11" name="圆角矩形 10"/>
            <p:cNvSpPr/>
            <p:nvPr/>
          </p:nvSpPr>
          <p:spPr>
            <a:xfrm>
              <a:off x="3862" y="7510"/>
              <a:ext cx="3020"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4508" y="7698"/>
              <a:ext cx="1728" cy="725"/>
            </a:xfrm>
            <a:prstGeom prst="rect">
              <a:avLst/>
            </a:prstGeom>
            <a:noFill/>
          </p:spPr>
          <p:txBody>
            <a:bodyPr wrap="none" rtlCol="0">
              <a:spAutoFit/>
            </a:bodyPr>
            <a:p>
              <a:r>
                <a:rPr lang="zh-CN" altLang="en-US" sz="2400"/>
                <a:t>平均数</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p:tgtEl>
                                          <p:spTgt spid="19"/>
                                        </p:tgtEl>
                                        <p:attrNameLst>
                                          <p:attrName>ppt_y</p:attrName>
                                        </p:attrNameLst>
                                      </p:cBhvr>
                                      <p:tavLst>
                                        <p:tav tm="0">
                                          <p:val>
                                            <p:strVal val="#ppt_y+#ppt_h*1.125000"/>
                                          </p:val>
                                        </p:tav>
                                        <p:tav tm="100000">
                                          <p:val>
                                            <p:strVal val="#ppt_y"/>
                                          </p:val>
                                        </p:tav>
                                      </p:tavLst>
                                    </p:anim>
                                    <p:animEffect transition="in" filter="wipe(up)">
                                      <p:cBhvr>
                                        <p:cTn id="14" dur="500"/>
                                        <p:tgtEl>
                                          <p:spTgt spid="19"/>
                                        </p:tgtEl>
                                      </p:cBhvr>
                                    </p:animEffect>
                                  </p:childTnLst>
                                </p:cTn>
                              </p:par>
                              <p:par>
                                <p:cTn id="15" presetID="12" presetClass="entr" presetSubtype="4"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ppt_y</p:attrName>
                                        </p:attrNameLst>
                                      </p:cBhvr>
                                      <p:tavLst>
                                        <p:tav tm="0">
                                          <p:val>
                                            <p:strVal val="#ppt_y+#ppt_h*1.125000"/>
                                          </p:val>
                                        </p:tav>
                                        <p:tav tm="100000">
                                          <p:val>
                                            <p:strVal val="#ppt_y"/>
                                          </p:val>
                                        </p:tav>
                                      </p:tavLst>
                                    </p:anim>
                                    <p:animEffect transition="in" filter="wipe(up)">
                                      <p:cBhvr>
                                        <p:cTn id="18" dur="500"/>
                                        <p:tgtEl>
                                          <p:spTgt spid="20"/>
                                        </p:tgtEl>
                                      </p:cBhvr>
                                    </p:animEffect>
                                  </p:childTnLst>
                                </p:cTn>
                              </p:par>
                              <p:par>
                                <p:cTn id="19" presetID="12" presetClass="entr" presetSubtype="4"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p:tgtEl>
                                          <p:spTgt spid="21"/>
                                        </p:tgtEl>
                                        <p:attrNameLst>
                                          <p:attrName>ppt_y</p:attrName>
                                        </p:attrNameLst>
                                      </p:cBhvr>
                                      <p:tavLst>
                                        <p:tav tm="0">
                                          <p:val>
                                            <p:strVal val="#ppt_y+#ppt_h*1.125000"/>
                                          </p:val>
                                        </p:tav>
                                        <p:tav tm="100000">
                                          <p:val>
                                            <p:strVal val="#ppt_y"/>
                                          </p:val>
                                        </p:tav>
                                      </p:tavLst>
                                    </p:anim>
                                    <p:animEffect transition="in" filter="wipe(up)">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TABLE_BEAUTIFY" val="smartTable{76206116-d256-4cad-be34-8bab405c5524}"/>
  <p:tag name="TABLE_ENDDRAG_ORIGIN_RECT" val="671*114"/>
  <p:tag name="TABLE_ENDDRAG_RECT" val="144*240*671*114"/>
</p:tagLst>
</file>

<file path=ppt/tags/tag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1655</Words>
  <Application>WPS 演示</Application>
  <PresentationFormat>宽屏</PresentationFormat>
  <Paragraphs>166</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18</vt:i4>
      </vt:variant>
    </vt:vector>
  </HeadingPairs>
  <TitlesOfParts>
    <vt:vector size="32" baseType="lpstr">
      <vt:lpstr>Arial</vt:lpstr>
      <vt:lpstr>宋体</vt:lpstr>
      <vt:lpstr>Wingdings</vt:lpstr>
      <vt:lpstr>微软雅黑</vt:lpstr>
      <vt:lpstr>Wingdings</vt:lpstr>
      <vt:lpstr>Times New Roman</vt:lpstr>
      <vt:lpstr>Cambria</vt:lpstr>
      <vt:lpstr>黑体</vt:lpstr>
      <vt:lpstr>Arial</vt:lpstr>
      <vt:lpstr>等线</vt:lpstr>
      <vt:lpstr>Arial Unicode MS</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189</cp:revision>
  <dcterms:created xsi:type="dcterms:W3CDTF">2019-06-19T02:08:00Z</dcterms:created>
  <dcterms:modified xsi:type="dcterms:W3CDTF">2023-09-29T08:29:01Z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CA76FE9E33FE4C5591C35622252A5092</vt:lpwstr>
  </property>
</Properties>
</file>