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84" r:id="rId5"/>
    <p:sldId id="283" r:id="rId6"/>
    <p:sldId id="257" r:id="rId7"/>
    <p:sldId id="281" r:id="rId8"/>
    <p:sldId id="282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99" r:id="rId19"/>
    <p:sldId id="271" r:id="rId20"/>
    <p:sldId id="301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Rectangle 3"/>
          <p:cNvSpPr/>
          <p:nvPr/>
        </p:nvSpPr>
        <p:spPr>
          <a:xfrm>
            <a:off x="0" y="1052513"/>
            <a:ext cx="9144000" cy="30956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algn="ctr">
              <a:spcBef>
                <a:spcPct val="20000"/>
              </a:spcBef>
            </a:pP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Unit 1 </a:t>
            </a:r>
            <a:endParaRPr lang="en-US" altLang="zh-CN" sz="6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</a:pP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Li Ming Goes to Canada </a:t>
            </a:r>
            <a:endParaRPr lang="en-US" altLang="zh-CN" sz="6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</a:pP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Lesson 4 </a:t>
            </a:r>
            <a:endParaRPr lang="en-US" altLang="zh-CN" sz="6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20000"/>
              </a:spcBef>
            </a:pP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Making Dinner</a:t>
            </a:r>
            <a:endParaRPr lang="en-US" altLang="zh-CN" sz="6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4294967295"/>
          </p:nvPr>
        </p:nvSpPr>
        <p:spPr>
          <a:xfrm>
            <a:off x="914400" y="762000"/>
            <a:ext cx="8229600" cy="1828800"/>
          </a:xfrm>
        </p:spPr>
        <p:txBody>
          <a:bodyPr wrap="square" anchor="t" anchorCtr="0"/>
          <a:p>
            <a:r>
              <a:rPr lang="en-US" altLang="zh-CN" b="1">
                <a:latin typeface="Times New Roman" panose="02020603050405020304" pitchFamily="18" charset="0"/>
              </a:rPr>
              <a:t>Dinner’s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ready</a:t>
            </a:r>
            <a:r>
              <a:rPr lang="zh-CN" altLang="en-US" b="1" dirty="0">
                <a:latin typeface="Times New Roman" panose="02020603050405020304" pitchFamily="18" charset="0"/>
              </a:rPr>
              <a:t>！晚餐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准备好</a:t>
            </a:r>
            <a:r>
              <a:rPr lang="zh-CN" altLang="en-US" b="1" dirty="0">
                <a:latin typeface="Times New Roman" panose="02020603050405020304" pitchFamily="18" charset="0"/>
              </a:rPr>
              <a:t>了！</a:t>
            </a:r>
            <a:endParaRPr lang="zh-CN" altLang="en-US" b="1">
              <a:latin typeface="Times New Roman" panose="02020603050405020304" pitchFamily="18" charset="0"/>
            </a:endParaRPr>
          </a:p>
          <a:p>
            <a:r>
              <a:rPr lang="en-US" altLang="zh-CN" b="1">
                <a:latin typeface="Times New Roman" panose="02020603050405020304" pitchFamily="18" charset="0"/>
              </a:rPr>
              <a:t>This dinner looks so good, Mrs. Smith. </a:t>
            </a:r>
            <a:endParaRPr lang="en-US" altLang="zh-CN" b="1">
              <a:latin typeface="Times New Roman" panose="02020603050405020304" pitchFamily="18" charset="0"/>
            </a:endParaRPr>
          </a:p>
          <a:p>
            <a:r>
              <a:rPr lang="zh-CN" altLang="en-US" b="1" dirty="0">
                <a:latin typeface="Times New Roman" panose="02020603050405020304" pitchFamily="18" charset="0"/>
              </a:rPr>
              <a:t>这顿晚饭看起来很好，史密斯太太。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pic>
        <p:nvPicPr>
          <p:cNvPr id="8198" name="图片 8197" descr="xishiwancankaoniupai_4123730"/>
          <p:cNvPicPr>
            <a:picLocks noChangeAspect="1"/>
          </p:cNvPicPr>
          <p:nvPr/>
        </p:nvPicPr>
        <p:blipFill>
          <a:blip r:embed="rId1"/>
          <a:srcRect b="4974"/>
          <a:stretch>
            <a:fillRect/>
          </a:stretch>
        </p:blipFill>
        <p:spPr>
          <a:xfrm>
            <a:off x="1619250" y="2708275"/>
            <a:ext cx="5616575" cy="3721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 idx="4294967295"/>
          </p:nvPr>
        </p:nvSpPr>
        <p:spPr>
          <a:xfrm>
            <a:off x="250825" y="1125538"/>
            <a:ext cx="8229600" cy="1143000"/>
          </a:xfrm>
        </p:spPr>
        <p:txBody>
          <a:bodyPr wrap="square" anchor="ctr" anchorCtr="0"/>
          <a:p>
            <a:r>
              <a:rPr lang="en-US" altLang="zh-CN" b="1" dirty="0">
                <a:latin typeface="Times New Roman" panose="02020603050405020304" pitchFamily="18" charset="0"/>
              </a:rPr>
              <a:t>2. Let’s wash the dishes.</a:t>
            </a:r>
            <a:br>
              <a:rPr lang="en-US" altLang="zh-CN" b="1" dirty="0">
                <a:latin typeface="Times New Roman" panose="02020603050405020304" pitchFamily="18" charset="0"/>
              </a:rPr>
            </a:br>
            <a:r>
              <a:rPr lang="zh-CN" altLang="en-US" b="1" dirty="0">
                <a:latin typeface="Times New Roman" panose="02020603050405020304" pitchFamily="18" charset="0"/>
              </a:rPr>
              <a:t>让我们洗盘子吧。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2290" name="内容占位符 2"/>
          <p:cNvSpPr>
            <a:spLocks noGrp="1"/>
          </p:cNvSpPr>
          <p:nvPr>
            <p:ph idx="4294967295"/>
          </p:nvPr>
        </p:nvSpPr>
        <p:spPr>
          <a:xfrm>
            <a:off x="395288" y="2924175"/>
            <a:ext cx="8229600" cy="2260600"/>
          </a:xfrm>
        </p:spPr>
        <p:txBody>
          <a:bodyPr wrap="square" anchor="t" anchorCtr="0"/>
          <a:p>
            <a:r>
              <a:rPr lang="en-US" altLang="zh-CN" b="1" dirty="0">
                <a:latin typeface="Times New Roman" panose="02020603050405020304" pitchFamily="18" charset="0"/>
              </a:rPr>
              <a:t>May I help you?  </a:t>
            </a:r>
            <a:r>
              <a:rPr lang="zh-CN" altLang="en-US" b="1" dirty="0">
                <a:latin typeface="Times New Roman" panose="02020603050405020304" pitchFamily="18" charset="0"/>
              </a:rPr>
              <a:t>我可以帮你吗？</a:t>
            </a:r>
            <a:endParaRPr lang="zh-CN" altLang="en-US" b="1">
              <a:latin typeface="Times New Roman" panose="02020603050405020304" pitchFamily="18" charset="0"/>
            </a:endParaRPr>
          </a:p>
          <a:p>
            <a:r>
              <a:rPr lang="en-US" altLang="zh-CN" b="1">
                <a:latin typeface="Times New Roman" panose="02020603050405020304" pitchFamily="18" charset="0"/>
              </a:rPr>
              <a:t>Sure, Li Ming! I wash the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dirty</a:t>
            </a:r>
            <a:r>
              <a:rPr lang="en-US" altLang="zh-CN" b="1" dirty="0">
                <a:latin typeface="Times New Roman" panose="02020603050405020304" pitchFamily="18" charset="0"/>
              </a:rPr>
              <a:t> dishes. You can dry them.</a:t>
            </a:r>
            <a:r>
              <a:rPr lang="zh-CN" altLang="en-US" b="1" dirty="0">
                <a:latin typeface="Times New Roman" panose="02020603050405020304" pitchFamily="18" charset="0"/>
              </a:rPr>
              <a:t>当然可以了，李明。我洗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脏</a:t>
            </a:r>
            <a:r>
              <a:rPr lang="zh-CN" altLang="en-US" b="1" dirty="0">
                <a:latin typeface="Times New Roman" panose="02020603050405020304" pitchFamily="18" charset="0"/>
              </a:rPr>
              <a:t>盘子。你可以擦干他们。</a:t>
            </a:r>
            <a:endParaRPr lang="zh-CN" altLang="en-US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 idx="4294967295"/>
          </p:nvPr>
        </p:nvSpPr>
        <p:spPr>
          <a:xfrm>
            <a:off x="0" y="692150"/>
            <a:ext cx="9144000" cy="2209800"/>
          </a:xfrm>
        </p:spPr>
        <p:txBody>
          <a:bodyPr wrap="square" anchor="ctr" anchorCtr="0"/>
          <a:p>
            <a:r>
              <a:rPr lang="en-US" altLang="zh-CN" sz="4000" b="1">
                <a:latin typeface="Times New Roman" panose="02020603050405020304" pitchFamily="18" charset="0"/>
              </a:rPr>
              <a:t>Now the dishes are clean and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dry</a:t>
            </a:r>
            <a:r>
              <a:rPr lang="en-US" altLang="zh-CN" sz="4000" b="1" dirty="0">
                <a:latin typeface="Times New Roman" panose="02020603050405020304" pitchFamily="18" charset="0"/>
              </a:rPr>
              <a:t>!</a:t>
            </a:r>
            <a:br>
              <a:rPr lang="en-US" altLang="zh-CN" sz="4000" b="1" dirty="0">
                <a:latin typeface="Times New Roman" panose="02020603050405020304" pitchFamily="18" charset="0"/>
              </a:rPr>
            </a:br>
            <a:r>
              <a:rPr lang="zh-CN" altLang="en-US" sz="4000" b="1" dirty="0">
                <a:latin typeface="Times New Roman" panose="02020603050405020304" pitchFamily="18" charset="0"/>
              </a:rPr>
              <a:t>现在这些盘子都干净了，也擦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干了</a:t>
            </a:r>
            <a:r>
              <a:rPr lang="zh-CN" altLang="en-US" sz="4000" b="1" dirty="0">
                <a:latin typeface="Times New Roman" panose="02020603050405020304" pitchFamily="18" charset="0"/>
              </a:rPr>
              <a:t>！</a:t>
            </a:r>
            <a:br>
              <a:rPr lang="zh-CN" altLang="en-US" sz="4000" b="1" dirty="0">
                <a:latin typeface="Times New Roman" panose="02020603050405020304" pitchFamily="18" charset="0"/>
              </a:rPr>
            </a:br>
            <a:endParaRPr lang="zh-CN" altLang="en-US" sz="4000" dirty="0"/>
          </a:p>
        </p:txBody>
      </p:sp>
      <p:pic>
        <p:nvPicPr>
          <p:cNvPr id="10247" name="图片 10246" descr="fod-111318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2420938"/>
            <a:ext cx="57150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文本框 11266"/>
          <p:cNvSpPr txBox="1"/>
          <p:nvPr/>
        </p:nvSpPr>
        <p:spPr>
          <a:xfrm>
            <a:off x="1258888" y="620713"/>
            <a:ext cx="6265862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Important and difficult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重难点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755650" y="1268413"/>
            <a:ext cx="7129463" cy="1798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time for +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名词）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=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time to+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动词）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Time  for dinner,  Time for  break.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午饭时间到了。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1268"/>
          <p:cNvSpPr txBox="1"/>
          <p:nvPr/>
        </p:nvSpPr>
        <p:spPr>
          <a:xfrm>
            <a:off x="755650" y="3800475"/>
            <a:ext cx="7920038" cy="1160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an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和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 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an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元音前面）（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a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辅音前面）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an apple    an egg    a computer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71" name="文本框 11270"/>
          <p:cNvSpPr txBox="1"/>
          <p:nvPr/>
        </p:nvSpPr>
        <p:spPr>
          <a:xfrm>
            <a:off x="684213" y="549275"/>
            <a:ext cx="7488237" cy="22288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、（变现在时</a:t>
            </a:r>
            <a:r>
              <a:rPr lang="en-US" altLang="zh-CN" sz="2800" b="1" err="1">
                <a:latin typeface="Arial" panose="020B0604020202020204" pitchFamily="34" charset="0"/>
                <a:ea typeface="宋体" panose="02010600030101010101" pitchFamily="2" charset="-122"/>
              </a:rPr>
              <a:t>+ing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e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结尾先去掉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e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再</a:t>
            </a:r>
            <a:r>
              <a:rPr lang="en-US" altLang="zh-CN" sz="2800" b="1" err="1">
                <a:latin typeface="Arial" panose="020B0604020202020204" pitchFamily="34" charset="0"/>
                <a:ea typeface="宋体" panose="02010600030101010101" pitchFamily="2" charset="-122"/>
              </a:rPr>
              <a:t>+ing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       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（重读辅音后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+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最后辅音字母双写载</a:t>
            </a:r>
            <a:r>
              <a:rPr lang="en-US" altLang="zh-CN" sz="2800" b="1" err="1">
                <a:latin typeface="Arial" panose="020B0604020202020204" pitchFamily="34" charset="0"/>
                <a:ea typeface="宋体" panose="02010600030101010101" pitchFamily="2" charset="-122"/>
              </a:rPr>
              <a:t>+ing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           （一般都直接</a:t>
            </a:r>
            <a:r>
              <a:rPr lang="en-US" altLang="zh-CN" sz="2800" b="1" err="1">
                <a:latin typeface="Arial" panose="020B0604020202020204" pitchFamily="34" charset="0"/>
                <a:ea typeface="宋体" panose="02010600030101010101" pitchFamily="2" charset="-122"/>
              </a:rPr>
              <a:t>+ing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cook-cooking   make-making  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684213" y="3141663"/>
            <a:ext cx="7451725" cy="43672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、（变过去式一般</a:t>
            </a:r>
            <a:r>
              <a:rPr lang="en-US" altLang="zh-CN" sz="2800" b="1" err="1">
                <a:latin typeface="Arial" panose="020B0604020202020204" pitchFamily="34" charset="0"/>
                <a:ea typeface="宋体" panose="02010600030101010101" pitchFamily="2" charset="-122"/>
              </a:rPr>
              <a:t>+ed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）例如：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look-looked  listen-listened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study-studied   cry-cried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还有些不规则性变化如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eat----ate   am\is-was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are-were  have/has-had  go-went do-did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1"/>
          <p:cNvSpPr txBox="1"/>
          <p:nvPr/>
        </p:nvSpPr>
        <p:spPr>
          <a:xfrm>
            <a:off x="611188" y="404813"/>
            <a:ext cx="41656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课堂检测：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文本框 2"/>
          <p:cNvSpPr txBox="1"/>
          <p:nvPr/>
        </p:nvSpPr>
        <p:spPr>
          <a:xfrm>
            <a:off x="673100" y="1404938"/>
            <a:ext cx="8202613" cy="40528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按要求改写句子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1. I'm </a:t>
            </a:r>
            <a:r>
              <a:rPr lang="en-US" altLang="zh-CN" sz="3200" u="sng">
                <a:latin typeface="Arial" panose="020B0604020202020204" pitchFamily="34" charset="0"/>
                <a:ea typeface="宋体" panose="02010600030101010101" pitchFamily="2" charset="-122"/>
              </a:rPr>
              <a:t>reading a book.</a:t>
            </a:r>
            <a:r>
              <a:rPr lang="zh-CN" altLang="en-US" sz="3600">
                <a:latin typeface="Arial" panose="020B0604020202020204" pitchFamily="34" charset="0"/>
                <a:ea typeface="宋体" panose="02010600030101010101" pitchFamily="2" charset="-122"/>
              </a:rPr>
              <a:t>对划线部分提问。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2. Here are some dishes.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改为单数句。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3. The dishes are dirty.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写出同义句。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4. We need some vegetables.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主语改为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she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5. The potatoes are </a:t>
            </a:r>
            <a:r>
              <a:rPr lang="en-US" altLang="zh-CN" sz="3200" u="sng">
                <a:latin typeface="Arial" panose="020B0604020202020204" pitchFamily="34" charset="0"/>
                <a:ea typeface="宋体" panose="02010600030101010101" pitchFamily="2" charset="-122"/>
              </a:rPr>
              <a:t>on the table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对划线部分提问。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1"/>
          <p:cNvSpPr txBox="1"/>
          <p:nvPr/>
        </p:nvSpPr>
        <p:spPr>
          <a:xfrm>
            <a:off x="2352675" y="681038"/>
            <a:ext cx="41656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Homework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755650" y="2528888"/>
            <a:ext cx="7129463" cy="17986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背诵单词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掌握本课重难点。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了解动词在不同时态的变化。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WordArt 3"/>
          <p:cNvSpPr/>
          <p:nvPr/>
        </p:nvSpPr>
        <p:spPr>
          <a:xfrm>
            <a:off x="2484438" y="1628775"/>
            <a:ext cx="4608512" cy="2808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WordArt 2"/>
          <p:cNvSpPr/>
          <p:nvPr/>
        </p:nvSpPr>
        <p:spPr>
          <a:xfrm>
            <a:off x="4427538" y="2205038"/>
            <a:ext cx="4095750" cy="1916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Jokerman" panose="04090605060D06020702" charset="0"/>
                <a:ea typeface="Jokerman" panose="04090605060D06020702" charset="0"/>
              </a:rPr>
              <a:t>New words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Jokerman" panose="04090605060D06020702" charset="0"/>
              <a:ea typeface="Jokerman" panose="04090605060D06020702" charset="0"/>
            </a:endParaRPr>
          </a:p>
        </p:txBody>
      </p:sp>
      <p:pic>
        <p:nvPicPr>
          <p:cNvPr id="4098" name="图片 30722" descr="2013073113200995693"/>
          <p:cNvPicPr>
            <a:picLocks noChangeAspect="1"/>
          </p:cNvPicPr>
          <p:nvPr/>
        </p:nvPicPr>
        <p:blipFill>
          <a:blip r:embed="rId1"/>
          <a:srcRect l="28349"/>
          <a:stretch>
            <a:fillRect/>
          </a:stretch>
        </p:blipFill>
        <p:spPr>
          <a:xfrm>
            <a:off x="-323850" y="1412875"/>
            <a:ext cx="4549775" cy="3962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27650" descr="20130424135005_K3Xuf"/>
          <p:cNvPicPr>
            <a:picLocks noChangeAspect="1"/>
          </p:cNvPicPr>
          <p:nvPr/>
        </p:nvPicPr>
        <p:blipFill>
          <a:blip r:embed="rId1"/>
          <a:srcRect b="8817"/>
          <a:stretch>
            <a:fillRect/>
          </a:stretch>
        </p:blipFill>
        <p:spPr>
          <a:xfrm>
            <a:off x="468313" y="1773238"/>
            <a:ext cx="5329237" cy="3168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Text Box 3"/>
          <p:cNvSpPr txBox="1"/>
          <p:nvPr/>
        </p:nvSpPr>
        <p:spPr>
          <a:xfrm>
            <a:off x="6084888" y="2781300"/>
            <a:ext cx="2665412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dinner</a:t>
            </a:r>
            <a:endParaRPr lang="en-US" altLang="zh-CN" sz="6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29698" descr="917393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628775"/>
            <a:ext cx="4762500" cy="357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0" name="Text Box 3"/>
          <p:cNvSpPr txBox="1"/>
          <p:nvPr/>
        </p:nvSpPr>
        <p:spPr>
          <a:xfrm>
            <a:off x="6084888" y="2781300"/>
            <a:ext cx="2665412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lunch</a:t>
            </a:r>
            <a:endParaRPr lang="en-US" altLang="zh-CN" sz="6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28674" descr="t0100806192e0af9e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700213"/>
            <a:ext cx="5183187" cy="344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Text Box 3"/>
          <p:cNvSpPr txBox="1"/>
          <p:nvPr/>
        </p:nvSpPr>
        <p:spPr>
          <a:xfrm>
            <a:off x="6443663" y="2781300"/>
            <a:ext cx="2016125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>
                <a:latin typeface="Times New Roman" panose="02020603050405020304" pitchFamily="18" charset="0"/>
                <a:ea typeface="宋体" panose="02010600030101010101" pitchFamily="2" charset="-122"/>
              </a:rPr>
              <a:t>dirty</a:t>
            </a:r>
            <a:endParaRPr lang="en-US" altLang="zh-CN" sz="6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 Box 5"/>
          <p:cNvSpPr txBox="1"/>
          <p:nvPr/>
        </p:nvSpPr>
        <p:spPr>
          <a:xfrm>
            <a:off x="250825" y="1196975"/>
            <a:ext cx="8569325" cy="5702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 LiMing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What time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is it?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Jenny: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It’s half past six.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Time for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dinner! 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             I’m  hungry, Mum!I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only  </a:t>
            </a: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ate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an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apple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      for lunch. What’s for dinner?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Rectangle 7"/>
          <p:cNvSpPr/>
          <p:nvPr/>
        </p:nvSpPr>
        <p:spPr>
          <a:xfrm>
            <a:off x="250825" y="404813"/>
            <a:ext cx="4176713" cy="62071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200" b="1">
                <a:solidFill>
                  <a:srgbClr val="FF99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 Time for dinner!</a:t>
            </a:r>
            <a:endParaRPr lang="en-US" altLang="zh-CN" sz="3200" b="1">
              <a:solidFill>
                <a:srgbClr val="FF99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2" name="AutoShape 8"/>
          <p:cNvSpPr/>
          <p:nvPr/>
        </p:nvSpPr>
        <p:spPr>
          <a:xfrm>
            <a:off x="5292725" y="1773238"/>
            <a:ext cx="2016125" cy="647700"/>
          </a:xfrm>
          <a:prstGeom prst="wedgeRoundRectCallout">
            <a:avLst>
              <a:gd name="adj1" fmla="val -159449"/>
              <a:gd name="adj2" fmla="val -63236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几点钟？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AutoShape 9"/>
          <p:cNvSpPr/>
          <p:nvPr/>
        </p:nvSpPr>
        <p:spPr>
          <a:xfrm rot="-10714358" flipV="1">
            <a:off x="465138" y="1987550"/>
            <a:ext cx="2663825" cy="719138"/>
          </a:xfrm>
          <a:prstGeom prst="wedgeEllipseCallout">
            <a:avLst>
              <a:gd name="adj1" fmla="val -125435"/>
              <a:gd name="adj2" fmla="val 52852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时间到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AutoShape 10"/>
          <p:cNvSpPr/>
          <p:nvPr/>
        </p:nvSpPr>
        <p:spPr>
          <a:xfrm>
            <a:off x="3203575" y="4868863"/>
            <a:ext cx="3313113" cy="647700"/>
          </a:xfrm>
          <a:prstGeom prst="callout3">
            <a:avLst>
              <a:gd name="adj1" fmla="val 17648"/>
              <a:gd name="adj2" fmla="val 102301"/>
              <a:gd name="adj3" fmla="val 17648"/>
              <a:gd name="adj4" fmla="val 157259"/>
              <a:gd name="adj5" fmla="val -14463"/>
              <a:gd name="adj6" fmla="val 157259"/>
              <a:gd name="adj7" fmla="val -46815"/>
              <a:gd name="adj8" fmla="val 118065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冠词，元音字母前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矩形标注 7176"/>
          <p:cNvSpPr/>
          <p:nvPr/>
        </p:nvSpPr>
        <p:spPr>
          <a:xfrm rot="-10397410">
            <a:off x="1476375" y="3357563"/>
            <a:ext cx="2879725" cy="595312"/>
          </a:xfrm>
          <a:prstGeom prst="wedgeRectCallout">
            <a:avLst>
              <a:gd name="adj1" fmla="val -118106"/>
              <a:gd name="adj2" fmla="val -343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 anchorCtr="0"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吃（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eat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过去式）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1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 animBg="1"/>
      <p:bldP spid="7174" grpId="0" animBg="1"/>
      <p:bldP spid="717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10243"/>
          <p:cNvSpPr/>
          <p:nvPr/>
        </p:nvSpPr>
        <p:spPr>
          <a:xfrm>
            <a:off x="323850" y="1412875"/>
            <a:ext cx="8439150" cy="35036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Mrs.Smith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I’m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cooking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meat and vegetables.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Jenny: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Let’s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help my mother make dinner.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          She needs some vegetables.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圆角矩形标注 10245"/>
          <p:cNvSpPr/>
          <p:nvPr/>
        </p:nvSpPr>
        <p:spPr>
          <a:xfrm rot="10800000">
            <a:off x="755650" y="2133600"/>
            <a:ext cx="3671888" cy="649288"/>
          </a:xfrm>
          <a:prstGeom prst="wedgeRoundRectCallout">
            <a:avLst>
              <a:gd name="adj1" fmla="val -39023"/>
              <a:gd name="adj2" fmla="val 6882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t" anchorCtr="0"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做饭（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cook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现在时）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线形标注 2 10247"/>
          <p:cNvSpPr/>
          <p:nvPr/>
        </p:nvSpPr>
        <p:spPr>
          <a:xfrm>
            <a:off x="3492500" y="3716338"/>
            <a:ext cx="4535488" cy="609600"/>
          </a:xfrm>
          <a:prstGeom prst="borderCallout2">
            <a:avLst>
              <a:gd name="adj1" fmla="val 18750"/>
              <a:gd name="adj2" fmla="val -1681"/>
              <a:gd name="adj3" fmla="val 18750"/>
              <a:gd name="adj4" fmla="val -10222"/>
              <a:gd name="adj5" fmla="val -53125"/>
              <a:gd name="adj6" fmla="val -1907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让我们（完全形式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let us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/>
      <p:bldP spid="102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内容占位符 2"/>
          <p:cNvSpPr>
            <a:spLocks noGrp="1"/>
          </p:cNvSpPr>
          <p:nvPr>
            <p:ph idx="4294967295"/>
          </p:nvPr>
        </p:nvSpPr>
        <p:spPr>
          <a:xfrm>
            <a:off x="250825" y="549275"/>
            <a:ext cx="8229600" cy="2636838"/>
          </a:xfrm>
        </p:spPr>
        <p:txBody>
          <a:bodyPr wrap="square" anchor="t" anchorCtr="0"/>
          <a:p>
            <a:r>
              <a:rPr lang="en-US" altLang="zh-CN" b="1">
                <a:latin typeface="Times New Roman" panose="02020603050405020304" pitchFamily="18" charset="0"/>
              </a:rPr>
              <a:t>The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tomatoes</a:t>
            </a:r>
            <a:r>
              <a:rPr lang="en-US" altLang="zh-CN" b="1">
                <a:latin typeface="Times New Roman" panose="02020603050405020304" pitchFamily="18" charset="0"/>
              </a:rPr>
              <a:t> are in the fridge.</a:t>
            </a:r>
            <a:endParaRPr lang="en-US" altLang="zh-CN" b="1">
              <a:latin typeface="Times New Roman" panose="02020603050405020304" pitchFamily="18" charset="0"/>
            </a:endParaRPr>
          </a:p>
          <a:p>
            <a:r>
              <a:rPr lang="en-US" altLang="zh-CN" b="1">
                <a:latin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西红柿</a:t>
            </a:r>
            <a:r>
              <a:rPr lang="zh-CN" altLang="en-US" b="1" dirty="0">
                <a:latin typeface="Times New Roman" panose="02020603050405020304" pitchFamily="18" charset="0"/>
              </a:rPr>
              <a:t>在冰箱里。</a:t>
            </a:r>
            <a:endParaRPr lang="zh-CN" altLang="en-US" b="1">
              <a:latin typeface="Times New Roman" panose="02020603050405020304" pitchFamily="18" charset="0"/>
            </a:endParaRPr>
          </a:p>
          <a:p>
            <a:r>
              <a:rPr lang="en-US" altLang="zh-CN" b="1">
                <a:latin typeface="Times New Roman" panose="02020603050405020304" pitchFamily="18" charset="0"/>
              </a:rPr>
              <a:t>The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potatoes</a:t>
            </a:r>
            <a:r>
              <a:rPr lang="en-US" altLang="zh-CN" b="1">
                <a:latin typeface="Times New Roman" panose="02020603050405020304" pitchFamily="18" charset="0"/>
              </a:rPr>
              <a:t> and 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carrots</a:t>
            </a:r>
            <a:r>
              <a:rPr lang="en-US" altLang="zh-CN" b="1">
                <a:latin typeface="Times New Roman" panose="02020603050405020304" pitchFamily="18" charset="0"/>
              </a:rPr>
              <a:t> are on the table.</a:t>
            </a:r>
            <a:endParaRPr lang="en-US" altLang="zh-CN" b="1">
              <a:latin typeface="Times New Roman" panose="02020603050405020304" pitchFamily="18" charset="0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土豆</a:t>
            </a:r>
            <a:r>
              <a:rPr lang="zh-CN" altLang="en-US" b="1" dirty="0">
                <a:latin typeface="Times New Roman" panose="02020603050405020304" pitchFamily="18" charset="0"/>
              </a:rPr>
              <a:t>和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胡萝卜</a:t>
            </a:r>
            <a:r>
              <a:rPr lang="zh-CN" altLang="en-US" b="1" dirty="0">
                <a:latin typeface="Times New Roman" panose="02020603050405020304" pitchFamily="18" charset="0"/>
              </a:rPr>
              <a:t>在桌子上。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pic>
        <p:nvPicPr>
          <p:cNvPr id="7175" name="图片 7174" descr="t017d8b00cfc3f1ae36"/>
          <p:cNvPicPr>
            <a:picLocks noChangeAspect="1"/>
          </p:cNvPicPr>
          <p:nvPr/>
        </p:nvPicPr>
        <p:blipFill>
          <a:blip r:embed="rId1"/>
          <a:srcRect b="5556"/>
          <a:stretch>
            <a:fillRect/>
          </a:stretch>
        </p:blipFill>
        <p:spPr>
          <a:xfrm>
            <a:off x="395288" y="3644900"/>
            <a:ext cx="2592387" cy="162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7176" descr="2009279852501_2"/>
          <p:cNvPicPr>
            <a:picLocks noChangeAspect="1"/>
          </p:cNvPicPr>
          <p:nvPr/>
        </p:nvPicPr>
        <p:blipFill>
          <a:blip r:embed="rId2"/>
          <a:srcRect b="7166"/>
          <a:stretch>
            <a:fillRect/>
          </a:stretch>
        </p:blipFill>
        <p:spPr>
          <a:xfrm>
            <a:off x="3203575" y="3644900"/>
            <a:ext cx="2697163" cy="167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片 7178" descr="9885883_102707035000_2"/>
          <p:cNvPicPr>
            <a:picLocks noChangeAspect="1"/>
          </p:cNvPicPr>
          <p:nvPr/>
        </p:nvPicPr>
        <p:blipFill>
          <a:blip r:embed="rId3"/>
          <a:srcRect b="4382"/>
          <a:stretch>
            <a:fillRect/>
          </a:stretch>
        </p:blipFill>
        <p:spPr>
          <a:xfrm>
            <a:off x="6156325" y="3573463"/>
            <a:ext cx="2519363" cy="177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1520</Words>
  <Application>WPS 演示</Application>
  <PresentationFormat>在屏幕上显示</PresentationFormat>
  <Paragraphs>103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Jokerman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 Let’s wash the dishes. 让我们洗盘子吧。</vt:lpstr>
      <vt:lpstr>Now the dishes are clean and dry! 现在这些盘子都干净了，也擦干了！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5</cp:revision>
  <dcterms:created xsi:type="dcterms:W3CDTF">2016-10-16T12:08:00Z</dcterms:created>
  <dcterms:modified xsi:type="dcterms:W3CDTF">2023-09-30T12:04:14Z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A58E5139E0984704B33754DB36A55888_13</vt:lpwstr>
  </property>
</Properties>
</file>