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36"/>
  </p:notesMasterIdLst>
  <p:handoutMasterIdLst>
    <p:handoutMasterId r:id="rId37"/>
  </p:handoutMasterIdLst>
  <p:sldIdLst>
    <p:sldId id="403" r:id="rId4"/>
    <p:sldId id="376" r:id="rId5"/>
    <p:sldId id="408" r:id="rId6"/>
    <p:sldId id="409" r:id="rId7"/>
    <p:sldId id="410" r:id="rId8"/>
    <p:sldId id="411" r:id="rId9"/>
    <p:sldId id="412" r:id="rId10"/>
    <p:sldId id="413" r:id="rId11"/>
    <p:sldId id="414" r:id="rId12"/>
    <p:sldId id="415" r:id="rId13"/>
    <p:sldId id="416" r:id="rId14"/>
    <p:sldId id="417" r:id="rId15"/>
    <p:sldId id="418" r:id="rId16"/>
    <p:sldId id="419" r:id="rId17"/>
    <p:sldId id="422" r:id="rId18"/>
    <p:sldId id="423" r:id="rId19"/>
    <p:sldId id="424" r:id="rId20"/>
    <p:sldId id="425" r:id="rId21"/>
    <p:sldId id="426" r:id="rId22"/>
    <p:sldId id="427" r:id="rId23"/>
    <p:sldId id="428" r:id="rId24"/>
    <p:sldId id="429" r:id="rId25"/>
    <p:sldId id="430" r:id="rId26"/>
    <p:sldId id="431" r:id="rId27"/>
    <p:sldId id="432" r:id="rId28"/>
    <p:sldId id="433" r:id="rId29"/>
    <p:sldId id="434" r:id="rId30"/>
    <p:sldId id="435" r:id="rId31"/>
    <p:sldId id="436" r:id="rId32"/>
    <p:sldId id="437" r:id="rId33"/>
    <p:sldId id="438" r:id="rId34"/>
    <p:sldId id="439" r:id="rId35"/>
  </p:sldIdLst>
  <p:sldSz cx="9144000" cy="5143500"/>
  <p:notesSz cx="6858000" cy="9144000"/>
  <p:custDataLst>
    <p:tags r:id="rId4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09" autoAdjust="0"/>
    <p:restoredTop sz="96378" autoAdjust="0"/>
  </p:normalViewPr>
  <p:slideViewPr>
    <p:cSldViewPr>
      <p:cViewPr varScale="1">
        <p:scale>
          <a:sx n="126" d="100"/>
          <a:sy n="126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4099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17CF777-1571-49AF-9BE1-D8101D2BF087}" type="datetime1">
              <a:rPr lang="zh-CN" altLang="en-US" sz="1200"/>
            </a:fld>
            <a:endParaRPr lang="zh-CN" altLang="en-US" sz="1200"/>
          </a:p>
        </p:txBody>
      </p:sp>
      <p:sp>
        <p:nvSpPr>
          <p:cNvPr id="4100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4101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7D8CF46-0492-49A0-A7BE-4A15B8D6EA79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5A48A33C-0A8C-4D77-85BA-E9262086EDB0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1401718-C167-4D2D-8ED5-7533EC1E87E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888" y="1058863"/>
            <a:ext cx="6724650" cy="3124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矩形 2"/>
          <p:cNvSpPr>
            <a:spLocks noChangeArrowheads="1"/>
          </p:cNvSpPr>
          <p:nvPr/>
        </p:nvSpPr>
        <p:spPr bwMode="auto">
          <a:xfrm>
            <a:off x="1835150" y="1851025"/>
            <a:ext cx="6064250" cy="8318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4800" b="1" spc="0">
                <a:solidFill>
                  <a:srgbClr val="2E75B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交流平台与初试身手</a:t>
            </a:r>
            <a:endParaRPr lang="zh-CN" altLang="en-US" sz="2400" b="1">
              <a:solidFill>
                <a:srgbClr val="2E75B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46" name="组合 10"/>
          <p:cNvGrpSpPr/>
          <p:nvPr/>
        </p:nvGrpSpPr>
        <p:grpSpPr>
          <a:xfrm>
            <a:off x="2411413" y="2859088"/>
            <a:ext cx="4656137" cy="488950"/>
            <a:chOff x="1532419" y="1646051"/>
            <a:chExt cx="4655100" cy="489087"/>
          </a:xfrm>
        </p:grpSpPr>
        <p:sp>
          <p:nvSpPr>
            <p:cNvPr id="6147" name="矩形 8"/>
            <p:cNvSpPr/>
            <p:nvPr/>
          </p:nvSpPr>
          <p:spPr>
            <a:xfrm>
              <a:off x="1532419" y="1646051"/>
              <a:ext cx="4655100" cy="4890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ea typeface="等线" pitchFamily="2" charset="-122"/>
              </a:endParaRPr>
            </a:p>
          </p:txBody>
        </p:sp>
        <p:pic>
          <p:nvPicPr>
            <p:cNvPr id="6148" name="图片 2"/>
            <p:cNvPicPr>
              <a:picLocks noChangeAspect="1"/>
            </p:cNvPicPr>
            <p:nvPr/>
          </p:nvPicPr>
          <p:blipFill>
            <a:blip r:embed="rId1"/>
            <a:srcRect l="32001" r="10207" b="2757"/>
            <a:stretch>
              <a:fillRect/>
            </a:stretch>
          </p:blipFill>
          <p:spPr>
            <a:xfrm>
              <a:off x="2730575" y="1646051"/>
              <a:ext cx="2258787" cy="44921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"/>
          <p:cNvSpPr txBox="1"/>
          <p:nvPr/>
        </p:nvSpPr>
        <p:spPr>
          <a:xfrm>
            <a:off x="971550" y="915988"/>
            <a:ext cx="738187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见，就变成了草坪菜畦。邻家的小猫小狗小鸡小鸭，个把月不过来，再见面，它已经有了妈妈的一半大。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文本框 2"/>
          <p:cNvSpPr txBox="1"/>
          <p:nvPr/>
        </p:nvSpPr>
        <p:spPr>
          <a:xfrm>
            <a:off x="971550" y="2859088"/>
            <a:ext cx="7507288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主要通过具体罗列快速生长的动植物，让人感受夏天万物确实在迅速生长。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"/>
          <p:cNvSpPr txBox="1"/>
          <p:nvPr/>
        </p:nvSpPr>
        <p:spPr>
          <a:xfrm>
            <a:off x="900113" y="484188"/>
            <a:ext cx="7416800" cy="3868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①每天放学路上我都在想：太阳把天烤得这样干，还能长云彩吗？为什么我一有了雨衣，天气预报就总是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呢？②路上行人都加快了走路的速度，我却放慢了脚步，心想，雨点儿打在头上，才是世界上最美的事呢！③望着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755650" y="1131888"/>
            <a:ext cx="7848600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望着又担心起来：要是今天雨都下完了，那明天还有雨可下吗？最好还是留到明天吧。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755650" y="2500313"/>
            <a:ext cx="774065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盼穿新雨衣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中，作者通过具体的心理描写充分表达了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的迫切。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1403350" y="1492250"/>
            <a:ext cx="6445250" cy="2030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请回顾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灯光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这篇课文，想一想：作者围绕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灯光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这个中心写了什么事？哪些重点内容详细写了？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684213" y="369888"/>
            <a:ext cx="7272337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要想表达文章中心意思，我们应该怎么做？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8" name="文本框 2"/>
          <p:cNvSpPr txBox="1"/>
          <p:nvPr/>
        </p:nvSpPr>
        <p:spPr>
          <a:xfrm>
            <a:off x="1042988" y="1520825"/>
            <a:ext cx="727392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①文章要先确立中心；②围绕要表达的中心意思从不同方面或者选取不同事例来写；③表达时要将重要的部分写详细些、具体些。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1476375" y="4084638"/>
            <a:ext cx="7058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  事例方面  重点部分写具体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5"/>
          <p:cNvSpPr txBox="1"/>
          <p:nvPr/>
        </p:nvSpPr>
        <p:spPr>
          <a:xfrm>
            <a:off x="754063" y="782638"/>
            <a:ext cx="8153400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我们该如何围绕中心去选材呢？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6"/>
          <p:cNvSpPr txBox="1"/>
          <p:nvPr/>
        </p:nvSpPr>
        <p:spPr>
          <a:xfrm>
            <a:off x="785813" y="1557338"/>
            <a:ext cx="7718425" cy="2892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材料和中心关系密切、能够充分表达中心意思的，要多选。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材料和中心有关系，但关系并不十分密切的，也要选，但要少选。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材料和中心没有关系，应该坚决舍弃，不选。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矩形 9"/>
          <p:cNvSpPr/>
          <p:nvPr/>
        </p:nvSpPr>
        <p:spPr>
          <a:xfrm>
            <a:off x="2627313" y="-11112"/>
            <a:ext cx="3957638" cy="5111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484" name="文本框 1"/>
          <p:cNvSpPr txBox="1"/>
          <p:nvPr/>
        </p:nvSpPr>
        <p:spPr>
          <a:xfrm>
            <a:off x="2627313" y="-76200"/>
            <a:ext cx="39576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围绕中心，选择材料</a:t>
            </a:r>
            <a:endParaRPr lang="zh-CN" altLang="en-US" sz="32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"/>
          <p:cNvSpPr txBox="1"/>
          <p:nvPr/>
        </p:nvSpPr>
        <p:spPr>
          <a:xfrm>
            <a:off x="682625" y="496888"/>
            <a:ext cx="7704138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自主完成第</a:t>
            </a:r>
            <a:r>
              <a:rPr lang="en-US" altLang="zh-CN" sz="2800" b="1">
                <a:latin typeface="宋体" panose="02010600030101010101" pitchFamily="2" charset="-122"/>
              </a:rPr>
              <a:t>76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页练习题，说一说：你勾选了哪些材料？理由是什么？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文本框 2"/>
          <p:cNvSpPr txBox="1"/>
          <p:nvPr/>
        </p:nvSpPr>
        <p:spPr>
          <a:xfrm>
            <a:off x="755650" y="1779588"/>
            <a:ext cx="7704138" cy="2892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题目是文章的眼睛。题目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戏迷爷爷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的关键词是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戏迷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。既然是对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感兴趣，那就选与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有关的材料；既然是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，说明喜欢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的程度很深，是入迷了，而不是一般的喜爱。因此，选择的材料有：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468313" y="627063"/>
            <a:ext cx="8207375" cy="322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跑了几十里地去看戏。（√）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在爷爷的倡导下，街道组织了业余戏班子。（√）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边炒菜边做戏曲里的动作，把菜炒煳了。（√）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到文化馆拜师学戏。（√）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一看到戏曲表演就占着电视。（√）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文本框 2"/>
          <p:cNvSpPr txBox="1"/>
          <p:nvPr/>
        </p:nvSpPr>
        <p:spPr>
          <a:xfrm>
            <a:off x="468313" y="4011613"/>
            <a:ext cx="85677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想一想，这些选好的材料，可以分成哪几个方面。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3" name="表格 2"/>
          <p:cNvGraphicFramePr>
            <a:graphicFrameLocks noGrp="1"/>
          </p:cNvGraphicFramePr>
          <p:nvPr/>
        </p:nvGraphicFramePr>
        <p:xfrm>
          <a:off x="611188" y="700088"/>
          <a:ext cx="7993062" cy="4005263"/>
        </p:xfrm>
        <a:graphic>
          <a:graphicData uri="http://schemas.openxmlformats.org/drawingml/2006/table">
            <a:tbl>
              <a:tblPr/>
              <a:tblGrid>
                <a:gridCol w="1511300"/>
                <a:gridCol w="1670050"/>
                <a:gridCol w="4811712"/>
              </a:tblGrid>
              <a:tr h="622300">
                <a:tc rowSpan="5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戏迷爷爷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 marL="91442" marR="91442" marT="45711" marB="45711" vert="eaVert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F8CBAD"/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 marL="91442" marR="91442" marT="45711" marB="45711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 marL="91442" marR="91442" marT="45711" marB="45711" vert="eaVert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C5E0B4"/>
                    </a:solidFill>
                  </a:tcPr>
                </a:tc>
              </a:tr>
              <a:tr h="635000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B w="12700">
                      <a:round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 marL="91442" marR="91442" marT="45711" marB="45711" vert="eaVert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C5E0B4"/>
                    </a:solidFill>
                  </a:tcPr>
                </a:tc>
              </a:tr>
              <a:tr h="947738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 marL="91442" marR="91442" marT="45711" marB="45711" vert="eaVert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 marL="91442" marR="91442" marT="45711" marB="45711" vert="eaVert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C5E0B4"/>
                    </a:solidFill>
                  </a:tcPr>
                </a:tc>
              </a:tr>
              <a:tr h="720725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B w="12700">
                      <a:round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 marL="91442" marR="91442" marT="45711" marB="45711" vert="eaVert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C5E0B4"/>
                    </a:solidFill>
                  </a:tcPr>
                </a:tc>
              </a:tr>
              <a:tr h="1079500"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B w="12700">
                      <a:round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 marL="91442" marR="91442" marT="45711" marB="45711" vert="eaVert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 marL="91442" marR="91442" marT="45711" marB="45711" vert="eaVert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C5E0B4"/>
                    </a:solidFill>
                  </a:tcPr>
                </a:tc>
              </a:tr>
            </a:tbl>
          </a:graphicData>
        </a:graphic>
      </p:graphicFrame>
      <p:sp>
        <p:nvSpPr>
          <p:cNvPr id="23573" name="文本框 3"/>
          <p:cNvSpPr txBox="1"/>
          <p:nvPr/>
        </p:nvSpPr>
        <p:spPr>
          <a:xfrm>
            <a:off x="2543175" y="982663"/>
            <a:ext cx="9366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看戏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74" name="文本框 4"/>
          <p:cNvSpPr txBox="1"/>
          <p:nvPr/>
        </p:nvSpPr>
        <p:spPr>
          <a:xfrm>
            <a:off x="2543175" y="2590800"/>
            <a:ext cx="936625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学戏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75" name="文本框 5"/>
          <p:cNvSpPr txBox="1"/>
          <p:nvPr/>
        </p:nvSpPr>
        <p:spPr>
          <a:xfrm>
            <a:off x="2138363" y="3921125"/>
            <a:ext cx="18732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组建戏班子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76" name="文本框 6"/>
          <p:cNvSpPr txBox="1"/>
          <p:nvPr/>
        </p:nvSpPr>
        <p:spPr>
          <a:xfrm>
            <a:off x="4056063" y="730250"/>
            <a:ext cx="44640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跑了几十里地去看戏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77" name="文本框 7"/>
          <p:cNvSpPr txBox="1"/>
          <p:nvPr/>
        </p:nvSpPr>
        <p:spPr>
          <a:xfrm>
            <a:off x="4056063" y="1354138"/>
            <a:ext cx="44640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一看到戏曲表演就占着电视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78" name="文本框 8"/>
          <p:cNvSpPr txBox="1"/>
          <p:nvPr/>
        </p:nvSpPr>
        <p:spPr>
          <a:xfrm>
            <a:off x="3995738" y="1939925"/>
            <a:ext cx="4608512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边炒菜边做戏曲里的动作，把菜炒煳了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79" name="文本框 9"/>
          <p:cNvSpPr txBox="1"/>
          <p:nvPr/>
        </p:nvSpPr>
        <p:spPr>
          <a:xfrm>
            <a:off x="4029075" y="2989263"/>
            <a:ext cx="44640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到文化馆拜师学戏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0" name="文本框 10"/>
          <p:cNvSpPr txBox="1"/>
          <p:nvPr/>
        </p:nvSpPr>
        <p:spPr>
          <a:xfrm>
            <a:off x="4017963" y="3656013"/>
            <a:ext cx="4608512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在爷爷的倡导下，街道组织了业余戏班子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3" grpId="0"/>
      <p:bldP spid="23574" grpId="0"/>
      <p:bldP spid="23575" grpId="0"/>
      <p:bldP spid="23576" grpId="0"/>
      <p:bldP spid="23577" grpId="0"/>
      <p:bldP spid="23578" grpId="0"/>
      <p:bldP spid="23579" grpId="0"/>
      <p:bldP spid="235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2"/>
          <p:cNvSpPr txBox="1"/>
          <p:nvPr/>
        </p:nvSpPr>
        <p:spPr>
          <a:xfrm>
            <a:off x="1116013" y="1347788"/>
            <a:ext cx="7056437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从不同方面、选择不同的事例来表现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戏迷爷爷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这一中心意思，会使表达更有条理。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: 圆角 16"/>
          <p:cNvSpPr/>
          <p:nvPr/>
        </p:nvSpPr>
        <p:spPr bwMode="auto">
          <a:xfrm>
            <a:off x="900113" y="1203325"/>
            <a:ext cx="7416800" cy="15128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0" name="矩形 3"/>
          <p:cNvSpPr/>
          <p:nvPr/>
        </p:nvSpPr>
        <p:spPr>
          <a:xfrm>
            <a:off x="2582863" y="0"/>
            <a:ext cx="3956050" cy="5111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1" name="文本框 1"/>
          <p:cNvSpPr txBox="1"/>
          <p:nvPr/>
        </p:nvSpPr>
        <p:spPr>
          <a:xfrm>
            <a:off x="2630488" y="-79375"/>
            <a:ext cx="39576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交流平台，总结方法</a:t>
            </a:r>
            <a:endParaRPr lang="zh-CN" altLang="en-US" sz="32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文本框 15"/>
          <p:cNvSpPr txBox="1"/>
          <p:nvPr/>
        </p:nvSpPr>
        <p:spPr>
          <a:xfrm>
            <a:off x="960438" y="1263650"/>
            <a:ext cx="7200900" cy="1320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文章之道，必先立本，本丰则末茂。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r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魏禧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文本框 17"/>
          <p:cNvSpPr txBox="1"/>
          <p:nvPr/>
        </p:nvSpPr>
        <p:spPr>
          <a:xfrm>
            <a:off x="960438" y="3076575"/>
            <a:ext cx="7477125" cy="1131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写文章必须先确立中心，好像树木一样，它的根基深厚，枝叶也就茂盛了。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nimBg="1"/>
      <p:bldP spid="7172" grpId="0"/>
      <p:bldP spid="71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"/>
          <p:cNvSpPr txBox="1"/>
          <p:nvPr/>
        </p:nvSpPr>
        <p:spPr>
          <a:xfrm>
            <a:off x="1116013" y="1492250"/>
            <a:ext cx="4824412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读一读没有勾选的材料，说一说这些材料可以用来说明什么。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915988"/>
            <a:ext cx="1409700" cy="3540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5"/>
          <p:cNvSpPr txBox="1"/>
          <p:nvPr/>
        </p:nvSpPr>
        <p:spPr>
          <a:xfrm>
            <a:off x="1187450" y="1563688"/>
            <a:ext cx="6840538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戏迷爷爷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可以写这些事情，那如果写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闲不住的奶奶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，或者你熟悉的其他人、事、物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又该怎么写？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矩形 8"/>
          <p:cNvSpPr/>
          <p:nvPr/>
        </p:nvSpPr>
        <p:spPr>
          <a:xfrm>
            <a:off x="2700338" y="-11112"/>
            <a:ext cx="3957638" cy="5111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6627" name="文本框 1"/>
          <p:cNvSpPr txBox="1"/>
          <p:nvPr/>
        </p:nvSpPr>
        <p:spPr>
          <a:xfrm>
            <a:off x="2743200" y="-76200"/>
            <a:ext cx="39576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围绕中心，拟写提纲</a:t>
            </a:r>
            <a:endParaRPr lang="zh-CN" altLang="en-US" sz="32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611188" y="842963"/>
            <a:ext cx="8120062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从下面的题目中选一两个拟写提纲，说说可以选择哪些事例或从哪些方面来写。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1331913" y="2284413"/>
            <a:ext cx="6913562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好斗的公鸡        都是淘气惹的祸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闲不住的奶奶      忙碌的早晨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欢声笑语满校园    那些温暖的时光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673" name="表格 2"/>
          <p:cNvGraphicFramePr>
            <a:graphicFrameLocks noGrp="1"/>
          </p:cNvGraphicFramePr>
          <p:nvPr/>
        </p:nvGraphicFramePr>
        <p:xfrm>
          <a:off x="827088" y="1419225"/>
          <a:ext cx="7561263" cy="3024188"/>
        </p:xfrm>
        <a:graphic>
          <a:graphicData uri="http://schemas.openxmlformats.org/drawingml/2006/table">
            <a:tbl>
              <a:tblPr/>
              <a:tblGrid>
                <a:gridCol w="3781425"/>
                <a:gridCol w="3779838"/>
              </a:tblGrid>
              <a:tr h="755650"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题目：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__________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5" marR="91445" marT="45718" marB="45718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材料一：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5" marR="91445" marT="45718" marB="45718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55650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材料二：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5" marR="91445" marT="45718" marB="45718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757238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材料三：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5" marR="91445" marT="45718" marB="45718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55650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材料四：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5" marR="91445" marT="45718" marB="45718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sp>
        <p:nvSpPr>
          <p:cNvPr id="28687" name="文本框 3"/>
          <p:cNvSpPr txBox="1"/>
          <p:nvPr/>
        </p:nvSpPr>
        <p:spPr>
          <a:xfrm>
            <a:off x="3348038" y="555625"/>
            <a:ext cx="21605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学 习 单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/>
        </p:nvSpPr>
        <p:spPr>
          <a:xfrm>
            <a:off x="900113" y="627063"/>
            <a:ext cx="7272337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你根据题目选取了哪些材料？其中的重点在哪里？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文本框 2"/>
          <p:cNvSpPr txBox="1"/>
          <p:nvPr/>
        </p:nvSpPr>
        <p:spPr>
          <a:xfrm>
            <a:off x="922338" y="1852613"/>
            <a:ext cx="7034212" cy="2576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都是淘气惹的祸：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和弟弟妹妹抢东西，弄破了他们的手指；玩皮球打坏了家里的电视机；上课用镜子反射窗外的太阳光，被老师抓了个正着。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684213" y="1058863"/>
            <a:ext cx="7631112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闲不住的奶奶：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天还没亮就开始打扫卫生，接着忙着做早餐；下雨天想洗被子；有空就给邻居李阿姨带孩子；生病了仍坚持打扫家里的卫生。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971550" y="1419225"/>
            <a:ext cx="7200900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好斗的公鸡：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和周边抢食的小鸡斗；和比它个头大多了的狗斗；和自己的影子斗；和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斗。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1042988" y="1635125"/>
            <a:ext cx="7273925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要围绕中心，选择合适的材料，确定重点材料。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1116013" y="1635125"/>
            <a:ext cx="446405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1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根据反馈要求，同桌合作修改提纲。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915988"/>
            <a:ext cx="1358900" cy="3413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3"/>
          <p:cNvSpPr txBox="1"/>
          <p:nvPr/>
        </p:nvSpPr>
        <p:spPr>
          <a:xfrm>
            <a:off x="1114425" y="1276350"/>
            <a:ext cx="7416800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再仔细看看这几个题目，然后联系本单元习作提供的汉字，想想某些题目和部分汉字之间是不是有相同之处。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8" name="矩形 5"/>
          <p:cNvSpPr/>
          <p:nvPr/>
        </p:nvSpPr>
        <p:spPr>
          <a:xfrm>
            <a:off x="2700338" y="-11112"/>
            <a:ext cx="3957638" cy="5111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19" name="文本框 1"/>
          <p:cNvSpPr txBox="1"/>
          <p:nvPr/>
        </p:nvSpPr>
        <p:spPr>
          <a:xfrm>
            <a:off x="2743200" y="-76200"/>
            <a:ext cx="39576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发现联系，整合资源</a:t>
            </a:r>
            <a:endParaRPr lang="zh-CN" altLang="en-US" sz="32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1619250" y="915988"/>
            <a:ext cx="63373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魏禧的这句话告诉我们什么？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4" name="文本框 2"/>
          <p:cNvSpPr txBox="1"/>
          <p:nvPr/>
        </p:nvSpPr>
        <p:spPr>
          <a:xfrm>
            <a:off x="2266950" y="1974850"/>
            <a:ext cx="44640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写文章必须先确立中心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1363" y="1749425"/>
            <a:ext cx="1154112" cy="222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6" name="文本框 4"/>
          <p:cNvSpPr txBox="1"/>
          <p:nvPr/>
        </p:nvSpPr>
        <p:spPr>
          <a:xfrm>
            <a:off x="2411413" y="3148013"/>
            <a:ext cx="4175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围绕中心意思来表达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椭圆 1"/>
          <p:cNvSpPr/>
          <p:nvPr/>
        </p:nvSpPr>
        <p:spPr bwMode="auto">
          <a:xfrm>
            <a:off x="901700" y="881063"/>
            <a:ext cx="3600450" cy="79216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2" name="文本框 2"/>
          <p:cNvSpPr txBox="1"/>
          <p:nvPr/>
        </p:nvSpPr>
        <p:spPr>
          <a:xfrm>
            <a:off x="1189038" y="915988"/>
            <a:ext cx="3384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都是淘气惹的祸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椭圆 3"/>
          <p:cNvSpPr/>
          <p:nvPr/>
        </p:nvSpPr>
        <p:spPr bwMode="auto">
          <a:xfrm>
            <a:off x="901700" y="1781175"/>
            <a:ext cx="3600450" cy="79216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4" name="文本框 4"/>
          <p:cNvSpPr txBox="1"/>
          <p:nvPr/>
        </p:nvSpPr>
        <p:spPr>
          <a:xfrm>
            <a:off x="1620838" y="1816100"/>
            <a:ext cx="23764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忙碌的早晨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椭圆 5"/>
          <p:cNvSpPr/>
          <p:nvPr/>
        </p:nvSpPr>
        <p:spPr bwMode="auto">
          <a:xfrm>
            <a:off x="901700" y="2681288"/>
            <a:ext cx="3600450" cy="79216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6" name="文本框 6"/>
          <p:cNvSpPr txBox="1"/>
          <p:nvPr/>
        </p:nvSpPr>
        <p:spPr>
          <a:xfrm>
            <a:off x="1189038" y="2716213"/>
            <a:ext cx="3384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欢声笑语满校园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7" name="椭圆 7"/>
          <p:cNvSpPr/>
          <p:nvPr/>
        </p:nvSpPr>
        <p:spPr bwMode="auto">
          <a:xfrm>
            <a:off x="901700" y="3581400"/>
            <a:ext cx="3600450" cy="79216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8" name="文本框 8"/>
          <p:cNvSpPr txBox="1"/>
          <p:nvPr/>
        </p:nvSpPr>
        <p:spPr>
          <a:xfrm>
            <a:off x="1189038" y="3616325"/>
            <a:ext cx="309562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那些温暖的时光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849" name="直接连接符 10"/>
          <p:cNvCxnSpPr/>
          <p:nvPr/>
        </p:nvCxnSpPr>
        <p:spPr>
          <a:xfrm>
            <a:off x="4787900" y="1276350"/>
            <a:ext cx="10080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0" name="矩形: 圆角 12"/>
          <p:cNvSpPr/>
          <p:nvPr/>
        </p:nvSpPr>
        <p:spPr bwMode="auto">
          <a:xfrm>
            <a:off x="6084888" y="955675"/>
            <a:ext cx="1525588" cy="6413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1" name="文本框 13"/>
          <p:cNvSpPr txBox="1"/>
          <p:nvPr/>
        </p:nvSpPr>
        <p:spPr>
          <a:xfrm>
            <a:off x="6084888" y="915988"/>
            <a:ext cx="15255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泪、悔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852" name="直接连接符 16"/>
          <p:cNvCxnSpPr/>
          <p:nvPr/>
        </p:nvCxnSpPr>
        <p:spPr>
          <a:xfrm>
            <a:off x="4787900" y="2141538"/>
            <a:ext cx="10080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3" name="矩形: 圆角 17"/>
          <p:cNvSpPr/>
          <p:nvPr/>
        </p:nvSpPr>
        <p:spPr bwMode="auto">
          <a:xfrm>
            <a:off x="6084888" y="1820863"/>
            <a:ext cx="1525588" cy="6413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4" name="文本框 18"/>
          <p:cNvSpPr txBox="1"/>
          <p:nvPr/>
        </p:nvSpPr>
        <p:spPr>
          <a:xfrm>
            <a:off x="6589713" y="1781175"/>
            <a:ext cx="6477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855" name="直接连接符 19"/>
          <p:cNvCxnSpPr/>
          <p:nvPr/>
        </p:nvCxnSpPr>
        <p:spPr>
          <a:xfrm>
            <a:off x="4787900" y="3078163"/>
            <a:ext cx="10080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6" name="矩形: 圆角 20"/>
          <p:cNvSpPr/>
          <p:nvPr/>
        </p:nvSpPr>
        <p:spPr bwMode="auto">
          <a:xfrm>
            <a:off x="6084888" y="2757488"/>
            <a:ext cx="1525588" cy="6413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7" name="文本框 21"/>
          <p:cNvSpPr txBox="1"/>
          <p:nvPr/>
        </p:nvSpPr>
        <p:spPr>
          <a:xfrm>
            <a:off x="6589713" y="2717800"/>
            <a:ext cx="6477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858" name="直接连接符 22"/>
          <p:cNvCxnSpPr/>
          <p:nvPr/>
        </p:nvCxnSpPr>
        <p:spPr>
          <a:xfrm>
            <a:off x="4787900" y="3975100"/>
            <a:ext cx="10080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9" name="矩形: 圆角 23"/>
          <p:cNvSpPr/>
          <p:nvPr/>
        </p:nvSpPr>
        <p:spPr bwMode="auto">
          <a:xfrm>
            <a:off x="6084888" y="3654425"/>
            <a:ext cx="1525588" cy="6413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0" name="文本框 24"/>
          <p:cNvSpPr txBox="1"/>
          <p:nvPr/>
        </p:nvSpPr>
        <p:spPr>
          <a:xfrm>
            <a:off x="6589713" y="3611563"/>
            <a:ext cx="647700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暖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  <p:bldP spid="35842" grpId="0"/>
      <p:bldP spid="35843" grpId="0" animBg="1"/>
      <p:bldP spid="35844" grpId="0"/>
      <p:bldP spid="35845" grpId="0" animBg="1"/>
      <p:bldP spid="35846" grpId="0"/>
      <p:bldP spid="35847" grpId="0" animBg="1"/>
      <p:bldP spid="35848" grpId="0"/>
      <p:bldP spid="35850" grpId="0" animBg="1"/>
      <p:bldP spid="35851" grpId="0"/>
      <p:bldP spid="35853" grpId="0" animBg="1"/>
      <p:bldP spid="35854" grpId="0"/>
      <p:bldP spid="35856" grpId="0" animBg="1"/>
      <p:bldP spid="35857" grpId="0"/>
      <p:bldP spid="35859" grpId="0" animBg="1"/>
      <p:bldP spid="3586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2"/>
          <p:cNvSpPr txBox="1"/>
          <p:nvPr/>
        </p:nvSpPr>
        <p:spPr>
          <a:xfrm>
            <a:off x="2555875" y="1009650"/>
            <a:ext cx="40322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交流平台与初试身手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6" name="文本框 3"/>
          <p:cNvSpPr txBox="1"/>
          <p:nvPr/>
        </p:nvSpPr>
        <p:spPr>
          <a:xfrm>
            <a:off x="2195513" y="1708150"/>
            <a:ext cx="48958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围绕中心选择恰当的材料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文本框 4"/>
          <p:cNvSpPr txBox="1"/>
          <p:nvPr/>
        </p:nvSpPr>
        <p:spPr>
          <a:xfrm>
            <a:off x="2771775" y="3159125"/>
            <a:ext cx="1008063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主题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文本框 5"/>
          <p:cNvSpPr txBox="1"/>
          <p:nvPr/>
        </p:nvSpPr>
        <p:spPr>
          <a:xfrm>
            <a:off x="4356100" y="3005138"/>
            <a:ext cx="3168650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事例方面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（重点部分写具体）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文本框 6"/>
          <p:cNvSpPr txBox="1"/>
          <p:nvPr/>
        </p:nvSpPr>
        <p:spPr>
          <a:xfrm>
            <a:off x="2987675" y="2066925"/>
            <a:ext cx="863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··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0" name="文本框 7"/>
          <p:cNvSpPr txBox="1"/>
          <p:nvPr/>
        </p:nvSpPr>
        <p:spPr>
          <a:xfrm>
            <a:off x="5435600" y="2066925"/>
            <a:ext cx="8636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··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6871" name="直接箭头连接符 9"/>
          <p:cNvCxnSpPr/>
          <p:nvPr/>
        </p:nvCxnSpPr>
        <p:spPr>
          <a:xfrm flipH="1">
            <a:off x="3421063" y="2571750"/>
            <a:ext cx="0" cy="4159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72" name="直接箭头连接符 11"/>
          <p:cNvCxnSpPr/>
          <p:nvPr/>
        </p:nvCxnSpPr>
        <p:spPr>
          <a:xfrm flipH="1">
            <a:off x="5868988" y="2571750"/>
            <a:ext cx="0" cy="4159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3" name="矩形 12"/>
          <p:cNvSpPr/>
          <p:nvPr/>
        </p:nvSpPr>
        <p:spPr>
          <a:xfrm>
            <a:off x="2843213" y="-11112"/>
            <a:ext cx="3957638" cy="5111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6874" name="文本框 1"/>
          <p:cNvSpPr txBox="1"/>
          <p:nvPr/>
        </p:nvSpPr>
        <p:spPr>
          <a:xfrm>
            <a:off x="3995738" y="-76200"/>
            <a:ext cx="39576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6" grpId="0"/>
      <p:bldP spid="36867" grpId="0"/>
      <p:bldP spid="36868" grpId="0"/>
      <p:bldP spid="36869" grpId="0"/>
      <p:bldP spid="3687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1"/>
          <p:cNvSpPr txBox="1"/>
          <p:nvPr/>
        </p:nvSpPr>
        <p:spPr>
          <a:xfrm>
            <a:off x="755650" y="454025"/>
            <a:ext cx="7848600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请同学们默读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交流平台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内容，想想围绕中心意思写要注意哪几点，并对重点句子画标记。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350" y="1851025"/>
            <a:ext cx="5789613" cy="2805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1331913" y="1419225"/>
            <a:ext cx="6480175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请同学们梳理一下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夏天里的成长</a:t>
            </a:r>
            <a:r>
              <a:rPr lang="en-US" altLang="zh-CN" sz="3200" b="1">
                <a:latin typeface="宋体" panose="02010600030101010101" pitchFamily="2" charset="-122"/>
              </a:rPr>
              <a:t>》《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围绕中心意思是如何展开叙述的。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椭圆 11"/>
          <p:cNvSpPr/>
          <p:nvPr/>
        </p:nvSpPr>
        <p:spPr bwMode="auto">
          <a:xfrm>
            <a:off x="5376863" y="1933575"/>
            <a:ext cx="3313113" cy="18272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6" name="椭圆 7"/>
          <p:cNvSpPr/>
          <p:nvPr/>
        </p:nvSpPr>
        <p:spPr bwMode="auto">
          <a:xfrm>
            <a:off x="827088" y="1276350"/>
            <a:ext cx="3889375" cy="863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椭圆 8"/>
          <p:cNvSpPr/>
          <p:nvPr/>
        </p:nvSpPr>
        <p:spPr bwMode="auto">
          <a:xfrm>
            <a:off x="827088" y="3324225"/>
            <a:ext cx="3889375" cy="86518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椭圆 6"/>
          <p:cNvSpPr/>
          <p:nvPr/>
        </p:nvSpPr>
        <p:spPr bwMode="auto">
          <a:xfrm>
            <a:off x="827088" y="2300288"/>
            <a:ext cx="3889375" cy="863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文本框 1"/>
          <p:cNvSpPr txBox="1"/>
          <p:nvPr/>
        </p:nvSpPr>
        <p:spPr>
          <a:xfrm>
            <a:off x="1258888" y="1327150"/>
            <a:ext cx="33131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有生命的动植物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文本框 2"/>
          <p:cNvSpPr txBox="1"/>
          <p:nvPr/>
        </p:nvSpPr>
        <p:spPr>
          <a:xfrm>
            <a:off x="5305425" y="857250"/>
            <a:ext cx="3455988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夏天里的成长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文本框 3"/>
          <p:cNvSpPr txBox="1"/>
          <p:nvPr/>
        </p:nvSpPr>
        <p:spPr>
          <a:xfrm>
            <a:off x="1150938" y="2355850"/>
            <a:ext cx="35290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无生命的山河大地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2" name="文本框 4"/>
          <p:cNvSpPr txBox="1"/>
          <p:nvPr/>
        </p:nvSpPr>
        <p:spPr>
          <a:xfrm>
            <a:off x="2486025" y="3435350"/>
            <a:ext cx="646113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3" name="文本框 9"/>
          <p:cNvSpPr txBox="1"/>
          <p:nvPr/>
        </p:nvSpPr>
        <p:spPr>
          <a:xfrm>
            <a:off x="5738813" y="2160588"/>
            <a:ext cx="280670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夏天是万物迅速生长的季节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4" name="右大括号 12"/>
          <p:cNvSpPr/>
          <p:nvPr/>
        </p:nvSpPr>
        <p:spPr>
          <a:xfrm>
            <a:off x="4848225" y="1555750"/>
            <a:ext cx="396875" cy="2309813"/>
          </a:xfrm>
          <a:prstGeom prst="rightBrace">
            <a:avLst>
              <a:gd name="adj1" fmla="val 49039"/>
              <a:gd name="adj2" fmla="val 52611"/>
            </a:avLst>
          </a:prstGeom>
          <a:noFill/>
          <a:ln w="28575">
            <a:solidFill>
              <a:srgbClr val="2E75B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animBg="1"/>
      <p:bldP spid="11266" grpId="0" animBg="1"/>
      <p:bldP spid="11267" grpId="0" animBg="1"/>
      <p:bldP spid="11268" grpId="0" animBg="1"/>
      <p:bldP spid="11269" grpId="0"/>
      <p:bldP spid="11270" grpId="0"/>
      <p:bldP spid="11271" grpId="0"/>
      <p:bldP spid="11272" grpId="0"/>
      <p:bldP spid="11273" grpId="0"/>
      <p:bldP spid="112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椭圆 11"/>
          <p:cNvSpPr/>
          <p:nvPr/>
        </p:nvSpPr>
        <p:spPr bwMode="auto">
          <a:xfrm>
            <a:off x="5326063" y="1754188"/>
            <a:ext cx="3311525" cy="18256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椭圆 7"/>
          <p:cNvSpPr/>
          <p:nvPr/>
        </p:nvSpPr>
        <p:spPr bwMode="auto">
          <a:xfrm>
            <a:off x="684213" y="555625"/>
            <a:ext cx="3887788" cy="8651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椭圆 8"/>
          <p:cNvSpPr/>
          <p:nvPr/>
        </p:nvSpPr>
        <p:spPr bwMode="auto">
          <a:xfrm>
            <a:off x="684213" y="2605088"/>
            <a:ext cx="3887788" cy="863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椭圆 6"/>
          <p:cNvSpPr/>
          <p:nvPr/>
        </p:nvSpPr>
        <p:spPr bwMode="auto">
          <a:xfrm>
            <a:off x="684213" y="1531938"/>
            <a:ext cx="3887788" cy="863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3" name="文本框 1"/>
          <p:cNvSpPr txBox="1"/>
          <p:nvPr/>
        </p:nvSpPr>
        <p:spPr>
          <a:xfrm>
            <a:off x="1720850" y="614363"/>
            <a:ext cx="1944688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得到雨衣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4" name="文本框 2"/>
          <p:cNvSpPr txBox="1"/>
          <p:nvPr/>
        </p:nvSpPr>
        <p:spPr>
          <a:xfrm>
            <a:off x="6297613" y="966788"/>
            <a:ext cx="136842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5" name="文本框 3"/>
          <p:cNvSpPr txBox="1"/>
          <p:nvPr/>
        </p:nvSpPr>
        <p:spPr>
          <a:xfrm>
            <a:off x="1504950" y="1585913"/>
            <a:ext cx="23749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下雨盼出门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6" name="文本框 4"/>
          <p:cNvSpPr txBox="1"/>
          <p:nvPr/>
        </p:nvSpPr>
        <p:spPr>
          <a:xfrm>
            <a:off x="954088" y="2667000"/>
            <a:ext cx="41021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看雨景想象穿雨衣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7" name="文本框 9"/>
          <p:cNvSpPr txBox="1"/>
          <p:nvPr/>
        </p:nvSpPr>
        <p:spPr>
          <a:xfrm>
            <a:off x="5911850" y="2274888"/>
            <a:ext cx="2471738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盼穿新雨衣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8" name="右大括号 12"/>
          <p:cNvSpPr/>
          <p:nvPr/>
        </p:nvSpPr>
        <p:spPr>
          <a:xfrm>
            <a:off x="4703763" y="835025"/>
            <a:ext cx="396875" cy="3394075"/>
          </a:xfrm>
          <a:prstGeom prst="rightBrace">
            <a:avLst>
              <a:gd name="adj1" fmla="val 49016"/>
              <a:gd name="adj2" fmla="val 52611"/>
            </a:avLst>
          </a:prstGeom>
          <a:noFill/>
          <a:ln w="28575">
            <a:solidFill>
              <a:srgbClr val="2E75B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2299" name="椭圆 13"/>
          <p:cNvSpPr/>
          <p:nvPr/>
        </p:nvSpPr>
        <p:spPr bwMode="auto">
          <a:xfrm>
            <a:off x="684213" y="3678238"/>
            <a:ext cx="3887788" cy="8651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0" name="文本框 14"/>
          <p:cNvSpPr txBox="1"/>
          <p:nvPr/>
        </p:nvSpPr>
        <p:spPr>
          <a:xfrm>
            <a:off x="1031875" y="3740150"/>
            <a:ext cx="319087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如愿穿上新雨衣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animBg="1"/>
      <p:bldP spid="12290" grpId="0" animBg="1"/>
      <p:bldP spid="12291" grpId="0" animBg="1"/>
      <p:bldP spid="12292" grpId="0" animBg="1"/>
      <p:bldP spid="12293" grpId="0"/>
      <p:bldP spid="12294" grpId="0"/>
      <p:bldP spid="12295" grpId="0"/>
      <p:bldP spid="12296" grpId="0"/>
      <p:bldP spid="12297" grpId="0"/>
      <p:bldP spid="12298" grpId="0" animBg="1"/>
      <p:bldP spid="12299" grpId="0" animBg="1"/>
      <p:bldP spid="123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1547813" y="1347788"/>
            <a:ext cx="6048375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你觉得文章哪些事例（或方面）写得详细、具体，给你留下了深刻印象？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900113" y="555625"/>
            <a:ext cx="7524750" cy="3868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夏天里的成长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你在棚架上看瓜藤，一天可以长出几寸；你到竹子林、高粱地里听声音，在叭叭的声响里，一夜可以多出半节。昨天是苞蕾，今天是鲜花，明天就变成了小果实。一块白石头，几天不见，就长满了苔藓；一片黄泥土，几天不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noFill/>
        </a:ln>
      </a:spPr>
      <a:bodyPr>
        <a:spAutoFit/>
      </a:bodyPr>
      <a:lstStyle>
        <a:defPPr algn="l" eaLnBrk="1" hangingPunct="1">
          <a:lnSpc>
            <a:spcPct val="130000"/>
          </a:lnSpc>
          <a:defRPr sz="3200" b="1" dirty="0">
            <a:latin typeface="宋体" panose="02010600030101010101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1990</Words>
  <Application>WPS 演示</Application>
  <PresentationFormat>全屏显示(16:9)</PresentationFormat>
  <Paragraphs>194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等线 Light</vt:lpstr>
      <vt:lpstr>楷体</vt:lpstr>
      <vt:lpstr>等线</vt:lpstr>
      <vt:lpstr>黑体</vt:lpstr>
      <vt:lpstr>微软雅黑</vt:lpstr>
      <vt:lpstr>Arial Unicode MS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23BC93B29A7B44E2A0B8EAAEC3BAF23C_12</vt:lpwstr>
  </property>
</Properties>
</file>