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notesMasterIdLst>
    <p:notesMasterId r:id="rId5"/>
  </p:notesMasterIdLst>
  <p:handoutMasterIdLst>
    <p:handoutMasterId r:id="rId32"/>
  </p:handoutMasterIdLst>
  <p:sldIdLst>
    <p:sldId id="256" r:id="rId4"/>
    <p:sldId id="271" r:id="rId6"/>
    <p:sldId id="535" r:id="rId7"/>
    <p:sldId id="536" r:id="rId8"/>
    <p:sldId id="504" r:id="rId9"/>
    <p:sldId id="505" r:id="rId10"/>
    <p:sldId id="529" r:id="rId11"/>
    <p:sldId id="310" r:id="rId12"/>
    <p:sldId id="314" r:id="rId13"/>
    <p:sldId id="470" r:id="rId14"/>
    <p:sldId id="353" r:id="rId15"/>
    <p:sldId id="528" r:id="rId16"/>
    <p:sldId id="391" r:id="rId17"/>
    <p:sldId id="530" r:id="rId18"/>
    <p:sldId id="531" r:id="rId19"/>
    <p:sldId id="532" r:id="rId20"/>
    <p:sldId id="508" r:id="rId21"/>
    <p:sldId id="510" r:id="rId22"/>
    <p:sldId id="509" r:id="rId23"/>
    <p:sldId id="511" r:id="rId24"/>
    <p:sldId id="318" r:id="rId25"/>
    <p:sldId id="348" r:id="rId26"/>
    <p:sldId id="533" r:id="rId27"/>
    <p:sldId id="349" r:id="rId28"/>
    <p:sldId id="483" r:id="rId29"/>
    <p:sldId id="534" r:id="rId30"/>
    <p:sldId id="559" r:id="rId31"/>
  </p:sldIdLst>
  <p:sldSz cx="9144000" cy="6858000" type="screen4x3"/>
  <p:notesSz cx="6858000" cy="9144000"/>
  <p:custDataLst>
    <p:tags r:id="rId3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00FF"/>
    <a:srgbClr val="0099CC"/>
    <a:srgbClr val="00CCFF"/>
    <a:srgbClr val="FF66CC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D41FE-A719-4B78-A9FD-5D96FE6F707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3250" name="页眉占位符 532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1" name="日期占位符 5325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76" name="幻灯片图像占位符 53251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7173" name="文本占位符 53252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3254" name="页脚占位符 532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5" name="灯片编号占位符 5325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zh-CN" dirty="0"/>
            </a:fld>
            <a:endParaRPr lang="zh-CN" altLang="zh-CN" dirty="0"/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文本框 1"/>
          <p:cNvSpPr txBox="1"/>
          <p:nvPr/>
        </p:nvSpPr>
        <p:spPr>
          <a:xfrm>
            <a:off x="11113" y="4138613"/>
            <a:ext cx="9102725" cy="1368425"/>
          </a:xfrm>
          <a:prstGeom prst="rect">
            <a:avLst/>
          </a:prstGeom>
          <a:solidFill>
            <a:schemeClr val="bg1">
              <a:alpha val="52940"/>
            </a:schemeClr>
          </a:solidFill>
          <a:ln w="9525">
            <a:noFill/>
          </a:ln>
        </p:spPr>
        <p:txBody>
          <a:bodyPr>
            <a:spAutoFit/>
          </a:bodyPr>
          <a:p>
            <a:endParaRPr lang="zh-CN" altLang="en-US" sz="8000" dirty="0">
              <a:latin typeface="Arial" panose="020B0604020202020204" pitchFamily="34" charset="0"/>
            </a:endParaRPr>
          </a:p>
        </p:txBody>
      </p:sp>
      <p:sp>
        <p:nvSpPr>
          <p:cNvPr id="90115" name="标题 1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4200525"/>
            <a:ext cx="4041775" cy="717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rmAutofit fontScale="9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行路难（其一）</a:t>
            </a:r>
            <a:endParaRPr kumimoji="0" lang="zh-CN" altLang="en-US" sz="4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527300" y="4918075"/>
            <a:ext cx="4089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5"/>
          <p:cNvSpPr/>
          <p:nvPr/>
        </p:nvSpPr>
        <p:spPr>
          <a:xfrm>
            <a:off x="1096963" y="1168400"/>
            <a:ext cx="6950075" cy="4522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金樽清酒斗十千，玉盘珍羞直万钱。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停杯投箸不能食，拔剑四顾心茫然。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欲渡黄河冰塞川，将登太行雪满山。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闲来垂钓碧溪上，忽复乘舟梦日边。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行路难，行路难，多歧路，今安在？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长风破浪会有时，直挂云帆济沧海。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2"/>
          <p:cNvSpPr txBox="1"/>
          <p:nvPr/>
        </p:nvSpPr>
        <p:spPr>
          <a:xfrm>
            <a:off x="292100" y="1168400"/>
            <a:ext cx="8362950" cy="4522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</a:rPr>
              <a:t>金杯里装的名酒，每斗要价十千；玉盘中盛的精美肴菜，收费值万钱。</a:t>
            </a:r>
            <a:endParaRPr lang="zh-CN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宋体" panose="02010600030101010101" pitchFamily="2" charset="-122"/>
              </a:rPr>
              <a:t>    胸中郁闷呵，我停杯投箸吃不下；拔剑环顾四周，我心里委实茫然。</a:t>
            </a:r>
            <a:endParaRPr lang="zh-CN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宋体" panose="02010600030101010101" pitchFamily="2" charset="-122"/>
              </a:rPr>
              <a:t>    想渡黄河，冰雪堵塞了这条大川；要登太行，莽莽的风雪早已封山。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2"/>
          <p:cNvSpPr txBox="1"/>
          <p:nvPr/>
        </p:nvSpPr>
        <p:spPr>
          <a:xfrm>
            <a:off x="292100" y="1168400"/>
            <a:ext cx="8362950" cy="4522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</a:rPr>
              <a:t>像吕尚垂钓磻溪，闲待东山再起；又像伊尹做梦，他乘船经过日边。</a:t>
            </a:r>
            <a:endParaRPr lang="zh-CN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宋体" panose="02010600030101010101" pitchFamily="2" charset="-122"/>
              </a:rPr>
              <a:t>    世上行路呵多么艰难，多么艰难；眼前歧路这么多，我该向北向南？</a:t>
            </a:r>
            <a:endParaRPr lang="zh-CN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宋体" panose="02010600030101010101" pitchFamily="2" charset="-122"/>
              </a:rPr>
              <a:t>    相信总有一天，能乘长风破万里浪；高高挂起云帆，在沧海中勇往直前。</a:t>
            </a:r>
            <a:endParaRPr lang="zh-CN" altLang="zh-CN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3315" name="图片 2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4338" y="6048375"/>
            <a:ext cx="669925" cy="48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6386" t="35678" b="5930"/>
          <a:stretch>
            <a:fillRect/>
          </a:stretch>
        </p:blipFill>
        <p:spPr>
          <a:xfrm>
            <a:off x="5075238" y="2782888"/>
            <a:ext cx="2703512" cy="2890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3" name="文本框 9218"/>
          <p:cNvSpPr txBox="1"/>
          <p:nvPr/>
        </p:nvSpPr>
        <p:spPr>
          <a:xfrm>
            <a:off x="258763" y="1679575"/>
            <a:ext cx="8229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按诗人的情感起伏和心理变化将诗分层分析。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340" name="Group 19"/>
          <p:cNvGrpSpPr/>
          <p:nvPr/>
        </p:nvGrpSpPr>
        <p:grpSpPr>
          <a:xfrm>
            <a:off x="101600" y="419100"/>
            <a:ext cx="2319338" cy="700088"/>
            <a:chOff x="138" y="461"/>
            <a:chExt cx="1461" cy="441"/>
          </a:xfrm>
        </p:grpSpPr>
        <p:pic>
          <p:nvPicPr>
            <p:cNvPr id="14342" name="Picture 18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3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细读感悟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1"/>
          <p:cNvSpPr txBox="1"/>
          <p:nvPr/>
        </p:nvSpPr>
        <p:spPr>
          <a:xfrm>
            <a:off x="1376363" y="2627313"/>
            <a:ext cx="3529012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金樽清酒斗十千，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玉盘珍羞直万钱。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停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杯</a:t>
            </a:r>
            <a:r>
              <a:rPr lang="zh-CN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投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箸不能食，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拔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剑四</a:t>
            </a:r>
            <a:r>
              <a:rPr lang="zh-CN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顾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心茫然。</a:t>
            </a:r>
            <a:endParaRPr lang="zh-CN" altLang="zh-CN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9218"/>
          <p:cNvSpPr txBox="1"/>
          <p:nvPr/>
        </p:nvSpPr>
        <p:spPr>
          <a:xfrm>
            <a:off x="446088" y="1252538"/>
            <a:ext cx="48736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开篇描写了怎样的场景？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5625" y="2020888"/>
            <a:ext cx="8032750" cy="3552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</a:rPr>
              <a:t>丰盛的筵席，精美的食器，珍奇的食物。   </a:t>
            </a:r>
            <a:endParaRPr lang="zh-CN" altLang="zh-CN" sz="30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000" b="1" dirty="0">
                <a:latin typeface="宋体" panose="02010600030101010101" pitchFamily="2" charset="-122"/>
              </a:rPr>
              <a:t>    诗以叙事开篇，渐而过渡到抒情。开头以极为夸张的笔法领起，写“金樽酒”，“玉盘珍羞”，仿佛在营造欢乐的宴饮气氛，似乎是一首“祝酒歌”。</a:t>
            </a:r>
            <a:endParaRPr lang="zh-CN" altLang="zh-CN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9218"/>
          <p:cNvSpPr txBox="1"/>
          <p:nvPr/>
        </p:nvSpPr>
        <p:spPr>
          <a:xfrm>
            <a:off x="428625" y="1144588"/>
            <a:ext cx="8140700" cy="12715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欢乐的宴饮中诗人为什么忽而 “停杯投箸不能食，拔剑四顾心茫然”？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1650" y="2625725"/>
            <a:ext cx="8140700" cy="2860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</a:rPr>
              <a:t>停、投、拔、顾四个连动，形象地把诗人政治失意后，心绪茫然、痛苦悲愤的心情表现出来。衬出诗人内心的悲苦。当精神苦闷的时候，美味佳酿也难以下咽。</a:t>
            </a:r>
            <a:endParaRPr lang="zh-CN" altLang="zh-CN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9218"/>
          <p:cNvSpPr txBox="1"/>
          <p:nvPr/>
        </p:nvSpPr>
        <p:spPr>
          <a:xfrm>
            <a:off x="336550" y="1144588"/>
            <a:ext cx="8305800" cy="1273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从诗字面上看，诗人的悲哀是因为什么？诗人悲哀的真正原因又是什么呢？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723900" y="3071813"/>
            <a:ext cx="3455988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欲渡黄河</a:t>
            </a:r>
            <a:r>
              <a:rPr lang="zh-CN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冰塞川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将登太行</a:t>
            </a:r>
            <a:r>
              <a:rPr lang="zh-CN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雪满山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4543425" y="2951163"/>
            <a:ext cx="3929063" cy="1597025"/>
          </a:xfrm>
          <a:prstGeom prst="cloudCallout">
            <a:avLst>
              <a:gd name="adj1" fmla="val -62415"/>
              <a:gd name="adj2" fmla="val 15035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象征人生道路上的艰难险阻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2"/>
          <p:cNvSpPr txBox="1"/>
          <p:nvPr/>
        </p:nvSpPr>
        <p:spPr>
          <a:xfrm>
            <a:off x="558800" y="798513"/>
            <a:ext cx="8026400" cy="5262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</a:rPr>
              <a:t>此时的唐玄宗已经不再作为，政治已不再清明。在这样的背景下，李白带着满腔抱负来到了长安，却与这样的政治环境、官场风气格格不入。唐玄宗把李白召入朝不过封了个侍奉翰林，典型的御用文人。在朝廷的官场中，不可企及修齐治平的理想无法实现，李白就纵酒狂歌为乐。但终因行为放浪得罪权贵，被下谗言，赐金放还。到朝仅二年！</a:t>
            </a:r>
            <a:endParaRPr lang="zh-CN" altLang="zh-CN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1"/>
          <p:cNvSpPr txBox="1"/>
          <p:nvPr/>
        </p:nvSpPr>
        <p:spPr>
          <a:xfrm>
            <a:off x="609600" y="1644650"/>
            <a:ext cx="34925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闲来垂钓碧溪上，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忽复乘舟梦日边。</a:t>
            </a:r>
            <a:endParaRPr lang="zh-CN" altLang="zh-CN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6100" y="3816350"/>
            <a:ext cx="80518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用典，借吕尚、伊尹得到重用的故事表示对前途仍抱有希望，心情由郁闷趋向开朗。</a:t>
            </a:r>
            <a:endParaRPr lang="zh-CN" altLang="zh-CN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11673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7513" y="1228725"/>
            <a:ext cx="3998912" cy="2400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6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"/>
          <p:cNvSpPr txBox="1"/>
          <p:nvPr/>
        </p:nvSpPr>
        <p:spPr>
          <a:xfrm>
            <a:off x="1206500" y="1651000"/>
            <a:ext cx="6731000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行路难，行路难，多歧路，今安在？</a:t>
            </a:r>
            <a:endParaRPr lang="zh-CN" altLang="zh-CN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7850" y="2870200"/>
            <a:ext cx="7988300" cy="2011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由憧憬理想回到现实处境，以四句节奏短促的感叹，反映了诗人想继续追求进取，又恐世路艰难的矛盾心理，情绪又趋低沉。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文本框 4"/>
          <p:cNvSpPr txBox="1"/>
          <p:nvPr/>
        </p:nvSpPr>
        <p:spPr>
          <a:xfrm>
            <a:off x="525463" y="1822450"/>
            <a:ext cx="8093075" cy="33305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</a:rPr>
              <a:t>反复朗读诗歌，感知诗歌内涵。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</a:rPr>
              <a:t>体会诗歌形象和富于变化的语言。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</a:rPr>
              <a:t>学习诗人悲愤中不乏豪迈，失意中仍怀希望的情怀。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3075" name="Group 19"/>
          <p:cNvGrpSpPr/>
          <p:nvPr/>
        </p:nvGrpSpPr>
        <p:grpSpPr>
          <a:xfrm>
            <a:off x="101600" y="419100"/>
            <a:ext cx="2319338" cy="700088"/>
            <a:chOff x="138" y="461"/>
            <a:chExt cx="1461" cy="441"/>
          </a:xfrm>
        </p:grpSpPr>
        <p:pic>
          <p:nvPicPr>
            <p:cNvPr id="3078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9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076" name="AutoShape 14" descr="u=659003504,3790867401&amp;fm=214&amp;gp=0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7" name="AutoShape 16" descr="u=659003504,3790867401&amp;fm=214&amp;gp=0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"/>
          <p:cNvSpPr txBox="1"/>
          <p:nvPr/>
        </p:nvSpPr>
        <p:spPr>
          <a:xfrm>
            <a:off x="1206500" y="1651000"/>
            <a:ext cx="6731000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长风破浪会有时，直挂云帆济沧海。</a:t>
            </a:r>
            <a:endParaRPr lang="zh-CN" altLang="zh-CN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7850" y="2870200"/>
            <a:ext cx="7988300" cy="2651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借南朝宗悫之语，表达自己冲破一切阻碍，实现远大抱负的信念。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   心情由苦闷和彷徨中再次振作，充满乐观和希望。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2"/>
          <p:cNvSpPr txBox="1"/>
          <p:nvPr/>
        </p:nvSpPr>
        <p:spPr>
          <a:xfrm>
            <a:off x="436563" y="1646238"/>
            <a:ext cx="80375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这首诗是如何体现李白的浪漫主义诗风的？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9350" y="2757488"/>
            <a:ext cx="6610350" cy="2306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"/>
            </a:pPr>
            <a:r>
              <a:rPr lang="zh-CN" altLang="zh-CN" sz="3200" b="1" dirty="0">
                <a:latin typeface="宋体" panose="02010600030101010101" pitchFamily="2" charset="-122"/>
              </a:rPr>
              <a:t>巧用历史典故；</a:t>
            </a:r>
            <a:endParaRPr lang="zh-CN" altLang="zh-CN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"/>
            </a:pPr>
            <a:r>
              <a:rPr lang="zh-CN" altLang="zh-CN" sz="3200" b="1" dirty="0">
                <a:latin typeface="宋体" panose="02010600030101010101" pitchFamily="2" charset="-122"/>
              </a:rPr>
              <a:t>采用夸张的描写和形象的比喻；</a:t>
            </a:r>
            <a:endParaRPr lang="zh-CN" altLang="zh-CN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"/>
            </a:pPr>
            <a:r>
              <a:rPr lang="zh-CN" altLang="zh-CN" sz="3200" b="1" dirty="0">
                <a:latin typeface="宋体" panose="02010600030101010101" pitchFamily="2" charset="-122"/>
              </a:rPr>
              <a:t>跳跃式的结构。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  <p:grpSp>
        <p:nvGrpSpPr>
          <p:cNvPr id="22532" name="Group 19"/>
          <p:cNvGrpSpPr/>
          <p:nvPr/>
        </p:nvGrpSpPr>
        <p:grpSpPr>
          <a:xfrm>
            <a:off x="101600" y="419100"/>
            <a:ext cx="2319338" cy="700088"/>
            <a:chOff x="138" y="461"/>
            <a:chExt cx="1461" cy="441"/>
          </a:xfrm>
        </p:grpSpPr>
        <p:pic>
          <p:nvPicPr>
            <p:cNvPr id="22533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4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写法探究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文本框 1"/>
          <p:cNvSpPr txBox="1"/>
          <p:nvPr/>
        </p:nvSpPr>
        <p:spPr>
          <a:xfrm>
            <a:off x="498475" y="1836738"/>
            <a:ext cx="8145463" cy="37623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</a:rPr>
              <a:t>就整体而言，李白这首诗起伏跌宕，曲径通幽。前四句写面对美酒佳肴，“停杯投箸不能食”的苦闷心情。五六两句揭示自己虽然竭尽全力寻找出路，但阻碍重重，好像到处被冰雪隔绝。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  <p:grpSp>
        <p:nvGrpSpPr>
          <p:cNvPr id="23555" name="Group 19"/>
          <p:cNvGrpSpPr/>
          <p:nvPr/>
        </p:nvGrpSpPr>
        <p:grpSpPr>
          <a:xfrm>
            <a:off x="101600" y="419100"/>
            <a:ext cx="2319338" cy="700088"/>
            <a:chOff x="138" y="461"/>
            <a:chExt cx="1461" cy="441"/>
          </a:xfrm>
        </p:grpSpPr>
        <p:pic>
          <p:nvPicPr>
            <p:cNvPr id="23556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7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cc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1"/>
          <p:cNvSpPr txBox="1"/>
          <p:nvPr/>
        </p:nvSpPr>
        <p:spPr>
          <a:xfrm>
            <a:off x="498475" y="1177925"/>
            <a:ext cx="8145463" cy="45005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</a:rPr>
              <a:t>七八两句引用典故，表示自己仍期望能像吕尚、伊尹那样受到君王的重用。接下来四个短句，抒发了自己在寻求人生道路上的迷惘而急切的心情。最后两句表达作者决心冲破一切艰难险阻，实现远大抱负的信心。全诗感情跌荡起伏，感人至深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3" name="文本框 1"/>
          <p:cNvSpPr txBox="1"/>
          <p:nvPr/>
        </p:nvSpPr>
        <p:spPr>
          <a:xfrm>
            <a:off x="530225" y="2266950"/>
            <a:ext cx="469265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背诵并默写课文。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课外积累李白的诗歌。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5603" name="Group 19"/>
          <p:cNvGrpSpPr/>
          <p:nvPr/>
        </p:nvGrpSpPr>
        <p:grpSpPr>
          <a:xfrm>
            <a:off x="101600" y="419100"/>
            <a:ext cx="2319338" cy="700088"/>
            <a:chOff x="138" y="461"/>
            <a:chExt cx="1461" cy="441"/>
          </a:xfrm>
        </p:grpSpPr>
        <p:pic>
          <p:nvPicPr>
            <p:cNvPr id="25605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6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2875" y="1325563"/>
            <a:ext cx="3057525" cy="4640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4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1"/>
          <p:cNvSpPr txBox="1"/>
          <p:nvPr/>
        </p:nvSpPr>
        <p:spPr>
          <a:xfrm>
            <a:off x="555625" y="1166813"/>
            <a:ext cx="8032750" cy="4522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将进酒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君不见黄河之水天上来，奔流到海不复回。君不见高堂明镜悲白发，朝如青丝暮成雪。人生得意须尽欢，莫使金樽空对月。天生我材必有用，千金散尽还复来。烹羊宰牛且为乐，会须一饮三百杯。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1"/>
          <p:cNvSpPr txBox="1"/>
          <p:nvPr/>
        </p:nvSpPr>
        <p:spPr>
          <a:xfrm>
            <a:off x="417513" y="798513"/>
            <a:ext cx="8180387" cy="5262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岑夫子，丹丘生，将进酒，杯莫停。与君歌一曲，请君为我倾耳听。钟鼓馔玉不足贵，但愿长醉不复醒。古来圣贤皆寂寞，惟有饮者留其名。陈王昔时宴平乐，斗酒十千恣欢谑。主人何为言少钱，径须沽取对君酌。五花马，千金裘，呼儿将出换美酒，与尔同销万古愁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13518" r="11188"/>
          <a:stretch>
            <a:fillRect/>
          </a:stretch>
        </p:blipFill>
        <p:spPr>
          <a:xfrm>
            <a:off x="465138" y="2241550"/>
            <a:ext cx="1457325" cy="194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473" name="文本框 4"/>
          <p:cNvSpPr txBox="1"/>
          <p:nvPr/>
        </p:nvSpPr>
        <p:spPr>
          <a:xfrm>
            <a:off x="1661160" y="1526540"/>
            <a:ext cx="5821680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numCol="1">
            <a:prstTxWarp prst="textChevron">
              <a:avLst/>
            </a:prstTxWarp>
            <a:spAutoFit/>
          </a:bodyPr>
          <a:lstStyle/>
          <a:p>
            <a:pPr marR="0" defTabSz="914400">
              <a:spcBef>
                <a:spcPts val="12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古代诗歌常用意象</a:t>
            </a:r>
            <a:endParaRPr kumimoji="0" lang="zh-CN" altLang="en-US" sz="4000" b="1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4100" name="Group 19"/>
          <p:cNvGrpSpPr/>
          <p:nvPr/>
        </p:nvGrpSpPr>
        <p:grpSpPr>
          <a:xfrm>
            <a:off x="101600" y="419100"/>
            <a:ext cx="2319338" cy="700088"/>
            <a:chOff x="138" y="461"/>
            <a:chExt cx="1461" cy="441"/>
          </a:xfrm>
        </p:grpSpPr>
        <p:pic>
          <p:nvPicPr>
            <p:cNvPr id="4104" name="Picture 18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5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4"/>
          <p:cNvSpPr txBox="1"/>
          <p:nvPr/>
        </p:nvSpPr>
        <p:spPr>
          <a:xfrm>
            <a:off x="1831975" y="2847975"/>
            <a:ext cx="6650038" cy="12065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ts val="12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劝君更尽一杯酒，西出阳关无故人。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12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葡萄美酒夜光杯，欲饮琵琶马上催。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808038" y="4581525"/>
            <a:ext cx="5033962" cy="12065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ts val="12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举杯邀明月，对影成三人。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12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海上生明月，天涯共此时。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rcRect l="19348" t="8963" r="21988" b="24443"/>
          <a:stretch>
            <a:fillRect/>
          </a:stretch>
        </p:blipFill>
        <p:spPr>
          <a:xfrm>
            <a:off x="6164579" y="4311650"/>
            <a:ext cx="1805940" cy="1745615"/>
          </a:xfrm>
          <a:prstGeom prst="ellipse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5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5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5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54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54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54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54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54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54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54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54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/>
          <a:srcRect t="18646"/>
          <a:stretch>
            <a:fillRect/>
          </a:stretch>
        </p:blipFill>
        <p:spPr>
          <a:xfrm>
            <a:off x="6115050" y="3604894"/>
            <a:ext cx="2471420" cy="2011046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4" name="文本框 4"/>
          <p:cNvSpPr txBox="1"/>
          <p:nvPr/>
        </p:nvSpPr>
        <p:spPr>
          <a:xfrm>
            <a:off x="492125" y="1349375"/>
            <a:ext cx="7624763" cy="18542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ts val="12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流水：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12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抽刀断水水更流，举杯消愁愁更愁。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12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问君能有几多愁，恰似一江春水向东流。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4"/>
          <p:cNvSpPr txBox="1"/>
          <p:nvPr/>
        </p:nvSpPr>
        <p:spPr>
          <a:xfrm>
            <a:off x="492125" y="3762375"/>
            <a:ext cx="7624763" cy="18542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spcBef>
                <a:spcPts val="12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菊花：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12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采菊东篱下，悠然见南山。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12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不是花中偏爱菊，此花开尽更无花。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5" name="文本框 2"/>
          <p:cNvSpPr txBox="1"/>
          <p:nvPr/>
        </p:nvSpPr>
        <p:spPr>
          <a:xfrm>
            <a:off x="452438" y="1533525"/>
            <a:ext cx="8239125" cy="4244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【李白】</a:t>
            </a:r>
            <a:r>
              <a:rPr lang="zh-CN" altLang="en-US" sz="3000" b="1" dirty="0">
                <a:latin typeface="宋体" panose="02010600030101010101" pitchFamily="2" charset="-122"/>
              </a:rPr>
              <a:t>（701年—762年），字太白，号青莲居士，又号“谪仙人”。是唐代伟大的浪漫主义诗人，被后人誉为“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诗仙</a:t>
            </a:r>
            <a:r>
              <a:rPr lang="zh-CN" altLang="en-US" sz="3000" b="1" dirty="0">
                <a:latin typeface="宋体" panose="02010600030101010101" pitchFamily="2" charset="-122"/>
              </a:rPr>
              <a:t>”。与杜甫并称为“李杜”，又合称“大李杜”。其人爽朗大方，爱饮酒作诗，喜交友。</a:t>
            </a:r>
            <a:r>
              <a:rPr lang="zh-CN" altLang="zh-CN" sz="3000" b="1" dirty="0">
                <a:latin typeface="宋体" panose="02010600030101010101" pitchFamily="2" charset="-122"/>
              </a:rPr>
              <a:t>李白有《李太白集》传世，诗作中多以醉时写的。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grpSp>
        <p:nvGrpSpPr>
          <p:cNvPr id="6147" name="Group 19"/>
          <p:cNvGrpSpPr/>
          <p:nvPr/>
        </p:nvGrpSpPr>
        <p:grpSpPr>
          <a:xfrm>
            <a:off x="87313" y="420688"/>
            <a:ext cx="2319337" cy="700087"/>
            <a:chOff x="138" y="461"/>
            <a:chExt cx="1461" cy="441"/>
          </a:xfrm>
        </p:grpSpPr>
        <p:pic>
          <p:nvPicPr>
            <p:cNvPr id="6148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9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走近作者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2"/>
          <p:cNvSpPr txBox="1"/>
          <p:nvPr/>
        </p:nvSpPr>
        <p:spPr>
          <a:xfrm>
            <a:off x="434975" y="2274888"/>
            <a:ext cx="5699125" cy="2306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【代表作】</a:t>
            </a:r>
            <a:r>
              <a:rPr lang="zh-CN" altLang="zh-CN" sz="3200" b="1" dirty="0">
                <a:latin typeface="宋体" panose="02010600030101010101" pitchFamily="2" charset="-122"/>
              </a:rPr>
              <a:t>有《望庐山瀑布》《行路难》《蜀道难》《将进酒》《早发白帝城》等多首。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  <p:pic>
        <p:nvPicPr>
          <p:cNvPr id="717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34100" y="1793875"/>
            <a:ext cx="2362200" cy="3400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Text Box 6"/>
          <p:cNvSpPr txBox="1"/>
          <p:nvPr/>
        </p:nvSpPr>
        <p:spPr>
          <a:xfrm>
            <a:off x="571500" y="1727200"/>
            <a:ext cx="8001000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</a:rPr>
              <a:t>唐玄宗天宝年间，李白受命入长安，但并没有得到施展政治抱负的机会。这首《行路难》可能作于天宝三年（公元744年）李白不得不离开长安的时候。它表达了李白失意而又憧憬美好未来的心情。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  <p:grpSp>
        <p:nvGrpSpPr>
          <p:cNvPr id="8195" name="Group 19"/>
          <p:cNvGrpSpPr/>
          <p:nvPr/>
        </p:nvGrpSpPr>
        <p:grpSpPr>
          <a:xfrm>
            <a:off x="101600" y="419100"/>
            <a:ext cx="2319338" cy="700088"/>
            <a:chOff x="138" y="461"/>
            <a:chExt cx="1461" cy="441"/>
          </a:xfrm>
        </p:grpSpPr>
        <p:pic>
          <p:nvPicPr>
            <p:cNvPr id="8196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7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写作背景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18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18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0418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0418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 Box 6"/>
          <p:cNvSpPr txBox="1"/>
          <p:nvPr/>
        </p:nvSpPr>
        <p:spPr>
          <a:xfrm>
            <a:off x="552450" y="1906588"/>
            <a:ext cx="8037513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    “</a:t>
            </a:r>
            <a:r>
              <a:rPr lang="zh-CN" altLang="zh-CN" sz="3200" b="1" dirty="0">
                <a:latin typeface="宋体" panose="02010600030101010101" pitchFamily="2" charset="-122"/>
              </a:rPr>
              <a:t>行路难”是乐府古题，“乐府”指的是能够配乐的歌诗。乐府诗是一种古体诗。 李白的《行路难》共三首，主要抒发了怀才不遇的情怀。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42" name="Group 19"/>
          <p:cNvGrpSpPr/>
          <p:nvPr/>
        </p:nvGrpSpPr>
        <p:grpSpPr>
          <a:xfrm>
            <a:off x="101600" y="419100"/>
            <a:ext cx="2319338" cy="700088"/>
            <a:chOff x="138" y="461"/>
            <a:chExt cx="1461" cy="441"/>
          </a:xfrm>
        </p:grpSpPr>
        <p:pic>
          <p:nvPicPr>
            <p:cNvPr id="10246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7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Rectangle 5"/>
          <p:cNvSpPr/>
          <p:nvPr/>
        </p:nvSpPr>
        <p:spPr>
          <a:xfrm>
            <a:off x="1192213" y="2936875"/>
            <a:ext cx="1968500" cy="2306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读准字音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读准节奏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读出感情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9" name=" 219"/>
          <p:cNvSpPr/>
          <p:nvPr/>
        </p:nvSpPr>
        <p:spPr>
          <a:xfrm>
            <a:off x="3533775" y="1400175"/>
            <a:ext cx="2076450" cy="522288"/>
          </a:xfrm>
          <a:prstGeom prst="roundRect">
            <a:avLst>
              <a:gd name="adj" fmla="val 50000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朗 诵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25850" y="2326003"/>
            <a:ext cx="4256403" cy="3419475"/>
          </a:xfrm>
          <a:prstGeom prst="ellipse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9" grpId="0" bldLvl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8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2084</Words>
  <Application>WPS 演示</Application>
  <PresentationFormat>全屏显示(4:3)</PresentationFormat>
  <Paragraphs>130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Cambria</vt:lpstr>
      <vt:lpstr>Arial</vt:lpstr>
      <vt:lpstr>等线</vt:lpstr>
      <vt:lpstr>8_Office 主题</vt:lpstr>
      <vt:lpstr>自定义设计方案</vt:lpstr>
      <vt:lpstr>行路难（其一）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行路难（其一）</dc:title>
  <dc:creator/>
  <cp:lastModifiedBy>上帝掷骰子吗</cp:lastModifiedBy>
  <cp:revision>2</cp:revision>
  <dcterms:created xsi:type="dcterms:W3CDTF">2023-09-28T01:51:00Z</dcterms:created>
  <dcterms:modified xsi:type="dcterms:W3CDTF">2023-09-28T12:58:42Z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58EB0F86F4E64F3DA9170DBA9FD76D75_13</vt:lpwstr>
  </property>
</Properties>
</file>