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15"/>
  </p:notesMasterIdLst>
  <p:sldIdLst>
    <p:sldId id="256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6"/>
    <p:sldId id="270" r:id="rId17"/>
    <p:sldId id="271" r:id="rId18"/>
    <p:sldId id="272" r:id="rId19"/>
    <p:sldId id="258" r:id="rId20"/>
    <p:sldId id="274" r:id="rId21"/>
  </p:sldIdLst>
  <p:sldSz cx="9144000" cy="6858000" type="screen4x3"/>
  <p:notesSz cx="6858000" cy="9144000"/>
  <p:custDataLst>
    <p:tags r:id="rId25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090CE"/>
    <a:srgbClr val="5BD4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88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8434" name="页眉占位符 1843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sz="1200" dirty="0"/>
          </a:p>
        </p:txBody>
      </p:sp>
      <p:sp>
        <p:nvSpPr>
          <p:cNvPr id="18435" name="日期占位符 18434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/>
            <a:endParaRPr lang="zh-CN" altLang="en-US" sz="1200" dirty="0"/>
          </a:p>
        </p:txBody>
      </p:sp>
      <p:sp>
        <p:nvSpPr>
          <p:cNvPr id="18436" name="幻灯片图像占位符 18435"/>
          <p:cNvSpPr>
            <a:spLocks noRo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8437" name="文本占位符 18436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8438" name="页脚占位符 18437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/>
            <a:endParaRPr lang="zh-CN" altLang="en-US" sz="1200" dirty="0"/>
          </a:p>
        </p:txBody>
      </p:sp>
      <p:sp>
        <p:nvSpPr>
          <p:cNvPr id="18439" name="灯片编号占位符 18438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9458" name="Rectangle 2"/>
          <p:cNvSpPr>
            <a:spLocks noGrp="1" noRot="1" noChangeAspect="1" noTextEdit="1"/>
          </p:cNvSpPr>
          <p:nvPr>
            <p:ph type="sldImg"/>
          </p:nvPr>
        </p:nvSpPr>
        <p:spPr>
          <a:xfrm>
            <a:off x="-2341562" y="0"/>
            <a:ext cx="9140825" cy="6856413"/>
          </a:xfrm>
          <a:noFill/>
        </p:spPr>
      </p:sp>
      <p:sp>
        <p:nvSpPr>
          <p:cNvPr id="19459" name="Rectangle 3"/>
          <p:cNvSpPr>
            <a:spLocks noGrp="1" noRot="1" noChangeAspect="1"/>
          </p:cNvSpPr>
          <p:nvPr>
            <p:ph type="body" idx="1"/>
          </p:nvPr>
        </p:nvSpPr>
        <p:spPr>
          <a:xfrm>
            <a:off x="4903788" y="0"/>
            <a:ext cx="0" cy="8016875"/>
          </a:xfrm>
        </p:spPr>
        <p:txBody>
          <a:bodyPr vert="horz" wrap="square" anchor="ctr" anchorCtr="0"/>
          <a:p>
            <a:pPr lvl="0"/>
            <a:r>
              <a:rPr lang="zh-CN" altLang="en-US" dirty="0"/>
              <a:t>本资料来自于资源最齐全的２１世纪教育网</a:t>
            </a:r>
            <a:r>
              <a:rPr lang="en-US" altLang="zh-CN" dirty="0"/>
              <a:t>www.21cnjy.com</a:t>
            </a:r>
            <a:endParaRPr lang="en-US" altLang="zh-CN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" Target="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2" name="圆角矩形 15"/>
          <p:cNvSpPr/>
          <p:nvPr/>
        </p:nvSpPr>
        <p:spPr>
          <a:xfrm>
            <a:off x="1403350" y="3573463"/>
            <a:ext cx="6264275" cy="1374775"/>
          </a:xfrm>
          <a:prstGeom prst="roundRect">
            <a:avLst>
              <a:gd name="adj" fmla="val 16667"/>
            </a:avLst>
          </a:prstGeom>
          <a:solidFill>
            <a:srgbClr val="F090CE"/>
          </a:solidFill>
          <a:ln w="9525">
            <a:noFill/>
          </a:ln>
        </p:spPr>
        <p:txBody>
          <a:bodyPr anchor="ctr" anchorCtr="0"/>
          <a:p>
            <a:pPr algn="ctr"/>
            <a:r>
              <a:rPr lang="en-US" altLang="zh-CN" sz="4400">
                <a:solidFill>
                  <a:srgbClr val="FFFFFF"/>
                </a:solidFill>
                <a:latin typeface="Broadway" panose="04040905080B02020502" pitchFamily="82" charset="0"/>
              </a:rPr>
              <a:t>Lesson</a:t>
            </a:r>
            <a:r>
              <a:rPr lang="en-US" altLang="zh-CN" sz="2400" b="1">
                <a:latin typeface="Times New Roman" panose="02020603050405020304" pitchFamily="18" charset="0"/>
              </a:rPr>
              <a:t> </a:t>
            </a:r>
            <a:r>
              <a:rPr lang="en-US" altLang="zh-CN" sz="4400">
                <a:solidFill>
                  <a:srgbClr val="FFFFFF"/>
                </a:solidFill>
                <a:latin typeface="Broadway" panose="04040905080B02020502" pitchFamily="82" charset="0"/>
              </a:rPr>
              <a:t>13 Seasons</a:t>
            </a:r>
            <a:r>
              <a:rPr lang="en-US" altLang="zh-CN" sz="2400">
                <a:latin typeface="Times New Roman" panose="02020603050405020304" pitchFamily="18" charset="0"/>
              </a:rPr>
              <a:t> </a:t>
            </a:r>
            <a:endParaRPr lang="en-US" altLang="zh-CN" sz="2400" dirty="0">
              <a:latin typeface="Times New Roman" panose="02020603050405020304" pitchFamily="18" charset="0"/>
            </a:endParaRPr>
          </a:p>
        </p:txBody>
      </p:sp>
      <p:sp>
        <p:nvSpPr>
          <p:cNvPr id="2053" name="圆角矩形 4"/>
          <p:cNvSpPr/>
          <p:nvPr/>
        </p:nvSpPr>
        <p:spPr>
          <a:xfrm>
            <a:off x="1403350" y="1268413"/>
            <a:ext cx="6264275" cy="1374775"/>
          </a:xfrm>
          <a:prstGeom prst="roundRect">
            <a:avLst>
              <a:gd name="adj" fmla="val 16667"/>
            </a:avLst>
          </a:prstGeom>
          <a:solidFill>
            <a:srgbClr val="5BD4FF"/>
          </a:solidFill>
          <a:ln w="9525">
            <a:noFill/>
          </a:ln>
        </p:spPr>
        <p:txBody>
          <a:bodyPr anchor="ctr" anchorCtr="0"/>
          <a:p>
            <a:pPr algn="ctr"/>
            <a:r>
              <a:rPr lang="en-US" altLang="zh-CN" sz="4400">
                <a:solidFill>
                  <a:srgbClr val="FFFFFF"/>
                </a:solidFill>
                <a:latin typeface="Broadway" panose="04040905080B02020502" pitchFamily="82" charset="0"/>
              </a:rPr>
              <a:t>Unit 3</a:t>
            </a:r>
            <a:r>
              <a:rPr lang="en-US" altLang="zh-CN" sz="2000" b="1">
                <a:latin typeface="Times New Roman" panose="02020603050405020304" pitchFamily="18" charset="0"/>
              </a:rPr>
              <a:t> </a:t>
            </a:r>
            <a:endParaRPr lang="en-US" altLang="zh-CN" sz="2000" b="1">
              <a:latin typeface="Times New Roman" panose="02020603050405020304" pitchFamily="18" charset="0"/>
            </a:endParaRPr>
          </a:p>
          <a:p>
            <a:pPr algn="ctr"/>
            <a:r>
              <a:rPr lang="en-US" altLang="zh-CN" sz="4400">
                <a:solidFill>
                  <a:srgbClr val="FFFFFF"/>
                </a:solidFill>
                <a:latin typeface="Broadway" panose="04040905080B02020502" pitchFamily="82" charset="0"/>
              </a:rPr>
              <a:t>Winter in Canada</a:t>
            </a:r>
            <a:endParaRPr lang="en-US" altLang="zh-CN" sz="4400" dirty="0">
              <a:solidFill>
                <a:srgbClr val="FFFFFF"/>
              </a:solidFill>
              <a:latin typeface="Broadway" panose="04040905080B02020502" pitchFamily="82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8" name="Text Box 4"/>
          <p:cNvSpPr txBox="1"/>
          <p:nvPr/>
        </p:nvSpPr>
        <p:spPr>
          <a:xfrm>
            <a:off x="0" y="404813"/>
            <a:ext cx="4322763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400">
                <a:solidFill>
                  <a:schemeClr val="bg1"/>
                </a:solidFill>
                <a:latin typeface="Arial" panose="020B0604020202020204" pitchFamily="34" charset="0"/>
              </a:rPr>
              <a:t>   </a:t>
            </a:r>
            <a:endParaRPr lang="en-US" altLang="zh-CN" sz="4800" dirty="0">
              <a:solidFill>
                <a:schemeClr val="bg2"/>
              </a:solidFill>
              <a:latin typeface="Arial" panose="020B0604020202020204" pitchFamily="34" charset="0"/>
            </a:endParaRPr>
          </a:p>
        </p:txBody>
      </p:sp>
      <p:sp>
        <p:nvSpPr>
          <p:cNvPr id="16389" name="Text Box 5"/>
          <p:cNvSpPr txBox="1"/>
          <p:nvPr/>
        </p:nvSpPr>
        <p:spPr>
          <a:xfrm>
            <a:off x="395288" y="2276475"/>
            <a:ext cx="8172450" cy="435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>
                <a:latin typeface="Times New Roman" panose="02020603050405020304" pitchFamily="18" charset="0"/>
              </a:rPr>
              <a:t>Spring</a:t>
            </a:r>
            <a:r>
              <a:rPr lang="en-US" altLang="zh-CN" sz="4000" b="1" dirty="0">
                <a:latin typeface="Times New Roman" panose="02020603050405020304" pitchFamily="18" charset="0"/>
              </a:rPr>
              <a:t>,</a:t>
            </a:r>
            <a:r>
              <a:rPr lang="en-US" altLang="zh-CN" sz="4000" b="1">
                <a:latin typeface="Times New Roman" panose="02020603050405020304" pitchFamily="18" charset="0"/>
              </a:rPr>
              <a:t> </a:t>
            </a:r>
            <a:r>
              <a:rPr lang="en-US" altLang="zh-CN" sz="4000" b="1" dirty="0">
                <a:latin typeface="Times New Roman" panose="02020603050405020304" pitchFamily="18" charset="0"/>
              </a:rPr>
              <a:t>s</a:t>
            </a:r>
            <a:r>
              <a:rPr lang="en-US" altLang="zh-CN" sz="4000" b="1" err="1">
                <a:latin typeface="Times New Roman" panose="02020603050405020304" pitchFamily="18" charset="0"/>
              </a:rPr>
              <a:t>pring</a:t>
            </a:r>
            <a:r>
              <a:rPr lang="en-US" altLang="zh-CN" sz="4000" b="1" dirty="0">
                <a:latin typeface="Times New Roman" panose="02020603050405020304" pitchFamily="18" charset="0"/>
              </a:rPr>
              <a:t>, s</a:t>
            </a:r>
            <a:r>
              <a:rPr lang="en-US" altLang="zh-CN" sz="4000" b="1" err="1">
                <a:latin typeface="Times New Roman" panose="02020603050405020304" pitchFamily="18" charset="0"/>
              </a:rPr>
              <a:t>pring</a:t>
            </a:r>
            <a:r>
              <a:rPr lang="en-US" altLang="zh-CN" sz="4000" b="1">
                <a:latin typeface="Times New Roman" panose="02020603050405020304" pitchFamily="18" charset="0"/>
              </a:rPr>
              <a:t> is warm. </a:t>
            </a:r>
            <a:endParaRPr lang="en-US" altLang="zh-CN" sz="40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4000" b="1">
                <a:latin typeface="Times New Roman" panose="02020603050405020304" pitchFamily="18" charset="0"/>
              </a:rPr>
              <a:t>Summer</a:t>
            </a:r>
            <a:r>
              <a:rPr lang="en-US" altLang="zh-CN" sz="4000" b="1" dirty="0">
                <a:latin typeface="Times New Roman" panose="02020603050405020304" pitchFamily="18" charset="0"/>
              </a:rPr>
              <a:t>, s</a:t>
            </a:r>
            <a:r>
              <a:rPr lang="en-US" altLang="zh-CN" sz="4000" b="1" err="1">
                <a:latin typeface="Times New Roman" panose="02020603050405020304" pitchFamily="18" charset="0"/>
              </a:rPr>
              <a:t>ummer</a:t>
            </a:r>
            <a:r>
              <a:rPr lang="en-US" altLang="zh-CN" sz="4000" b="1" dirty="0">
                <a:latin typeface="Times New Roman" panose="02020603050405020304" pitchFamily="18" charset="0"/>
              </a:rPr>
              <a:t>, s</a:t>
            </a:r>
            <a:r>
              <a:rPr lang="en-US" altLang="zh-CN" sz="4000" b="1" err="1">
                <a:latin typeface="Times New Roman" panose="02020603050405020304" pitchFamily="18" charset="0"/>
              </a:rPr>
              <a:t>ummer</a:t>
            </a:r>
            <a:r>
              <a:rPr lang="en-US" altLang="zh-CN" sz="4000" b="1">
                <a:latin typeface="Times New Roman" panose="02020603050405020304" pitchFamily="18" charset="0"/>
              </a:rPr>
              <a:t> is hot.</a:t>
            </a:r>
            <a:endParaRPr lang="en-US" altLang="zh-CN" sz="40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4000" b="1">
                <a:latin typeface="Times New Roman" panose="02020603050405020304" pitchFamily="18" charset="0"/>
              </a:rPr>
              <a:t>Autumn, autumn, autumn is cool.</a:t>
            </a:r>
            <a:endParaRPr lang="en-US" altLang="zh-CN" sz="40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4000" b="1">
                <a:latin typeface="Times New Roman" panose="02020603050405020304" pitchFamily="18" charset="0"/>
              </a:rPr>
              <a:t>Winter</a:t>
            </a:r>
            <a:r>
              <a:rPr lang="en-US" altLang="zh-CN" sz="4000" b="1" dirty="0">
                <a:latin typeface="Times New Roman" panose="02020603050405020304" pitchFamily="18" charset="0"/>
              </a:rPr>
              <a:t>, w</a:t>
            </a:r>
            <a:r>
              <a:rPr lang="en-US" altLang="zh-CN" sz="4000" b="1">
                <a:latin typeface="Times New Roman" panose="02020603050405020304" pitchFamily="18" charset="0"/>
              </a:rPr>
              <a:t>inter</a:t>
            </a:r>
            <a:r>
              <a:rPr lang="en-US" altLang="zh-CN" sz="4000" b="1" dirty="0">
                <a:latin typeface="Times New Roman" panose="02020603050405020304" pitchFamily="18" charset="0"/>
              </a:rPr>
              <a:t>, w</a:t>
            </a:r>
            <a:r>
              <a:rPr lang="en-US" altLang="zh-CN" sz="4000" b="1">
                <a:latin typeface="Times New Roman" panose="02020603050405020304" pitchFamily="18" charset="0"/>
              </a:rPr>
              <a:t>inter</a:t>
            </a:r>
            <a:r>
              <a:rPr lang="en-US" altLang="zh-CN" sz="4000" b="1" dirty="0">
                <a:latin typeface="Times New Roman" panose="02020603050405020304" pitchFamily="18" charset="0"/>
              </a:rPr>
              <a:t> </a:t>
            </a:r>
            <a:r>
              <a:rPr lang="en-US" altLang="zh-CN" sz="4000" b="1">
                <a:latin typeface="Times New Roman" panose="02020603050405020304" pitchFamily="18" charset="0"/>
              </a:rPr>
              <a:t>is cold.</a:t>
            </a:r>
            <a:endParaRPr lang="en-US" altLang="zh-CN" sz="40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en-US" altLang="zh-CN" sz="4000" b="1">
              <a:latin typeface="Times New Roman" panose="02020603050405020304" pitchFamily="18" charset="0"/>
            </a:endParaRPr>
          </a:p>
        </p:txBody>
      </p:sp>
      <p:sp>
        <p:nvSpPr>
          <p:cNvPr id="16390" name="WordArt 6"/>
          <p:cNvSpPr/>
          <p:nvPr/>
        </p:nvSpPr>
        <p:spPr>
          <a:xfrm>
            <a:off x="539750" y="476250"/>
            <a:ext cx="3887788" cy="14843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Let's chant!</a:t>
            </a:r>
            <a:endParaRPr lang="zh-CN" altLang="en-US" sz="3600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Rectangle 2"/>
          <p:cNvSpPr/>
          <p:nvPr/>
        </p:nvSpPr>
        <p:spPr>
          <a:xfrm>
            <a:off x="323850" y="188913"/>
            <a:ext cx="8123238" cy="8239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ctr" eaLnBrk="0" hangingPunct="0"/>
            <a:r>
              <a:rPr lang="en-US" altLang="zh-CN" sz="4800">
                <a:latin typeface="Arial" panose="020B0604020202020204" pitchFamily="34" charset="0"/>
                <a:sym typeface="Calibri" panose="020F0502020204030204" pitchFamily="34" charset="0"/>
              </a:rPr>
              <a:t>“</a:t>
            </a:r>
            <a:r>
              <a:rPr lang="en-US" altLang="zh-CN" sz="4800">
                <a:latin typeface="Calibri" panose="020F0502020204030204" pitchFamily="34" charset="0"/>
                <a:sym typeface="Calibri" panose="020F0502020204030204" pitchFamily="34" charset="0"/>
              </a:rPr>
              <a:t>What</a:t>
            </a:r>
            <a:r>
              <a:rPr lang="en-US" altLang="zh-CN" sz="4800">
                <a:latin typeface="Arial" panose="020B0604020202020204" pitchFamily="34" charset="0"/>
                <a:sym typeface="Calibri" panose="020F0502020204030204" pitchFamily="34" charset="0"/>
              </a:rPr>
              <a:t>’</a:t>
            </a:r>
            <a:r>
              <a:rPr lang="en-US" altLang="zh-CN" sz="4800">
                <a:latin typeface="Calibri" panose="020F0502020204030204" pitchFamily="34" charset="0"/>
                <a:sym typeface="Calibri" panose="020F0502020204030204" pitchFamily="34" charset="0"/>
              </a:rPr>
              <a:t>s your </a:t>
            </a:r>
            <a:r>
              <a:rPr lang="en-US" altLang="zh-CN" sz="4800" err="1">
                <a:latin typeface="Calibri" panose="020F0502020204030204" pitchFamily="34" charset="0"/>
                <a:sym typeface="Calibri" panose="020F0502020204030204" pitchFamily="34" charset="0"/>
              </a:rPr>
              <a:t>favourite</a:t>
            </a:r>
            <a:r>
              <a:rPr lang="en-US" altLang="zh-CN" sz="4800">
                <a:latin typeface="Calibri" panose="020F0502020204030204" pitchFamily="34" charset="0"/>
                <a:sym typeface="Calibri" panose="020F0502020204030204" pitchFamily="34" charset="0"/>
              </a:rPr>
              <a:t> season?</a:t>
            </a:r>
            <a:r>
              <a:rPr lang="en-US" altLang="zh-CN" sz="4800">
                <a:latin typeface="Arial" panose="020B0604020202020204" pitchFamily="34" charset="0"/>
                <a:sym typeface="Calibri" panose="020F0502020204030204" pitchFamily="34" charset="0"/>
              </a:rPr>
              <a:t>”</a:t>
            </a:r>
            <a:endParaRPr lang="en-US" altLang="zh-CN" sz="3600" dirty="0">
              <a:latin typeface="Arial" panose="020B0604020202020204" pitchFamily="34" charset="0"/>
            </a:endParaRPr>
          </a:p>
        </p:txBody>
      </p:sp>
      <p:pic>
        <p:nvPicPr>
          <p:cNvPr id="17411" name="Picture 3" descr="JIJ00008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52513"/>
            <a:ext cx="4429125" cy="2857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2" name="Picture 4" descr="DIY00045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9125" y="1054100"/>
            <a:ext cx="4695825" cy="28749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3" name="Picture 5" descr="JIJ00020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929063"/>
            <a:ext cx="4429125" cy="26431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4" name="Picture 6" descr="冬天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51350" y="3929063"/>
            <a:ext cx="4692650" cy="26431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Text Box 2"/>
          <p:cNvSpPr txBox="1"/>
          <p:nvPr/>
        </p:nvSpPr>
        <p:spPr>
          <a:xfrm>
            <a:off x="0" y="836613"/>
            <a:ext cx="9142413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/>
            <a:r>
              <a:rPr lang="en-US" altLang="zh-CN" sz="2800" b="1" dirty="0">
                <a:latin typeface="Arial" panose="020B0604020202020204" pitchFamily="34" charset="0"/>
              </a:rPr>
              <a:t>   </a:t>
            </a:r>
            <a:endParaRPr lang="en-US" altLang="zh-CN" sz="2800" b="1" dirty="0">
              <a:latin typeface="Arial" panose="020B0604020202020204" pitchFamily="34" charset="0"/>
            </a:endParaRPr>
          </a:p>
        </p:txBody>
      </p:sp>
      <p:sp>
        <p:nvSpPr>
          <p:cNvPr id="20483" name="Text Box 3"/>
          <p:cNvSpPr txBox="1"/>
          <p:nvPr/>
        </p:nvSpPr>
        <p:spPr>
          <a:xfrm>
            <a:off x="2268538" y="620713"/>
            <a:ext cx="184150" cy="3667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dirty="0">
              <a:latin typeface="Arial" panose="020B0604020202020204" pitchFamily="34" charset="0"/>
            </a:endParaRPr>
          </a:p>
        </p:txBody>
      </p:sp>
      <p:sp>
        <p:nvSpPr>
          <p:cNvPr id="20484" name="Text Box 4"/>
          <p:cNvSpPr txBox="1"/>
          <p:nvPr/>
        </p:nvSpPr>
        <p:spPr>
          <a:xfrm>
            <a:off x="5940425" y="2765425"/>
            <a:ext cx="1366838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 dirty="0">
                <a:latin typeface="Arial" panose="020B0604020202020204" pitchFamily="34" charset="0"/>
              </a:rPr>
              <a:t>  </a:t>
            </a:r>
            <a:endParaRPr lang="en-US" altLang="zh-CN" sz="2800" b="1" dirty="0">
              <a:latin typeface="Arial" panose="020B0604020202020204" pitchFamily="34" charset="0"/>
            </a:endParaRPr>
          </a:p>
        </p:txBody>
      </p:sp>
      <p:sp>
        <p:nvSpPr>
          <p:cNvPr id="20485" name="WordArt 5"/>
          <p:cNvSpPr/>
          <p:nvPr/>
        </p:nvSpPr>
        <p:spPr>
          <a:xfrm>
            <a:off x="0" y="0"/>
            <a:ext cx="3419475" cy="1052513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5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我能行</a:t>
            </a:r>
            <a:endParaRPr lang="zh-CN" altLang="en-US" sz="3600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5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486" name="Text Box 6"/>
          <p:cNvSpPr txBox="1"/>
          <p:nvPr/>
        </p:nvSpPr>
        <p:spPr>
          <a:xfrm>
            <a:off x="0" y="1341438"/>
            <a:ext cx="813752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dirty="0">
                <a:solidFill>
                  <a:srgbClr val="FF00FF"/>
                </a:solidFill>
                <a:latin typeface="Arial" panose="020B0604020202020204" pitchFamily="34" charset="0"/>
              </a:rPr>
              <a:t>按要求写单词</a:t>
            </a:r>
            <a:endParaRPr lang="zh-CN" altLang="en-US" sz="4400" dirty="0">
              <a:solidFill>
                <a:srgbClr val="FF00FF"/>
              </a:solidFill>
              <a:latin typeface="Arial" panose="020B0604020202020204" pitchFamily="34" charset="0"/>
            </a:endParaRPr>
          </a:p>
        </p:txBody>
      </p:sp>
      <p:sp>
        <p:nvSpPr>
          <p:cNvPr id="20487" name="Text Box 7"/>
          <p:cNvSpPr txBox="1"/>
          <p:nvPr/>
        </p:nvSpPr>
        <p:spPr>
          <a:xfrm>
            <a:off x="0" y="2636838"/>
            <a:ext cx="360045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sz="40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0488" name="Text Box 8"/>
          <p:cNvSpPr txBox="1"/>
          <p:nvPr/>
        </p:nvSpPr>
        <p:spPr>
          <a:xfrm>
            <a:off x="0" y="2349500"/>
            <a:ext cx="9144000" cy="3113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>
                <a:latin typeface="Arial" panose="020B0604020202020204" pitchFamily="34" charset="0"/>
              </a:rPr>
              <a:t>cool</a:t>
            </a:r>
            <a:r>
              <a:rPr lang="en-US" altLang="zh-CN" sz="3200">
                <a:latin typeface="Arial" panose="020B0604020202020204" pitchFamily="34" charset="0"/>
              </a:rPr>
              <a:t>(</a:t>
            </a:r>
            <a:r>
              <a:rPr lang="zh-CN" altLang="en-US" sz="3200" dirty="0">
                <a:latin typeface="Arial" panose="020B0604020202020204" pitchFamily="34" charset="0"/>
              </a:rPr>
              <a:t>反义词</a:t>
            </a:r>
            <a:r>
              <a:rPr lang="en-US" altLang="zh-CN" sz="3200">
                <a:latin typeface="Arial" panose="020B0604020202020204" pitchFamily="34" charset="0"/>
              </a:rPr>
              <a:t>) ______    </a:t>
            </a:r>
            <a:r>
              <a:rPr lang="en-US" altLang="zh-CN" sz="3600">
                <a:latin typeface="Arial" panose="020B0604020202020204" pitchFamily="34" charset="0"/>
              </a:rPr>
              <a:t>rain</a:t>
            </a:r>
            <a:r>
              <a:rPr lang="en-US" altLang="zh-CN" sz="3200">
                <a:latin typeface="Arial" panose="020B0604020202020204" pitchFamily="34" charset="0"/>
              </a:rPr>
              <a:t>(</a:t>
            </a:r>
            <a:r>
              <a:rPr lang="zh-CN" altLang="en-US" sz="3200" dirty="0">
                <a:latin typeface="Arial" panose="020B0604020202020204" pitchFamily="34" charset="0"/>
              </a:rPr>
              <a:t>形容词</a:t>
            </a:r>
            <a:r>
              <a:rPr lang="en-US" altLang="zh-CN" sz="3200">
                <a:latin typeface="Arial" panose="020B0604020202020204" pitchFamily="34" charset="0"/>
              </a:rPr>
              <a:t>) ______</a:t>
            </a:r>
            <a:endParaRPr lang="en-US" altLang="zh-CN" sz="320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600">
                <a:latin typeface="Arial" panose="020B0604020202020204" pitchFamily="34" charset="0"/>
              </a:rPr>
              <a:t>sun </a:t>
            </a:r>
            <a:r>
              <a:rPr lang="en-US" altLang="zh-CN" sz="3200">
                <a:latin typeface="Arial" panose="020B0604020202020204" pitchFamily="34" charset="0"/>
              </a:rPr>
              <a:t>(</a:t>
            </a:r>
            <a:r>
              <a:rPr lang="zh-CN" altLang="en-US" sz="3200" dirty="0">
                <a:latin typeface="Arial" panose="020B0604020202020204" pitchFamily="34" charset="0"/>
              </a:rPr>
              <a:t>形容词</a:t>
            </a:r>
            <a:r>
              <a:rPr lang="en-US" altLang="zh-CN" sz="3200">
                <a:latin typeface="Arial" panose="020B0604020202020204" pitchFamily="34" charset="0"/>
              </a:rPr>
              <a:t>) ______  </a:t>
            </a:r>
            <a:r>
              <a:rPr lang="zh-CN" altLang="en-US" sz="3600" dirty="0">
                <a:latin typeface="Arial" panose="020B0604020202020204" pitchFamily="34" charset="0"/>
              </a:rPr>
              <a:t>冬天</a:t>
            </a:r>
            <a:r>
              <a:rPr lang="en-US" altLang="zh-CN" sz="3200">
                <a:latin typeface="Arial" panose="020B0604020202020204" pitchFamily="34" charset="0"/>
              </a:rPr>
              <a:t>(</a:t>
            </a:r>
            <a:r>
              <a:rPr lang="zh-CN" altLang="en-US" sz="3200" dirty="0">
                <a:latin typeface="Arial" panose="020B0604020202020204" pitchFamily="34" charset="0"/>
              </a:rPr>
              <a:t>翻译</a:t>
            </a:r>
            <a:r>
              <a:rPr lang="en-US" altLang="zh-CN" sz="3200">
                <a:latin typeface="Arial" panose="020B0604020202020204" pitchFamily="34" charset="0"/>
              </a:rPr>
              <a:t>) ____</a:t>
            </a:r>
            <a:endParaRPr lang="en-US" altLang="zh-CN" sz="320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600">
                <a:latin typeface="Arial" panose="020B0604020202020204" pitchFamily="34" charset="0"/>
              </a:rPr>
              <a:t>leaves</a:t>
            </a:r>
            <a:r>
              <a:rPr lang="en-US" altLang="zh-CN" sz="3200">
                <a:latin typeface="Arial" panose="020B0604020202020204" pitchFamily="34" charset="0"/>
              </a:rPr>
              <a:t>(</a:t>
            </a:r>
            <a:r>
              <a:rPr lang="zh-CN" altLang="en-US" sz="3200" dirty="0">
                <a:latin typeface="Arial" panose="020B0604020202020204" pitchFamily="34" charset="0"/>
              </a:rPr>
              <a:t>单数</a:t>
            </a:r>
            <a:r>
              <a:rPr lang="en-US" altLang="zh-CN" sz="3200">
                <a:latin typeface="Arial" panose="020B0604020202020204" pitchFamily="34" charset="0"/>
              </a:rPr>
              <a:t>) _____   </a:t>
            </a:r>
            <a:r>
              <a:rPr lang="en-US" altLang="zh-CN" sz="3600">
                <a:latin typeface="Arial" panose="020B0604020202020204" pitchFamily="34" charset="0"/>
              </a:rPr>
              <a:t>season</a:t>
            </a:r>
            <a:r>
              <a:rPr lang="en-US" altLang="zh-CN" sz="3200">
                <a:latin typeface="Arial" panose="020B0604020202020204" pitchFamily="34" charset="0"/>
              </a:rPr>
              <a:t>(</a:t>
            </a:r>
            <a:r>
              <a:rPr lang="zh-CN" altLang="en-US" sz="3200" dirty="0">
                <a:latin typeface="Arial" panose="020B0604020202020204" pitchFamily="34" charset="0"/>
              </a:rPr>
              <a:t>复数</a:t>
            </a:r>
            <a:r>
              <a:rPr lang="en-US" altLang="zh-CN" sz="3200">
                <a:latin typeface="Arial" panose="020B0604020202020204" pitchFamily="34" charset="0"/>
              </a:rPr>
              <a:t>) _______</a:t>
            </a:r>
            <a:endParaRPr lang="en-US" altLang="zh-CN" sz="320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600" dirty="0">
                <a:latin typeface="Arial" panose="020B0604020202020204" pitchFamily="34" charset="0"/>
              </a:rPr>
              <a:t>in spring</a:t>
            </a:r>
            <a:r>
              <a:rPr lang="en-US" altLang="zh-CN" sz="3200">
                <a:latin typeface="Arial" panose="020B0604020202020204" pitchFamily="34" charset="0"/>
              </a:rPr>
              <a:t>(</a:t>
            </a:r>
            <a:r>
              <a:rPr lang="zh-CN" altLang="en-US" sz="3200" dirty="0">
                <a:latin typeface="Arial" panose="020B0604020202020204" pitchFamily="34" charset="0"/>
              </a:rPr>
              <a:t>翻译</a:t>
            </a:r>
            <a:r>
              <a:rPr lang="en-US" altLang="zh-CN" sz="3200">
                <a:latin typeface="Arial" panose="020B0604020202020204" pitchFamily="34" charset="0"/>
              </a:rPr>
              <a:t>) ______ </a:t>
            </a:r>
            <a:r>
              <a:rPr lang="en-US" altLang="zh-CN" sz="3600">
                <a:latin typeface="Arial" panose="020B0604020202020204" pitchFamily="34" charset="0"/>
              </a:rPr>
              <a:t>cold</a:t>
            </a:r>
            <a:r>
              <a:rPr lang="en-US" altLang="zh-CN" sz="3200">
                <a:latin typeface="Arial" panose="020B0604020202020204" pitchFamily="34" charset="0"/>
              </a:rPr>
              <a:t>(</a:t>
            </a:r>
            <a:r>
              <a:rPr lang="zh-CN" altLang="en-US" sz="3200" dirty="0">
                <a:latin typeface="Arial" panose="020B0604020202020204" pitchFamily="34" charset="0"/>
              </a:rPr>
              <a:t>反义词</a:t>
            </a:r>
            <a:r>
              <a:rPr lang="en-US" altLang="zh-CN" sz="3200">
                <a:latin typeface="Arial" panose="020B0604020202020204" pitchFamily="34" charset="0"/>
              </a:rPr>
              <a:t>) _____</a:t>
            </a:r>
            <a:endParaRPr lang="en-US" altLang="zh-CN" sz="3200">
              <a:latin typeface="Arial" panose="020B0604020202020204" pitchFamily="34" charset="0"/>
            </a:endParaRPr>
          </a:p>
        </p:txBody>
      </p:sp>
      <p:sp>
        <p:nvSpPr>
          <p:cNvPr id="20489" name="Text Box 9"/>
          <p:cNvSpPr txBox="1"/>
          <p:nvPr/>
        </p:nvSpPr>
        <p:spPr>
          <a:xfrm>
            <a:off x="2339975" y="2276475"/>
            <a:ext cx="151288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</a:rPr>
              <a:t> warm</a:t>
            </a:r>
            <a:endParaRPr lang="en-US" altLang="zh-CN" sz="36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0490" name="Text Box 10"/>
          <p:cNvSpPr txBox="1"/>
          <p:nvPr/>
        </p:nvSpPr>
        <p:spPr>
          <a:xfrm>
            <a:off x="6804025" y="2205038"/>
            <a:ext cx="12255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</a:rPr>
              <a:t>rainy</a:t>
            </a:r>
            <a:endParaRPr lang="en-US" altLang="zh-CN" sz="36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0491" name="Text Box 11"/>
          <p:cNvSpPr txBox="1"/>
          <p:nvPr/>
        </p:nvSpPr>
        <p:spPr>
          <a:xfrm>
            <a:off x="2484438" y="3068638"/>
            <a:ext cx="1444625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</a:rPr>
              <a:t>sun</a:t>
            </a:r>
            <a:r>
              <a:rPr lang="en-US" altLang="zh-CN" sz="3600">
                <a:solidFill>
                  <a:srgbClr val="0066FF"/>
                </a:solidFill>
                <a:latin typeface="Arial" panose="020B0604020202020204" pitchFamily="34" charset="0"/>
              </a:rPr>
              <a:t>ny</a:t>
            </a:r>
            <a:endParaRPr lang="en-US" altLang="zh-CN" sz="3600">
              <a:solidFill>
                <a:srgbClr val="0066FF"/>
              </a:solidFill>
              <a:latin typeface="Arial" panose="020B0604020202020204" pitchFamily="34" charset="0"/>
            </a:endParaRPr>
          </a:p>
        </p:txBody>
      </p:sp>
      <p:sp>
        <p:nvSpPr>
          <p:cNvPr id="20492" name="Text Box 13"/>
          <p:cNvSpPr txBox="1"/>
          <p:nvPr/>
        </p:nvSpPr>
        <p:spPr>
          <a:xfrm>
            <a:off x="2771775" y="4005263"/>
            <a:ext cx="93503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</a:rPr>
              <a:t>leaf</a:t>
            </a:r>
            <a:endParaRPr lang="en-US" altLang="zh-CN" sz="36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0493" name="Text Box 14"/>
          <p:cNvSpPr txBox="1"/>
          <p:nvPr/>
        </p:nvSpPr>
        <p:spPr>
          <a:xfrm>
            <a:off x="6659563" y="3933825"/>
            <a:ext cx="203676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</a:rPr>
              <a:t>season</a:t>
            </a:r>
            <a:r>
              <a:rPr lang="en-US" altLang="zh-CN" sz="3600">
                <a:solidFill>
                  <a:srgbClr val="0066FF"/>
                </a:solidFill>
                <a:latin typeface="Arial" panose="020B0604020202020204" pitchFamily="34" charset="0"/>
              </a:rPr>
              <a:t>s</a:t>
            </a:r>
            <a:endParaRPr lang="en-US" altLang="zh-CN" sz="3600">
              <a:solidFill>
                <a:srgbClr val="0066FF"/>
              </a:solidFill>
              <a:latin typeface="Arial" panose="020B0604020202020204" pitchFamily="34" charset="0"/>
            </a:endParaRPr>
          </a:p>
        </p:txBody>
      </p:sp>
      <p:sp>
        <p:nvSpPr>
          <p:cNvPr id="20494" name="Text Box 15"/>
          <p:cNvSpPr txBox="1"/>
          <p:nvPr/>
        </p:nvSpPr>
        <p:spPr>
          <a:xfrm>
            <a:off x="2627313" y="4797425"/>
            <a:ext cx="194468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</a:rPr>
              <a:t>  </a:t>
            </a:r>
            <a:r>
              <a:rPr lang="zh-CN" altLang="en-US" sz="3600" dirty="0">
                <a:solidFill>
                  <a:srgbClr val="FF0000"/>
                </a:solidFill>
                <a:latin typeface="Arial" panose="020B0604020202020204" pitchFamily="34" charset="0"/>
              </a:rPr>
              <a:t>在春天</a:t>
            </a:r>
            <a:endParaRPr lang="en-US" altLang="zh-CN" sz="36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0495" name="Text Box 16"/>
          <p:cNvSpPr txBox="1"/>
          <p:nvPr/>
        </p:nvSpPr>
        <p:spPr>
          <a:xfrm>
            <a:off x="7019925" y="4797425"/>
            <a:ext cx="10795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</a:rPr>
              <a:t>hot</a:t>
            </a:r>
            <a:endParaRPr lang="en-US" altLang="zh-CN" sz="36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0496" name="TextBox 18"/>
          <p:cNvSpPr txBox="1"/>
          <p:nvPr/>
        </p:nvSpPr>
        <p:spPr>
          <a:xfrm>
            <a:off x="6156325" y="3141663"/>
            <a:ext cx="14287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</a:rPr>
              <a:t>winter</a:t>
            </a:r>
            <a:endParaRPr lang="en-US" altLang="zh-CN" sz="36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4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4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9" grpId="0"/>
      <p:bldP spid="20490" grpId="0"/>
      <p:bldP spid="20491" grpId="0"/>
      <p:bldP spid="20492" grpId="0"/>
      <p:bldP spid="20493" grpId="0"/>
      <p:bldP spid="20494" grpId="0"/>
      <p:bldP spid="20495" grpId="0"/>
      <p:bldP spid="2049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Text Box 2"/>
          <p:cNvSpPr txBox="1"/>
          <p:nvPr/>
        </p:nvSpPr>
        <p:spPr>
          <a:xfrm>
            <a:off x="0" y="1341438"/>
            <a:ext cx="9540875" cy="5094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000" dirty="0">
                <a:latin typeface="Arial" panose="020B0604020202020204" pitchFamily="34" charset="0"/>
              </a:rPr>
              <a:t>      </a:t>
            </a:r>
            <a:endParaRPr lang="en-US" altLang="zh-CN" sz="2000" b="1" dirty="0">
              <a:latin typeface="Arial" panose="020B0604020202020204" pitchFamily="34" charset="0"/>
            </a:endParaRPr>
          </a:p>
          <a:p>
            <a:r>
              <a:rPr lang="en-US" altLang="zh-CN" sz="2800" b="1" dirty="0">
                <a:latin typeface="Arial" panose="020B0604020202020204" pitchFamily="34" charset="0"/>
              </a:rPr>
              <a:t>1. ____ a cold, snowy day!</a:t>
            </a:r>
            <a:endParaRPr lang="en-US" altLang="zh-CN" sz="2800" b="1" dirty="0">
              <a:latin typeface="Arial" panose="020B0604020202020204" pitchFamily="34" charset="0"/>
            </a:endParaRPr>
          </a:p>
          <a:p>
            <a:r>
              <a:rPr lang="en-US" altLang="zh-CN" sz="2800" b="1" dirty="0">
                <a:latin typeface="Arial" panose="020B0604020202020204" pitchFamily="34" charset="0"/>
              </a:rPr>
              <a:t>    A.How     B.What </a:t>
            </a:r>
            <a:endParaRPr lang="en-US" altLang="zh-CN" sz="2800" b="1" dirty="0">
              <a:latin typeface="Arial" panose="020B0604020202020204" pitchFamily="34" charset="0"/>
            </a:endParaRPr>
          </a:p>
          <a:p>
            <a:r>
              <a:rPr lang="en-US" altLang="zh-CN" sz="2800" b="1" dirty="0">
                <a:latin typeface="Arial" panose="020B0604020202020204" pitchFamily="34" charset="0"/>
              </a:rPr>
              <a:t>2. There ____ four seasons in a year.</a:t>
            </a:r>
            <a:endParaRPr lang="en-US" altLang="zh-CN" sz="2800" b="1" dirty="0">
              <a:latin typeface="Arial" panose="020B0604020202020204" pitchFamily="34" charset="0"/>
            </a:endParaRPr>
          </a:p>
          <a:p>
            <a:r>
              <a:rPr lang="en-US" altLang="zh-CN" sz="2800" b="1" dirty="0">
                <a:latin typeface="Arial" panose="020B0604020202020204" pitchFamily="34" charset="0"/>
              </a:rPr>
              <a:t>    A.is      B.are     C.am</a:t>
            </a:r>
            <a:endParaRPr lang="en-US" altLang="zh-CN" sz="2800" b="1" dirty="0">
              <a:latin typeface="Arial" panose="020B0604020202020204" pitchFamily="34" charset="0"/>
            </a:endParaRPr>
          </a:p>
          <a:p>
            <a:r>
              <a:rPr lang="en-US" altLang="zh-CN" sz="2800" b="1" dirty="0">
                <a:latin typeface="Arial" panose="020B0604020202020204" pitchFamily="34" charset="0"/>
              </a:rPr>
              <a:t>3. There __ an apple and two boxes on the desk</a:t>
            </a:r>
            <a:r>
              <a:rPr lang="en-US" altLang="zh-CN" sz="2800" b="1">
                <a:latin typeface="Arial" panose="020B0604020202020204" pitchFamily="34" charset="0"/>
              </a:rPr>
              <a:t>.</a:t>
            </a:r>
            <a:endParaRPr lang="en-US" altLang="zh-CN" sz="2800" b="1" dirty="0">
              <a:latin typeface="Arial" panose="020B0604020202020204" pitchFamily="34" charset="0"/>
            </a:endParaRPr>
          </a:p>
          <a:p>
            <a:r>
              <a:rPr lang="en-US" altLang="zh-CN" sz="2800" b="1" dirty="0">
                <a:latin typeface="Arial" panose="020B0604020202020204" pitchFamily="34" charset="0"/>
              </a:rPr>
              <a:t>    A.are     B.</a:t>
            </a:r>
            <a:r>
              <a:rPr lang="en-US" altLang="zh-CN" sz="2800" b="1">
                <a:latin typeface="Arial" panose="020B0604020202020204" pitchFamily="34" charset="0"/>
              </a:rPr>
              <a:t>am</a:t>
            </a:r>
            <a:r>
              <a:rPr lang="en-US" altLang="zh-CN" sz="2800" b="1" dirty="0">
                <a:latin typeface="Arial" panose="020B0604020202020204" pitchFamily="34" charset="0"/>
              </a:rPr>
              <a:t>       C.</a:t>
            </a:r>
            <a:r>
              <a:rPr lang="en-US" altLang="zh-CN" sz="2800" b="1">
                <a:latin typeface="Arial" panose="020B0604020202020204" pitchFamily="34" charset="0"/>
              </a:rPr>
              <a:t>is</a:t>
            </a:r>
            <a:endParaRPr lang="en-US" altLang="zh-CN" sz="2800" b="1" dirty="0">
              <a:latin typeface="Arial" panose="020B0604020202020204" pitchFamily="34" charset="0"/>
            </a:endParaRPr>
          </a:p>
          <a:p>
            <a:r>
              <a:rPr lang="en-US" altLang="zh-CN" sz="2800" b="1" dirty="0">
                <a:latin typeface="Arial" panose="020B0604020202020204" pitchFamily="34" charset="0"/>
              </a:rPr>
              <a:t>4. The leaves ____ red and yellow.</a:t>
            </a:r>
            <a:endParaRPr lang="en-US" altLang="zh-CN" sz="2800" b="1" dirty="0">
              <a:latin typeface="Arial" panose="020B0604020202020204" pitchFamily="34" charset="0"/>
            </a:endParaRPr>
          </a:p>
          <a:p>
            <a:r>
              <a:rPr lang="en-US" altLang="zh-CN" sz="2800" b="1" dirty="0">
                <a:latin typeface="Arial" panose="020B0604020202020204" pitchFamily="34" charset="0"/>
              </a:rPr>
              <a:t>    A.turns    B.turn  </a:t>
            </a:r>
            <a:endParaRPr lang="en-US" altLang="zh-CN" sz="2800" b="1" dirty="0">
              <a:latin typeface="Arial" panose="020B0604020202020204" pitchFamily="34" charset="0"/>
            </a:endParaRPr>
          </a:p>
          <a:p>
            <a:r>
              <a:rPr lang="en-US" altLang="zh-CN" sz="2800" b="1" dirty="0">
                <a:latin typeface="Arial" panose="020B0604020202020204" pitchFamily="34" charset="0"/>
              </a:rPr>
              <a:t>5. Winter, spring, summer and autumn __ seasons</a:t>
            </a:r>
            <a:r>
              <a:rPr lang="en-US" altLang="zh-CN" sz="2800" b="1">
                <a:latin typeface="Arial" panose="020B0604020202020204" pitchFamily="34" charset="0"/>
              </a:rPr>
              <a:t>.</a:t>
            </a:r>
            <a:endParaRPr lang="en-US" altLang="zh-CN" sz="2800" b="1" dirty="0">
              <a:latin typeface="Arial" panose="020B0604020202020204" pitchFamily="34" charset="0"/>
            </a:endParaRPr>
          </a:p>
          <a:p>
            <a:r>
              <a:rPr lang="en-US" altLang="zh-CN" sz="2800" b="1" dirty="0">
                <a:latin typeface="Arial" panose="020B0604020202020204" pitchFamily="34" charset="0"/>
              </a:rPr>
              <a:t>    A.is      B.</a:t>
            </a:r>
            <a:r>
              <a:rPr lang="en-US" altLang="zh-CN" sz="2800" b="1">
                <a:latin typeface="Arial" panose="020B0604020202020204" pitchFamily="34" charset="0"/>
              </a:rPr>
              <a:t>am</a:t>
            </a:r>
            <a:r>
              <a:rPr lang="en-US" altLang="zh-CN" sz="2800" b="1" dirty="0">
                <a:latin typeface="Arial" panose="020B0604020202020204" pitchFamily="34" charset="0"/>
              </a:rPr>
              <a:t>     C.</a:t>
            </a:r>
            <a:r>
              <a:rPr lang="en-US" altLang="zh-CN" sz="2800" b="1">
                <a:latin typeface="Arial" panose="020B0604020202020204" pitchFamily="34" charset="0"/>
              </a:rPr>
              <a:t>are</a:t>
            </a:r>
            <a:endParaRPr lang="en-US" altLang="zh-CN" sz="2800" b="1" dirty="0">
              <a:latin typeface="Arial" panose="020B0604020202020204" pitchFamily="34" charset="0"/>
            </a:endParaRPr>
          </a:p>
          <a:p>
            <a:endParaRPr lang="en-US" altLang="zh-CN" sz="2800" b="1" dirty="0">
              <a:latin typeface="Arial" panose="020B0604020202020204" pitchFamily="34" charset="0"/>
            </a:endParaRPr>
          </a:p>
        </p:txBody>
      </p:sp>
      <p:sp>
        <p:nvSpPr>
          <p:cNvPr id="21507" name="Text Box 3"/>
          <p:cNvSpPr txBox="1"/>
          <p:nvPr/>
        </p:nvSpPr>
        <p:spPr>
          <a:xfrm>
            <a:off x="4502150" y="6381750"/>
            <a:ext cx="15113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400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endParaRPr lang="en-US" altLang="zh-CN" sz="24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1508" name="Text Box 4"/>
          <p:cNvSpPr txBox="1"/>
          <p:nvPr/>
        </p:nvSpPr>
        <p:spPr>
          <a:xfrm>
            <a:off x="1908175" y="6094413"/>
            <a:ext cx="17494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sz="2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1509" name="Text Box 5"/>
          <p:cNvSpPr txBox="1"/>
          <p:nvPr/>
        </p:nvSpPr>
        <p:spPr>
          <a:xfrm>
            <a:off x="6300788" y="6237288"/>
            <a:ext cx="1749425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sz="2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1510" name="Text Box 6"/>
          <p:cNvSpPr txBox="1"/>
          <p:nvPr/>
        </p:nvSpPr>
        <p:spPr>
          <a:xfrm>
            <a:off x="5940425" y="6165850"/>
            <a:ext cx="1604963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sz="2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1511" name="WordArt 7"/>
          <p:cNvSpPr/>
          <p:nvPr/>
        </p:nvSpPr>
        <p:spPr>
          <a:xfrm>
            <a:off x="611188" y="260350"/>
            <a:ext cx="3241675" cy="1125538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  <a:normAutofit/>
          </a:bodyPr>
          <a:p>
            <a:pPr algn="ctr"/>
            <a:r>
              <a:rPr lang="zh-CN" altLang="en-US" sz="3600" spc="-360">
                <a:ln w="12700" cap="flat" cmpd="sng">
                  <a:solidFill>
                    <a:srgbClr val="000099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I can do!</a:t>
            </a:r>
            <a:endParaRPr lang="zh-CN" altLang="en-US" sz="3600" spc="-360">
              <a:ln w="12700" cap="flat" cmpd="sng">
                <a:solidFill>
                  <a:srgbClr val="000099"/>
                </a:solidFill>
                <a:prstDash val="solid"/>
                <a:headEnd type="none" w="med" len="med"/>
                <a:tailEnd type="none" w="med" len="med"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512" name="TextBox 7"/>
          <p:cNvSpPr txBox="1"/>
          <p:nvPr/>
        </p:nvSpPr>
        <p:spPr>
          <a:xfrm>
            <a:off x="684213" y="1557338"/>
            <a:ext cx="7143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</a:rPr>
              <a:t>B</a:t>
            </a:r>
            <a:endParaRPr lang="en-US" altLang="zh-CN" sz="36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1513" name="TextBox 8"/>
          <p:cNvSpPr txBox="1"/>
          <p:nvPr/>
        </p:nvSpPr>
        <p:spPr>
          <a:xfrm>
            <a:off x="1692275" y="2420938"/>
            <a:ext cx="571500" cy="642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</a:rPr>
              <a:t>B</a:t>
            </a:r>
            <a:endParaRPr lang="en-US" altLang="zh-CN" sz="36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1514" name="TextBox 9"/>
          <p:cNvSpPr txBox="1"/>
          <p:nvPr/>
        </p:nvSpPr>
        <p:spPr>
          <a:xfrm>
            <a:off x="1476375" y="3284538"/>
            <a:ext cx="642938" cy="642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</a:rPr>
              <a:t>C</a:t>
            </a:r>
            <a:endParaRPr lang="en-US" altLang="zh-CN" sz="36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1515" name="TextBox 10"/>
          <p:cNvSpPr txBox="1"/>
          <p:nvPr/>
        </p:nvSpPr>
        <p:spPr>
          <a:xfrm>
            <a:off x="2555875" y="4149725"/>
            <a:ext cx="5715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</a:rPr>
              <a:t>B</a:t>
            </a:r>
            <a:endParaRPr lang="en-US" altLang="zh-CN" sz="36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1516" name="TextBox 11"/>
          <p:cNvSpPr txBox="1"/>
          <p:nvPr/>
        </p:nvSpPr>
        <p:spPr>
          <a:xfrm>
            <a:off x="6588125" y="5013325"/>
            <a:ext cx="78581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</a:rPr>
              <a:t>C</a:t>
            </a:r>
            <a:endParaRPr lang="en-US" altLang="zh-CN" sz="36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2" grpId="0"/>
      <p:bldP spid="21513" grpId="0"/>
      <p:bldP spid="21514" grpId="0"/>
      <p:bldP spid="21515" grpId="0"/>
      <p:bldP spid="215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2" name="Rectangle 4"/>
          <p:cNvSpPr/>
          <p:nvPr/>
        </p:nvSpPr>
        <p:spPr>
          <a:xfrm>
            <a:off x="179388" y="2781300"/>
            <a:ext cx="9144000" cy="1431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>
                <a:latin typeface="Arial" panose="020B0604020202020204" pitchFamily="34" charset="0"/>
              </a:rPr>
              <a:t>    </a:t>
            </a:r>
            <a:r>
              <a:rPr lang="en-US" altLang="zh-CN" sz="4400" b="1">
                <a:latin typeface="Arial" panose="020B0604020202020204" pitchFamily="34" charset="0"/>
              </a:rPr>
              <a:t>After we studied this lesson,  we should love </a:t>
            </a:r>
            <a:r>
              <a:rPr lang="en-US" altLang="zh-CN" sz="4400" b="1" dirty="0">
                <a:latin typeface="Arial" panose="020B0604020202020204" pitchFamily="34" charset="0"/>
              </a:rPr>
              <a:t>life </a:t>
            </a:r>
            <a:r>
              <a:rPr lang="en-US" altLang="zh-CN" sz="4400" b="1">
                <a:latin typeface="Arial" panose="020B0604020202020204" pitchFamily="34" charset="0"/>
              </a:rPr>
              <a:t>and nature.</a:t>
            </a:r>
            <a:endParaRPr lang="en-US" altLang="zh-CN" sz="4400" b="1">
              <a:latin typeface="Arial" panose="020B0604020202020204" pitchFamily="34" charset="0"/>
            </a:endParaRPr>
          </a:p>
        </p:txBody>
      </p:sp>
      <p:sp>
        <p:nvSpPr>
          <p:cNvPr id="22533" name="WordArt 5"/>
          <p:cNvSpPr/>
          <p:nvPr/>
        </p:nvSpPr>
        <p:spPr>
          <a:xfrm>
            <a:off x="539750" y="0"/>
            <a:ext cx="3671888" cy="22764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5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Emotion</a:t>
            </a:r>
            <a:endParaRPr lang="zh-CN" altLang="en-US" sz="3600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5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6" name="WordArt 4"/>
          <p:cNvPicPr/>
          <p:nvPr/>
        </p:nvPicPr>
        <p:blipFill>
          <a:blip r:embed="rId1"/>
          <a:stretch>
            <a:fillRect/>
          </a:stretch>
        </p:blipFill>
        <p:spPr>
          <a:xfrm>
            <a:off x="684213" y="333375"/>
            <a:ext cx="4254500" cy="22494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7" name="Rectangle 5"/>
          <p:cNvSpPr/>
          <p:nvPr/>
        </p:nvSpPr>
        <p:spPr>
          <a:xfrm>
            <a:off x="179388" y="2997200"/>
            <a:ext cx="8964612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>
                <a:latin typeface="Arial" panose="020B0604020202020204" pitchFamily="34" charset="0"/>
              </a:rPr>
              <a:t>     Draw your </a:t>
            </a:r>
            <a:r>
              <a:rPr lang="en-US" altLang="zh-CN" sz="3600" b="1" err="1">
                <a:latin typeface="Arial" panose="020B0604020202020204" pitchFamily="34" charset="0"/>
              </a:rPr>
              <a:t>favourite</a:t>
            </a:r>
            <a:r>
              <a:rPr lang="en-US" altLang="zh-CN" sz="3600" b="1">
                <a:latin typeface="Arial" panose="020B0604020202020204" pitchFamily="34" charset="0"/>
              </a:rPr>
              <a:t> season. And say  something about the season.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endParaRPr lang="en-US" altLang="zh-CN" sz="36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矩形 3073"/>
          <p:cNvSpPr/>
          <p:nvPr/>
        </p:nvSpPr>
        <p:spPr>
          <a:xfrm>
            <a:off x="1547813" y="1557338"/>
            <a:ext cx="6119812" cy="360045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9999FF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Goodbye!</a:t>
            </a:r>
            <a:endParaRPr lang="zh-CN" altLang="en-US" sz="3600" b="1">
              <a:ln w="9525" cap="flat" cmpd="sng">
                <a:solidFill>
                  <a:srgbClr val="9999FF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4" name="Picture 4" descr="201103132006356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8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9" name="图片 9218" descr="2012082914363484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5" name="图片 8194" descr="00298150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Picture 2" descr="wps_clip_image-22555"/>
          <p:cNvPicPr>
            <a:picLocks noChangeAspect="1"/>
          </p:cNvPicPr>
          <p:nvPr/>
        </p:nvPicPr>
        <p:blipFill>
          <a:blip r:embed="rId1"/>
          <a:srcRect t="11157" r="18108"/>
          <a:stretch>
            <a:fillRect/>
          </a:stretch>
        </p:blipFill>
        <p:spPr>
          <a:xfrm>
            <a:off x="0" y="0"/>
            <a:ext cx="9144000" cy="68500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1" name="Text Box 3"/>
          <p:cNvSpPr txBox="1"/>
          <p:nvPr/>
        </p:nvSpPr>
        <p:spPr>
          <a:xfrm>
            <a:off x="0" y="188913"/>
            <a:ext cx="7885113" cy="1616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dirty="0">
                <a:latin typeface="Arial" panose="020B0604020202020204" pitchFamily="34" charset="0"/>
              </a:rPr>
              <a:t> </a:t>
            </a:r>
            <a:r>
              <a:rPr lang="en-US" altLang="zh-CN" sz="4000" b="1">
                <a:latin typeface="Arial" panose="020B0604020202020204" pitchFamily="34" charset="0"/>
              </a:rPr>
              <a:t>This is _____. Winter is</a:t>
            </a:r>
            <a:r>
              <a:rPr lang="en-US" altLang="zh-CN" sz="4000" b="1" dirty="0">
                <a:latin typeface="Arial" panose="020B0604020202020204" pitchFamily="34" charset="0"/>
              </a:rPr>
              <a:t>_____.</a:t>
            </a:r>
            <a:endParaRPr lang="en-US" altLang="zh-CN" sz="4000" b="1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4000" b="1" dirty="0">
                <a:latin typeface="Arial" panose="020B0604020202020204" pitchFamily="34" charset="0"/>
              </a:rPr>
              <a:t> </a:t>
            </a:r>
            <a:r>
              <a:rPr lang="en-US" altLang="zh-CN" sz="4000" b="1">
                <a:latin typeface="Arial" panose="020B0604020202020204" pitchFamily="34" charset="0"/>
              </a:rPr>
              <a:t>There __</a:t>
            </a:r>
            <a:r>
              <a:rPr lang="en-US" altLang="zh-CN" sz="4000" b="1" dirty="0">
                <a:latin typeface="Arial" panose="020B0604020202020204" pitchFamily="34" charset="0"/>
              </a:rPr>
              <a:t> ice and snow.</a:t>
            </a:r>
            <a:endParaRPr lang="en-US" altLang="zh-CN" sz="4000" b="1">
              <a:latin typeface="Arial" panose="020B0604020202020204" pitchFamily="34" charset="0"/>
            </a:endParaRPr>
          </a:p>
        </p:txBody>
      </p:sp>
      <p:sp>
        <p:nvSpPr>
          <p:cNvPr id="12292" name="Text Box 4"/>
          <p:cNvSpPr txBox="1"/>
          <p:nvPr/>
        </p:nvSpPr>
        <p:spPr>
          <a:xfrm>
            <a:off x="1835150" y="188913"/>
            <a:ext cx="18002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</a:rPr>
              <a:t> winter</a:t>
            </a:r>
            <a:endParaRPr lang="en-US" altLang="zh-CN" sz="36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2293" name="Text Box 5"/>
          <p:cNvSpPr txBox="1"/>
          <p:nvPr/>
        </p:nvSpPr>
        <p:spPr>
          <a:xfrm>
            <a:off x="5940425" y="188913"/>
            <a:ext cx="13684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</a:rPr>
              <a:t>cold</a:t>
            </a:r>
            <a:endParaRPr lang="en-US" altLang="zh-CN" sz="36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2294" name="Text Box 6"/>
          <p:cNvSpPr txBox="1"/>
          <p:nvPr/>
        </p:nvSpPr>
        <p:spPr>
          <a:xfrm>
            <a:off x="1763713" y="1125538"/>
            <a:ext cx="79216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</a:rPr>
              <a:t>i</a:t>
            </a:r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</a:rPr>
              <a:t>s</a:t>
            </a:r>
            <a:endParaRPr lang="en-US" altLang="zh-CN" sz="36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/>
      <p:bldP spid="12292" grpId="0"/>
      <p:bldP spid="12293" grpId="0"/>
      <p:bldP spid="1229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Picture 2" descr="wps_clip_image-22787"/>
          <p:cNvPicPr>
            <a:picLocks noChangeAspect="1"/>
          </p:cNvPicPr>
          <p:nvPr/>
        </p:nvPicPr>
        <p:blipFill>
          <a:blip r:embed="rId1"/>
          <a:srcRect t="8403" r="19670"/>
          <a:stretch>
            <a:fillRect/>
          </a:stretch>
        </p:blipFill>
        <p:spPr>
          <a:xfrm>
            <a:off x="7938" y="0"/>
            <a:ext cx="9136062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5" name="Text Box 3"/>
          <p:cNvSpPr txBox="1"/>
          <p:nvPr/>
        </p:nvSpPr>
        <p:spPr>
          <a:xfrm>
            <a:off x="107950" y="1357313"/>
            <a:ext cx="5724525" cy="2835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>
                <a:latin typeface="Arial" panose="020B0604020202020204" pitchFamily="34" charset="0"/>
              </a:rPr>
              <a:t>This is ______. Spring is ____ and ____. </a:t>
            </a:r>
            <a:endParaRPr lang="en-US" altLang="zh-CN" sz="4000" b="1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4000" b="1">
                <a:latin typeface="Arial" panose="020B0604020202020204" pitchFamily="34" charset="0"/>
              </a:rPr>
              <a:t>There </a:t>
            </a:r>
            <a:r>
              <a:rPr lang="en-US" altLang="zh-CN" sz="4000" b="1" dirty="0">
                <a:latin typeface="Arial" panose="020B0604020202020204" pitchFamily="34" charset="0"/>
              </a:rPr>
              <a:t>___</a:t>
            </a:r>
            <a:r>
              <a:rPr lang="en-US" altLang="zh-CN" sz="4000" b="1">
                <a:latin typeface="Arial" panose="020B0604020202020204" pitchFamily="34" charset="0"/>
              </a:rPr>
              <a:t> new leaves</a:t>
            </a:r>
            <a:r>
              <a:rPr lang="en-US" altLang="zh-CN" sz="4000" b="1" dirty="0">
                <a:latin typeface="Arial" panose="020B0604020202020204" pitchFamily="34" charset="0"/>
              </a:rPr>
              <a:t> </a:t>
            </a:r>
            <a:r>
              <a:rPr lang="en-US" altLang="zh-CN" sz="4000" b="1">
                <a:latin typeface="Arial" panose="020B0604020202020204" pitchFamily="34" charset="0"/>
              </a:rPr>
              <a:t>and</a:t>
            </a:r>
            <a:r>
              <a:rPr lang="en-US" altLang="zh-CN" sz="4000" b="1" dirty="0">
                <a:latin typeface="Arial" panose="020B0604020202020204" pitchFamily="34" charset="0"/>
              </a:rPr>
              <a:t> </a:t>
            </a:r>
            <a:r>
              <a:rPr lang="en-US" altLang="zh-CN" sz="4000" b="1">
                <a:latin typeface="Arial" panose="020B0604020202020204" pitchFamily="34" charset="0"/>
              </a:rPr>
              <a:t>flowers. </a:t>
            </a:r>
            <a:endParaRPr lang="en-US" altLang="zh-CN" sz="4000" b="1">
              <a:latin typeface="Arial" panose="020B0604020202020204" pitchFamily="34" charset="0"/>
            </a:endParaRPr>
          </a:p>
        </p:txBody>
      </p:sp>
      <p:sp>
        <p:nvSpPr>
          <p:cNvPr id="13316" name="Text Box 4"/>
          <p:cNvSpPr txBox="1"/>
          <p:nvPr/>
        </p:nvSpPr>
        <p:spPr>
          <a:xfrm>
            <a:off x="1908175" y="1341438"/>
            <a:ext cx="194468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</a:rPr>
              <a:t>spring</a:t>
            </a:r>
            <a:endParaRPr lang="en-US" altLang="zh-CN" sz="36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3317" name="Text Box 5"/>
          <p:cNvSpPr txBox="1"/>
          <p:nvPr/>
        </p:nvSpPr>
        <p:spPr>
          <a:xfrm>
            <a:off x="611188" y="1989138"/>
            <a:ext cx="18002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</a:rPr>
              <a:t>warm</a:t>
            </a:r>
            <a:endParaRPr lang="en-US" altLang="zh-CN" sz="36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3318" name="Text Box 6"/>
          <p:cNvSpPr txBox="1"/>
          <p:nvPr/>
        </p:nvSpPr>
        <p:spPr>
          <a:xfrm>
            <a:off x="3059113" y="1989138"/>
            <a:ext cx="15113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</a:rPr>
              <a:t>rainy</a:t>
            </a:r>
            <a:endParaRPr lang="en-US" altLang="zh-CN" sz="36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3319" name="Text Box 7"/>
          <p:cNvSpPr txBox="1"/>
          <p:nvPr/>
        </p:nvSpPr>
        <p:spPr>
          <a:xfrm>
            <a:off x="900113" y="3071813"/>
            <a:ext cx="1800225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en-US" altLang="x-none" sz="40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3320" name="Text Box 8"/>
          <p:cNvSpPr txBox="1"/>
          <p:nvPr/>
        </p:nvSpPr>
        <p:spPr>
          <a:xfrm>
            <a:off x="1692275" y="2924175"/>
            <a:ext cx="102393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</a:rPr>
              <a:t>are</a:t>
            </a:r>
            <a:endParaRPr lang="en-US" altLang="zh-CN" sz="36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  <p:bldP spid="13316" grpId="0"/>
      <p:bldP spid="13317" grpId="0"/>
      <p:bldP spid="13318" grpId="0"/>
      <p:bldP spid="133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Picture 2" descr="wps_clip_image-23264"/>
          <p:cNvPicPr>
            <a:picLocks noChangeAspect="1"/>
          </p:cNvPicPr>
          <p:nvPr/>
        </p:nvPicPr>
        <p:blipFill>
          <a:blip r:embed="rId1"/>
          <a:srcRect l="18526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9" name="Text Box 3"/>
          <p:cNvSpPr txBox="1"/>
          <p:nvPr/>
        </p:nvSpPr>
        <p:spPr>
          <a:xfrm>
            <a:off x="3419475" y="2492375"/>
            <a:ext cx="5400675" cy="23796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>
                <a:latin typeface="Arial" panose="020B0604020202020204" pitchFamily="34" charset="0"/>
              </a:rPr>
              <a:t>This is  ______ .  The </a:t>
            </a:r>
            <a:endParaRPr lang="en-US" altLang="zh-CN" sz="3600" b="1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600" b="1">
                <a:latin typeface="Arial" panose="020B0604020202020204" pitchFamily="34" charset="0"/>
              </a:rPr>
              <a:t>summer sun is____.</a:t>
            </a:r>
            <a:endParaRPr lang="en-US" altLang="zh-CN" sz="3600" b="1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600" b="1">
                <a:latin typeface="Arial" panose="020B0604020202020204" pitchFamily="34" charset="0"/>
              </a:rPr>
              <a:t>What </a:t>
            </a:r>
            <a:r>
              <a:rPr lang="en-US" altLang="zh-CN" sz="4000" b="1">
                <a:latin typeface="Arial" panose="020B0604020202020204" pitchFamily="34" charset="0"/>
              </a:rPr>
              <a:t>a </a:t>
            </a:r>
            <a:r>
              <a:rPr lang="en-US" altLang="zh-CN" sz="3600" b="1">
                <a:latin typeface="Arial" panose="020B0604020202020204" pitchFamily="34" charset="0"/>
              </a:rPr>
              <a:t>___ , ____  day!</a:t>
            </a:r>
            <a:endParaRPr lang="en-US" altLang="zh-CN" sz="3600" b="1">
              <a:latin typeface="Arial" panose="020B0604020202020204" pitchFamily="34" charset="0"/>
            </a:endParaRPr>
          </a:p>
        </p:txBody>
      </p:sp>
      <p:sp>
        <p:nvSpPr>
          <p:cNvPr id="14340" name="Text Box 4"/>
          <p:cNvSpPr txBox="1"/>
          <p:nvPr/>
        </p:nvSpPr>
        <p:spPr>
          <a:xfrm>
            <a:off x="4859338" y="2492375"/>
            <a:ext cx="216058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</a:rPr>
              <a:t> summer</a:t>
            </a:r>
            <a:endParaRPr lang="en-US" altLang="zh-CN" sz="36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4341" name="Text Box 5"/>
          <p:cNvSpPr txBox="1"/>
          <p:nvPr/>
        </p:nvSpPr>
        <p:spPr>
          <a:xfrm>
            <a:off x="6804025" y="3284538"/>
            <a:ext cx="12239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</a:rPr>
              <a:t>hot</a:t>
            </a:r>
            <a:endParaRPr lang="en-US" altLang="zh-CN" sz="36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4342" name="Text Box 6"/>
          <p:cNvSpPr txBox="1"/>
          <p:nvPr/>
        </p:nvSpPr>
        <p:spPr>
          <a:xfrm>
            <a:off x="5076825" y="4227513"/>
            <a:ext cx="11525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</a:rPr>
              <a:t>hot</a:t>
            </a:r>
            <a:endParaRPr lang="en-US" altLang="zh-CN" sz="36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4343" name="Text Box 7"/>
          <p:cNvSpPr txBox="1"/>
          <p:nvPr/>
        </p:nvSpPr>
        <p:spPr>
          <a:xfrm>
            <a:off x="6084888" y="4149725"/>
            <a:ext cx="18002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</a:rPr>
              <a:t>sunny</a:t>
            </a:r>
            <a:endParaRPr lang="en-US" altLang="zh-CN" sz="36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  <p:bldP spid="14340" grpId="0"/>
      <p:bldP spid="14341" grpId="0"/>
      <p:bldP spid="14342" grpId="0"/>
      <p:bldP spid="1434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Picture 2" descr="wps_clip_image-3070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9050"/>
            <a:ext cx="9137650" cy="68500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3" name="Text Box 3"/>
          <p:cNvSpPr txBox="1"/>
          <p:nvPr/>
        </p:nvSpPr>
        <p:spPr>
          <a:xfrm>
            <a:off x="4500563" y="2643188"/>
            <a:ext cx="4643437" cy="2835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>
                <a:latin typeface="Arial" panose="020B0604020202020204" pitchFamily="34" charset="0"/>
              </a:rPr>
              <a:t>This is ______.</a:t>
            </a:r>
            <a:endParaRPr lang="en-US" altLang="zh-CN" sz="4000" b="1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4000" b="1" dirty="0">
                <a:latin typeface="Arial" panose="020B0604020202020204" pitchFamily="34" charset="0"/>
              </a:rPr>
              <a:t>Autumn </a:t>
            </a:r>
            <a:r>
              <a:rPr lang="en-US" altLang="zh-CN" sz="4000" b="1">
                <a:latin typeface="Arial" panose="020B0604020202020204" pitchFamily="34" charset="0"/>
              </a:rPr>
              <a:t>is ____. </a:t>
            </a:r>
            <a:r>
              <a:rPr lang="en-US" altLang="zh-CN" sz="4000" b="1" dirty="0">
                <a:latin typeface="Arial" panose="020B0604020202020204" pitchFamily="34" charset="0"/>
              </a:rPr>
              <a:t>The leaves  turn ___ and _____.</a:t>
            </a:r>
            <a:endParaRPr lang="en-US" altLang="zh-CN" sz="4000" b="1">
              <a:latin typeface="Arial" panose="020B0604020202020204" pitchFamily="34" charset="0"/>
            </a:endParaRPr>
          </a:p>
        </p:txBody>
      </p:sp>
      <p:sp>
        <p:nvSpPr>
          <p:cNvPr id="15364" name="Text Box 4"/>
          <p:cNvSpPr txBox="1"/>
          <p:nvPr/>
        </p:nvSpPr>
        <p:spPr>
          <a:xfrm>
            <a:off x="6443663" y="2852738"/>
            <a:ext cx="1700212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en-US" altLang="x-none" sz="40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5365" name="Text Box 5"/>
          <p:cNvSpPr txBox="1"/>
          <p:nvPr/>
        </p:nvSpPr>
        <p:spPr>
          <a:xfrm>
            <a:off x="7235825" y="3573463"/>
            <a:ext cx="136683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Arial" panose="020B0604020202020204" pitchFamily="34" charset="0"/>
              </a:rPr>
              <a:t>cool</a:t>
            </a:r>
            <a:endParaRPr lang="en-US" altLang="zh-CN" sz="36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5366" name="Text Box 6"/>
          <p:cNvSpPr txBox="1"/>
          <p:nvPr/>
        </p:nvSpPr>
        <p:spPr>
          <a:xfrm>
            <a:off x="6300788" y="2638425"/>
            <a:ext cx="19431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</a:rPr>
              <a:t>autumn</a:t>
            </a:r>
            <a:endParaRPr lang="en-US" altLang="zh-CN" sz="36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5367" name="Text Box 7"/>
          <p:cNvSpPr txBox="1"/>
          <p:nvPr/>
        </p:nvSpPr>
        <p:spPr>
          <a:xfrm>
            <a:off x="4572000" y="4797425"/>
            <a:ext cx="1011238" cy="6397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</a:rPr>
              <a:t>red</a:t>
            </a:r>
            <a:endParaRPr lang="en-US" altLang="zh-CN" sz="36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5368" name="Text Box 8"/>
          <p:cNvSpPr txBox="1"/>
          <p:nvPr/>
        </p:nvSpPr>
        <p:spPr>
          <a:xfrm>
            <a:off x="6516688" y="4797425"/>
            <a:ext cx="187166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</a:rPr>
              <a:t>yellow</a:t>
            </a:r>
            <a:endParaRPr lang="en-US" altLang="zh-CN" sz="36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/>
      <p:bldP spid="15366" grpId="0"/>
      <p:bldP spid="15367" grpId="0"/>
      <p:bldP spid="15368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1261</Words>
  <Application>WPS 演示</Application>
  <PresentationFormat>在屏幕上显示</PresentationFormat>
  <Paragraphs>128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1" baseType="lpstr">
      <vt:lpstr>Arial</vt:lpstr>
      <vt:lpstr>宋体</vt:lpstr>
      <vt:lpstr>Wingdings</vt:lpstr>
      <vt:lpstr>Broadway</vt:lpstr>
      <vt:lpstr>Times New Roman</vt:lpstr>
      <vt:lpstr>Calibri</vt:lpstr>
      <vt:lpstr>微软雅黑</vt:lpstr>
      <vt:lpstr>Arial Unicode MS</vt:lpstr>
      <vt:lpstr>Cambria</vt:lpstr>
      <vt:lpstr>黑体</vt:lpstr>
      <vt:lpstr>Arial</vt:lpstr>
      <vt:lpstr>等线</vt:lpstr>
      <vt:lpstr>默认设计模板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joker</dc:creator>
  <cp:lastModifiedBy>上帝掷骰子吗</cp:lastModifiedBy>
  <cp:revision>4</cp:revision>
  <dcterms:created xsi:type="dcterms:W3CDTF">2016-10-19T14:25:00Z</dcterms:created>
  <dcterms:modified xsi:type="dcterms:W3CDTF">2023-09-30T11:59:17Z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8414DB0E38DA42FE9DC91B67AE6FB325_13</vt:lpwstr>
  </property>
  <property fmtid="{D5CDD505-2E9C-101B-9397-08002B2CF9AE}" pid="3" name="KSOProductBuildVer">
    <vt:lpwstr>2052-12.1.0.15374</vt:lpwstr>
  </property>
</Properties>
</file>