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5" r:id="rId6"/>
    <p:sldId id="266" r:id="rId7"/>
    <p:sldId id="260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58" r:id="rId16"/>
    <p:sldId id="275" r:id="rId17"/>
    <p:sldId id="276" r:id="rId18"/>
    <p:sldId id="277" r:id="rId19"/>
    <p:sldId id="259" r:id="rId20"/>
    <p:sldId id="287" r:id="rId21"/>
    <p:sldId id="261" r:id="rId22"/>
    <p:sldId id="262" r:id="rId23"/>
    <p:sldId id="290" r:id="rId24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6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58" y="43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35.wdp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位数乘一位数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4" name="组合 13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8" name="组合 17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20" name="矩形: 圆角 19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1" name="矩形: 圆角 20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三位数中间有</a:t>
                  </a:r>
                  <a:r>
                    <a:rPr lang="en-US" altLang="zh-CN" sz="2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0</a:t>
                  </a:r>
                  <a:endParaRPr lang="en-US" altLang="zh-CN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algn="ctr"/>
                  <a:r>
                    <a:rPr lang="zh-CN" altLang="en-US" sz="2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（末尾有</a:t>
                  </a:r>
                  <a:r>
                    <a:rPr lang="en-US" altLang="zh-CN" sz="2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0</a:t>
                  </a:r>
                  <a:r>
                    <a:rPr lang="zh-CN" altLang="en-US" sz="2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）的乘法</a:t>
                  </a:r>
                  <a:endPara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9" name="图片 18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12472" y="3325068"/>
            <a:ext cx="2149240" cy="2149240"/>
          </a:xfrm>
          <a:prstGeom prst="rect">
            <a:avLst/>
          </a:prstGeom>
        </p:spPr>
      </p:pic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832347" y="2210643"/>
          <a:ext cx="693420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990600"/>
                <a:gridCol w="990600"/>
                <a:gridCol w="990600"/>
                <a:gridCol w="990600"/>
                <a:gridCol w="990600"/>
                <a:gridCol w="990600"/>
              </a:tblGrid>
              <a:tr h="571500">
                <a:tc>
                  <a:txBody>
                    <a:bodyPr/>
                    <a:lstStyle/>
                    <a:p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×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1" marR="91441" marT="45721" marB="4572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207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1" marR="91441" marT="45721" marB="4572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106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1" marR="91441" marT="45721" marB="4572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1" marR="91441" marT="45721" marB="4572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408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1" marR="91441" marT="45721" marB="4572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396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1" marR="91441" marT="45721" marB="4572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657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1" marR="91441" marT="45721" marB="4572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1" marR="91441" marT="45721" marB="4572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1" marR="91441" marT="45721" marB="4572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1" marR="91441" marT="45721" marB="4572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1" marR="91441" marT="45721" marB="4572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1" marR="91441" marT="45721" marB="4572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1" marR="91441" marT="45721" marB="4572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1" marR="91441" marT="45721" marB="45721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7" name="Text Box 41"/>
          <p:cNvSpPr txBox="1">
            <a:spLocks noChangeArrowheads="1"/>
          </p:cNvSpPr>
          <p:nvPr/>
        </p:nvSpPr>
        <p:spPr bwMode="auto">
          <a:xfrm>
            <a:off x="1961059" y="2812306"/>
            <a:ext cx="8032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828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20"/>
          <p:cNvSpPr txBox="1"/>
          <p:nvPr/>
        </p:nvSpPr>
        <p:spPr>
          <a:xfrm>
            <a:off x="870764" y="921911"/>
            <a:ext cx="6858000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小试牛刀：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把乘得的积填在下面的空格里。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41"/>
          <p:cNvSpPr txBox="1">
            <a:spLocks noChangeArrowheads="1"/>
          </p:cNvSpPr>
          <p:nvPr/>
        </p:nvSpPr>
        <p:spPr bwMode="auto">
          <a:xfrm>
            <a:off x="2962772" y="2809131"/>
            <a:ext cx="7921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41"/>
          <p:cNvSpPr txBox="1">
            <a:spLocks noChangeArrowheads="1"/>
          </p:cNvSpPr>
          <p:nvPr/>
        </p:nvSpPr>
        <p:spPr bwMode="auto">
          <a:xfrm>
            <a:off x="3950197" y="2802781"/>
            <a:ext cx="7937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41"/>
          <p:cNvSpPr txBox="1">
            <a:spLocks noChangeArrowheads="1"/>
          </p:cNvSpPr>
          <p:nvPr/>
        </p:nvSpPr>
        <p:spPr bwMode="auto">
          <a:xfrm>
            <a:off x="4821734" y="2804368"/>
            <a:ext cx="1023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1632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1"/>
          <p:cNvSpPr txBox="1">
            <a:spLocks noChangeArrowheads="1"/>
          </p:cNvSpPr>
          <p:nvPr/>
        </p:nvSpPr>
        <p:spPr bwMode="auto">
          <a:xfrm>
            <a:off x="5817097" y="2804368"/>
            <a:ext cx="955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1584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41"/>
          <p:cNvSpPr txBox="1">
            <a:spLocks noChangeArrowheads="1"/>
          </p:cNvSpPr>
          <p:nvPr/>
        </p:nvSpPr>
        <p:spPr bwMode="auto">
          <a:xfrm>
            <a:off x="6799759" y="2810718"/>
            <a:ext cx="9763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2628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1061" y="3170681"/>
            <a:ext cx="1882775" cy="18827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140903" y="1976947"/>
            <a:ext cx="2806926" cy="1531648"/>
            <a:chOff x="2558964" y="3406150"/>
            <a:chExt cx="3307021" cy="1618384"/>
          </a:xfrm>
        </p:grpSpPr>
        <p:sp>
          <p:nvSpPr>
            <p:cNvPr id="4" name="矩形标注 3"/>
            <p:cNvSpPr/>
            <p:nvPr/>
          </p:nvSpPr>
          <p:spPr>
            <a:xfrm>
              <a:off x="2558964" y="3406150"/>
              <a:ext cx="3236966" cy="1618384"/>
            </a:xfrm>
            <a:prstGeom prst="wedgeRoundRectCallout">
              <a:avLst>
                <a:gd name="adj1" fmla="val -29857"/>
                <a:gd name="adj2" fmla="val 6033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787120" y="3475065"/>
              <a:ext cx="307886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图中知道了哪些信息，用什么方法解答？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952264" y="3850459"/>
            <a:ext cx="34392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280×3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1355223" y="754275"/>
            <a:ext cx="6856413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学校图书室买了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小小科学家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丛书，每套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元。一共需要多少钱？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11" descr="未标题-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644" y="1871627"/>
            <a:ext cx="188277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3888368" y="811755"/>
            <a:ext cx="576065" cy="42670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2160176" y="1224175"/>
            <a:ext cx="864096" cy="42670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" grpId="0" bldLvl="0" animBg="1"/>
      <p:bldP spid="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Box 15"/>
          <p:cNvSpPr txBox="1">
            <a:spLocks noChangeArrowheads="1"/>
          </p:cNvSpPr>
          <p:nvPr/>
        </p:nvSpPr>
        <p:spPr bwMode="auto">
          <a:xfrm>
            <a:off x="2123728" y="627534"/>
            <a:ext cx="1426547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75014" y="636286"/>
            <a:ext cx="3818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280×3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572000" y="652791"/>
            <a:ext cx="267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646640" y="3895110"/>
            <a:ext cx="5850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答：一共需要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37719" y="1998054"/>
            <a:ext cx="1242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2 8 0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39243" y="2417416"/>
            <a:ext cx="66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64857" y="2435264"/>
            <a:ext cx="803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702461" y="2943762"/>
            <a:ext cx="141154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823722" y="2002992"/>
            <a:ext cx="1242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2 8 0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09586" y="2424351"/>
            <a:ext cx="66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75656" y="2401629"/>
            <a:ext cx="803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572928" y="2934368"/>
            <a:ext cx="141154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2609586" y="2934368"/>
            <a:ext cx="1357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326276" y="2989191"/>
            <a:ext cx="443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74289" y="2626361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/>
          </a:p>
        </p:txBody>
      </p:sp>
      <p:sp>
        <p:nvSpPr>
          <p:cNvPr id="41" name="文本框 40"/>
          <p:cNvSpPr txBox="1"/>
          <p:nvPr/>
        </p:nvSpPr>
        <p:spPr>
          <a:xfrm>
            <a:off x="2210569" y="2934368"/>
            <a:ext cx="316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816845" y="2934368"/>
            <a:ext cx="316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3812469" y="1461615"/>
            <a:ext cx="3312368" cy="4859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还可以这样写。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6685" y="2022902"/>
            <a:ext cx="0" cy="1584176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5121106" y="263903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/>
          </a:p>
        </p:txBody>
      </p:sp>
      <p:sp>
        <p:nvSpPr>
          <p:cNvPr id="52" name="文本框 51"/>
          <p:cNvSpPr txBox="1"/>
          <p:nvPr/>
        </p:nvSpPr>
        <p:spPr>
          <a:xfrm>
            <a:off x="5772448" y="2979559"/>
            <a:ext cx="1357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934695" y="2972468"/>
            <a:ext cx="316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2" grpId="0"/>
      <p:bldP spid="22" grpId="0"/>
      <p:bldP spid="23" grpId="0"/>
      <p:bldP spid="24" grpId="0"/>
      <p:bldP spid="26" grpId="0"/>
      <p:bldP spid="27" grpId="0"/>
      <p:bldP spid="28" grpId="0"/>
      <p:bldP spid="30" grpId="0"/>
      <p:bldP spid="33" grpId="0"/>
      <p:bldP spid="3" grpId="0"/>
      <p:bldP spid="41" grpId="0"/>
      <p:bldP spid="49" grpId="0"/>
      <p:bldP spid="50" grpId="0" bldLvl="0" animBg="1"/>
      <p:bldP spid="51" grpId="0"/>
      <p:bldP spid="52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675620" y="788108"/>
            <a:ext cx="7454741" cy="319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选一选。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0×5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表示（   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    B.0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C.1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）一个最大的两位数和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相乘，积（   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A.0        B.1     C.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最大的两位数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3449841" y="1323749"/>
            <a:ext cx="5760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6940316" y="2768575"/>
            <a:ext cx="5760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1641" y="2697411"/>
            <a:ext cx="1913219" cy="1866486"/>
          </a:xfrm>
          <a:prstGeom prst="rect">
            <a:avLst/>
          </a:prstGeom>
        </p:spPr>
      </p:pic>
      <p:sp>
        <p:nvSpPr>
          <p:cNvPr id="14" name="TextBox 2"/>
          <p:cNvSpPr txBox="1"/>
          <p:nvPr/>
        </p:nvSpPr>
        <p:spPr bwMode="auto">
          <a:xfrm>
            <a:off x="706433" y="579603"/>
            <a:ext cx="7131050" cy="7155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39041" y="1478647"/>
            <a:ext cx="60378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420×6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370×5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86792" y="2389424"/>
            <a:ext cx="1242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4 2 0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88316" y="2808786"/>
            <a:ext cx="66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13930" y="2826634"/>
            <a:ext cx="803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2251534" y="3335132"/>
            <a:ext cx="141154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2875349" y="3380561"/>
            <a:ext cx="443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305758" y="2414272"/>
            <a:ext cx="0" cy="1584176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2670179" y="303040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3321521" y="3370929"/>
            <a:ext cx="1357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098424" y="3380561"/>
            <a:ext cx="820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29666" y="1458185"/>
            <a:ext cx="134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2520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825503" y="2412056"/>
            <a:ext cx="1242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3 7 0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227027" y="2831418"/>
            <a:ext cx="66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452641" y="2849266"/>
            <a:ext cx="803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590245" y="3357764"/>
            <a:ext cx="141154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6214060" y="3403193"/>
            <a:ext cx="443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644469" y="2436904"/>
            <a:ext cx="0" cy="1584176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6008890" y="305304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6660232" y="3393561"/>
            <a:ext cx="1357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437135" y="3403193"/>
            <a:ext cx="820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164288" y="1478646"/>
            <a:ext cx="134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1850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30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0" grpId="0"/>
      <p:bldP spid="42" grpId="0"/>
      <p:bldP spid="43" grpId="0"/>
      <p:bldP spid="44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684328" y="752790"/>
            <a:ext cx="7416823" cy="36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个十。（   ）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）两个数的积，一定大于其中一个数。（    ）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250×8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的积的末尾有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。（   ）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7×40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4×70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的结果相同。（   ）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5292840" y="1312147"/>
            <a:ext cx="6277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219161" y="2571749"/>
            <a:ext cx="6277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7093040" y="3088941"/>
            <a:ext cx="6277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7165048" y="3741369"/>
            <a:ext cx="6277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1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0" name="文本框 99"/>
          <p:cNvSpPr txBox="1"/>
          <p:nvPr/>
        </p:nvSpPr>
        <p:spPr>
          <a:xfrm>
            <a:off x="500989" y="719715"/>
            <a:ext cx="8142022" cy="2256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一台电视机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680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元，实验小学要买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台这样的电视机，带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元钱，够吗？如果不够，还差多少钱？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1038" y="2207674"/>
            <a:ext cx="3364230" cy="632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680×9=6120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81038" y="2869979"/>
            <a:ext cx="328295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＜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6120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53733" y="4066319"/>
            <a:ext cx="4422775" cy="56784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答：不够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还差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02628" y="3482119"/>
            <a:ext cx="3871595" cy="632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6120-6000=120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（元）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6165" y="1237098"/>
            <a:ext cx="4357819" cy="171355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65883" y="1628785"/>
            <a:ext cx="4235959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因数中间有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的乘法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0658" y="875793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2863" y="2803429"/>
            <a:ext cx="8321137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用一位数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去乘另一个因数每一位上的数，在与中间的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相乘时，如果没有进上来的数，要在那一位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，如果有进上来的数，必须加上。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755576" y="843558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4275" y="1488758"/>
            <a:ext cx="5030560" cy="3222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一个因数末尾有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的乘法：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计算因数末尾有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的乘法时，先用一个因数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前面的数乘另一个因数，再看因数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，就在积的末尾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添上几个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63692"/>
          <a:stretch>
            <a:fillRect/>
          </a:stretch>
        </p:blipFill>
        <p:spPr>
          <a:xfrm>
            <a:off x="6291743" y="2143114"/>
            <a:ext cx="2002134" cy="19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00293" y="438927"/>
            <a:ext cx="1793889" cy="1793889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371700" y="767357"/>
            <a:ext cx="653913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</a:pPr>
            <a:r>
              <a:rPr lang="en-US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笔算下面各题。</a:t>
            </a:r>
            <a:endParaRPr lang="en-US" altLang="zh-CN" sz="32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1102510" y="2776124"/>
            <a:ext cx="14951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1 3 6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2104216" y="3211208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1024834" y="3215177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Line 11"/>
          <p:cNvSpPr>
            <a:spLocks noChangeShapeType="1"/>
          </p:cNvSpPr>
          <p:nvPr/>
        </p:nvSpPr>
        <p:spPr bwMode="auto">
          <a:xfrm flipV="1">
            <a:off x="1254730" y="3735083"/>
            <a:ext cx="1281286" cy="1258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2073174" y="3690753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1654012" y="3684523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891366" y="2025345"/>
            <a:ext cx="1874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136×6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2536016" y="2004072"/>
            <a:ext cx="13728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816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7"/>
          <p:cNvSpPr txBox="1">
            <a:spLocks noChangeArrowheads="1"/>
          </p:cNvSpPr>
          <p:nvPr/>
        </p:nvSpPr>
        <p:spPr bwMode="auto">
          <a:xfrm>
            <a:off x="3356754" y="2020583"/>
            <a:ext cx="20882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144×4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4991878" y="2018876"/>
            <a:ext cx="10436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576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24"/>
          <p:cNvSpPr txBox="1">
            <a:spLocks noChangeArrowheads="1"/>
          </p:cNvSpPr>
          <p:nvPr/>
        </p:nvSpPr>
        <p:spPr bwMode="auto">
          <a:xfrm>
            <a:off x="3646190" y="2782807"/>
            <a:ext cx="15121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1 4 4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5"/>
          <p:cNvSpPr txBox="1">
            <a:spLocks noChangeArrowheads="1"/>
          </p:cNvSpPr>
          <p:nvPr/>
        </p:nvSpPr>
        <p:spPr bwMode="auto">
          <a:xfrm>
            <a:off x="4487054" y="3206445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26"/>
          <p:cNvSpPr txBox="1">
            <a:spLocks noChangeArrowheads="1"/>
          </p:cNvSpPr>
          <p:nvPr/>
        </p:nvSpPr>
        <p:spPr bwMode="auto">
          <a:xfrm>
            <a:off x="3340916" y="3190284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Line 27"/>
          <p:cNvSpPr>
            <a:spLocks noChangeShapeType="1"/>
          </p:cNvSpPr>
          <p:nvPr/>
        </p:nvSpPr>
        <p:spPr bwMode="auto">
          <a:xfrm flipV="1">
            <a:off x="3487339" y="3701744"/>
            <a:ext cx="1568039" cy="2087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28"/>
          <p:cNvSpPr txBox="1">
            <a:spLocks noChangeArrowheads="1"/>
          </p:cNvSpPr>
          <p:nvPr/>
        </p:nvSpPr>
        <p:spPr bwMode="auto">
          <a:xfrm>
            <a:off x="4506104" y="3609670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29"/>
          <p:cNvSpPr txBox="1">
            <a:spLocks noChangeArrowheads="1"/>
          </p:cNvSpPr>
          <p:nvPr/>
        </p:nvSpPr>
        <p:spPr bwMode="auto">
          <a:xfrm>
            <a:off x="4091617" y="3611377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9"/>
          <p:cNvSpPr txBox="1">
            <a:spLocks noChangeArrowheads="1"/>
          </p:cNvSpPr>
          <p:nvPr/>
        </p:nvSpPr>
        <p:spPr bwMode="auto">
          <a:xfrm>
            <a:off x="5858356" y="2022410"/>
            <a:ext cx="1966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146×3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20"/>
          <p:cNvSpPr txBox="1">
            <a:spLocks noChangeArrowheads="1"/>
          </p:cNvSpPr>
          <p:nvPr/>
        </p:nvSpPr>
        <p:spPr bwMode="auto">
          <a:xfrm>
            <a:off x="7515706" y="2022410"/>
            <a:ext cx="1000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438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32"/>
          <p:cNvSpPr txBox="1">
            <a:spLocks noChangeArrowheads="1"/>
          </p:cNvSpPr>
          <p:nvPr/>
        </p:nvSpPr>
        <p:spPr bwMode="auto">
          <a:xfrm>
            <a:off x="6382231" y="2701860"/>
            <a:ext cx="18530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1 4 6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33"/>
          <p:cNvSpPr txBox="1">
            <a:spLocks noChangeArrowheads="1"/>
          </p:cNvSpPr>
          <p:nvPr/>
        </p:nvSpPr>
        <p:spPr bwMode="auto">
          <a:xfrm>
            <a:off x="7216720" y="3206445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34"/>
          <p:cNvSpPr txBox="1">
            <a:spLocks noChangeArrowheads="1"/>
          </p:cNvSpPr>
          <p:nvPr/>
        </p:nvSpPr>
        <p:spPr bwMode="auto">
          <a:xfrm>
            <a:off x="5920269" y="3197160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Line 35"/>
          <p:cNvSpPr>
            <a:spLocks noChangeShapeType="1"/>
          </p:cNvSpPr>
          <p:nvPr/>
        </p:nvSpPr>
        <p:spPr bwMode="auto">
          <a:xfrm>
            <a:off x="6015519" y="3722622"/>
            <a:ext cx="17938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36"/>
          <p:cNvSpPr txBox="1">
            <a:spLocks noChangeArrowheads="1"/>
          </p:cNvSpPr>
          <p:nvPr/>
        </p:nvSpPr>
        <p:spPr bwMode="auto">
          <a:xfrm>
            <a:off x="7205101" y="3190284"/>
            <a:ext cx="5048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8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37"/>
          <p:cNvSpPr txBox="1">
            <a:spLocks noChangeArrowheads="1"/>
          </p:cNvSpPr>
          <p:nvPr/>
        </p:nvSpPr>
        <p:spPr bwMode="auto">
          <a:xfrm>
            <a:off x="6815693" y="3665472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39"/>
          <p:cNvSpPr txBox="1">
            <a:spLocks noChangeArrowheads="1"/>
          </p:cNvSpPr>
          <p:nvPr/>
        </p:nvSpPr>
        <p:spPr bwMode="auto">
          <a:xfrm>
            <a:off x="6406007" y="3665472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Rectangle 51"/>
          <p:cNvSpPr>
            <a:spLocks noChangeArrowheads="1"/>
          </p:cNvSpPr>
          <p:nvPr/>
        </p:nvSpPr>
        <p:spPr bwMode="auto">
          <a:xfrm>
            <a:off x="1852449" y="3190284"/>
            <a:ext cx="59821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Rectangle 51"/>
          <p:cNvSpPr>
            <a:spLocks noChangeArrowheads="1"/>
          </p:cNvSpPr>
          <p:nvPr/>
        </p:nvSpPr>
        <p:spPr bwMode="auto">
          <a:xfrm>
            <a:off x="4251353" y="3157594"/>
            <a:ext cx="59821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Rectangle 51"/>
          <p:cNvSpPr>
            <a:spLocks noChangeArrowheads="1"/>
          </p:cNvSpPr>
          <p:nvPr/>
        </p:nvSpPr>
        <p:spPr bwMode="auto">
          <a:xfrm>
            <a:off x="6601078" y="3190284"/>
            <a:ext cx="59821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Rectangle 51"/>
          <p:cNvSpPr>
            <a:spLocks noChangeArrowheads="1"/>
          </p:cNvSpPr>
          <p:nvPr/>
        </p:nvSpPr>
        <p:spPr bwMode="auto">
          <a:xfrm>
            <a:off x="1528033" y="3204157"/>
            <a:ext cx="59821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13"/>
          <p:cNvSpPr txBox="1">
            <a:spLocks noChangeArrowheads="1"/>
          </p:cNvSpPr>
          <p:nvPr/>
        </p:nvSpPr>
        <p:spPr bwMode="auto">
          <a:xfrm>
            <a:off x="1272941" y="3684235"/>
            <a:ext cx="9732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13"/>
          <p:cNvSpPr txBox="1">
            <a:spLocks noChangeArrowheads="1"/>
          </p:cNvSpPr>
          <p:nvPr/>
        </p:nvSpPr>
        <p:spPr bwMode="auto">
          <a:xfrm>
            <a:off x="3692070" y="3613732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Rectangle 51"/>
          <p:cNvSpPr>
            <a:spLocks noChangeArrowheads="1"/>
          </p:cNvSpPr>
          <p:nvPr/>
        </p:nvSpPr>
        <p:spPr bwMode="auto">
          <a:xfrm>
            <a:off x="3825489" y="3166466"/>
            <a:ext cx="59821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Rectangle 51"/>
          <p:cNvSpPr>
            <a:spLocks noChangeArrowheads="1"/>
          </p:cNvSpPr>
          <p:nvPr/>
        </p:nvSpPr>
        <p:spPr bwMode="auto">
          <a:xfrm>
            <a:off x="7006082" y="3180027"/>
            <a:ext cx="59821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2" grpId="0"/>
      <p:bldP spid="23" grpId="0"/>
      <p:bldP spid="24" grpId="0"/>
      <p:bldP spid="25" grpId="0" bldLvl="0" animBg="1"/>
      <p:bldP spid="26" grpId="0"/>
      <p:bldP spid="27" grpId="0"/>
      <p:bldP spid="28" grpId="0"/>
      <p:bldP spid="29" grpId="0"/>
      <p:bldP spid="30" grpId="0"/>
      <p:bldP spid="32" grpId="0"/>
      <p:bldP spid="33" grpId="0"/>
      <p:bldP spid="34" grpId="0"/>
      <p:bldP spid="35" grpId="0"/>
      <p:bldP spid="36" grpId="0" bldLvl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bldLvl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6520" y="2063421"/>
            <a:ext cx="1672898" cy="1672898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592376" y="747544"/>
            <a:ext cx="653913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</a:pPr>
            <a:r>
              <a:rPr lang="en-US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口算下面各题。</a:t>
            </a:r>
            <a:endParaRPr lang="en-US" altLang="zh-CN" sz="32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Rectangle 2"/>
          <p:cNvSpPr>
            <a:spLocks noChangeArrowheads="1"/>
          </p:cNvSpPr>
          <p:nvPr/>
        </p:nvSpPr>
        <p:spPr bwMode="auto">
          <a:xfrm>
            <a:off x="952416" y="1586383"/>
            <a:ext cx="21590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Rectangle 2"/>
          <p:cNvSpPr>
            <a:spLocks noChangeArrowheads="1"/>
          </p:cNvSpPr>
          <p:nvPr/>
        </p:nvSpPr>
        <p:spPr bwMode="auto">
          <a:xfrm>
            <a:off x="2156610" y="1570508"/>
            <a:ext cx="9334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Rectangle 2"/>
          <p:cNvSpPr>
            <a:spLocks noChangeArrowheads="1"/>
          </p:cNvSpPr>
          <p:nvPr/>
        </p:nvSpPr>
        <p:spPr bwMode="auto">
          <a:xfrm>
            <a:off x="952416" y="2380133"/>
            <a:ext cx="21590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Rectangle 2"/>
          <p:cNvSpPr>
            <a:spLocks noChangeArrowheads="1"/>
          </p:cNvSpPr>
          <p:nvPr/>
        </p:nvSpPr>
        <p:spPr bwMode="auto">
          <a:xfrm>
            <a:off x="2198554" y="2358528"/>
            <a:ext cx="9334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Rectangle 2"/>
          <p:cNvSpPr>
            <a:spLocks noChangeArrowheads="1"/>
          </p:cNvSpPr>
          <p:nvPr/>
        </p:nvSpPr>
        <p:spPr bwMode="auto">
          <a:xfrm>
            <a:off x="3984541" y="1538758"/>
            <a:ext cx="21590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Rectangle 2"/>
          <p:cNvSpPr>
            <a:spLocks noChangeArrowheads="1"/>
          </p:cNvSpPr>
          <p:nvPr/>
        </p:nvSpPr>
        <p:spPr bwMode="auto">
          <a:xfrm>
            <a:off x="5283215" y="1533319"/>
            <a:ext cx="9334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Rectangle 2"/>
          <p:cNvSpPr>
            <a:spLocks noChangeArrowheads="1"/>
          </p:cNvSpPr>
          <p:nvPr/>
        </p:nvSpPr>
        <p:spPr bwMode="auto">
          <a:xfrm>
            <a:off x="3984541" y="2361083"/>
            <a:ext cx="21590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Rectangle 2"/>
          <p:cNvSpPr>
            <a:spLocks noChangeArrowheads="1"/>
          </p:cNvSpPr>
          <p:nvPr/>
        </p:nvSpPr>
        <p:spPr bwMode="auto">
          <a:xfrm>
            <a:off x="5323349" y="2348946"/>
            <a:ext cx="9334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Rectangle 2"/>
          <p:cNvSpPr>
            <a:spLocks noChangeArrowheads="1"/>
          </p:cNvSpPr>
          <p:nvPr/>
        </p:nvSpPr>
        <p:spPr bwMode="auto">
          <a:xfrm>
            <a:off x="952416" y="3186583"/>
            <a:ext cx="21590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89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Rectangle 2"/>
          <p:cNvSpPr>
            <a:spLocks noChangeArrowheads="1"/>
          </p:cNvSpPr>
          <p:nvPr/>
        </p:nvSpPr>
        <p:spPr bwMode="auto">
          <a:xfrm>
            <a:off x="2392576" y="3186583"/>
            <a:ext cx="9334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89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Rectangle 2"/>
          <p:cNvSpPr>
            <a:spLocks noChangeArrowheads="1"/>
          </p:cNvSpPr>
          <p:nvPr/>
        </p:nvSpPr>
        <p:spPr bwMode="auto">
          <a:xfrm>
            <a:off x="3982953" y="3172295"/>
            <a:ext cx="21590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Rectangle 2"/>
          <p:cNvSpPr>
            <a:spLocks noChangeArrowheads="1"/>
          </p:cNvSpPr>
          <p:nvPr/>
        </p:nvSpPr>
        <p:spPr bwMode="auto">
          <a:xfrm>
            <a:off x="5254739" y="3177678"/>
            <a:ext cx="9334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75482" y="727558"/>
            <a:ext cx="3324860" cy="1383665"/>
            <a:chOff x="2317603" y="3310295"/>
            <a:chExt cx="3324408" cy="1383665"/>
          </a:xfrm>
        </p:grpSpPr>
        <p:sp>
          <p:nvSpPr>
            <p:cNvPr id="4" name="矩形标注 3"/>
            <p:cNvSpPr/>
            <p:nvPr/>
          </p:nvSpPr>
          <p:spPr>
            <a:xfrm>
              <a:off x="2317603" y="3310295"/>
              <a:ext cx="3324408" cy="1383665"/>
            </a:xfrm>
            <a:prstGeom prst="wedgeRoundRectCallout">
              <a:avLst>
                <a:gd name="adj1" fmla="val 17701"/>
                <a:gd name="adj2" fmla="val 61476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317603" y="3310295"/>
              <a:ext cx="3078865" cy="1383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用自己的话说一说：有关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的加、减法的运算有什么特点？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592455" y="3832225"/>
            <a:ext cx="7741920" cy="9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”和任何数相加还等于原来的那个数，任何数减“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”也还等于原来的那个数。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960516"/>
            <a:ext cx="1805348" cy="180534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55577" y="3011316"/>
            <a:ext cx="3809621" cy="1783898"/>
            <a:chOff x="2317603" y="3310593"/>
            <a:chExt cx="3740160" cy="1910493"/>
          </a:xfrm>
        </p:grpSpPr>
        <p:sp>
          <p:nvSpPr>
            <p:cNvPr id="4" name="圆角矩形标注 3"/>
            <p:cNvSpPr/>
            <p:nvPr/>
          </p:nvSpPr>
          <p:spPr>
            <a:xfrm>
              <a:off x="2317603" y="3310593"/>
              <a:ext cx="3740160" cy="1713941"/>
            </a:xfrm>
            <a:prstGeom prst="wedgeRoundRectCallout">
              <a:avLst>
                <a:gd name="adj1" fmla="val -56998"/>
                <a:gd name="adj2" fmla="val 1650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95026" y="3405204"/>
              <a:ext cx="307886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猴子们把桃子都吃完了，每个盘子里的桃子用什么表示？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5165198" y="3257882"/>
            <a:ext cx="343928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个盘子里一共还有多少个桃子？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3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023" b="72232" l="9937" r="93849">
                        <a14:foregroundMark x1="18770" y1="19631" x2="19282" y2="19631"/>
                        <a14:foregroundMark x1="29298" y1="19631" x2="33044" y2="22987"/>
                        <a14:foregroundMark x1="40024" y1="18205" x2="41088" y2="28020"/>
                        <a14:foregroundMark x1="30047" y1="17282" x2="30047" y2="17282"/>
                        <a14:foregroundMark x1="76420" y1="17114" x2="76420" y2="17114"/>
                        <a14:foregroundMark x1="89196" y1="22148" x2="89196" y2="22148"/>
                        <a14:foregroundMark x1="90812" y1="34480" x2="90812" y2="34480"/>
                        <a14:foregroundMark x1="93849" y1="57550" x2="93849" y2="57550"/>
                        <a14:foregroundMark x1="18770" y1="69379" x2="18770" y2="69379"/>
                        <a14:foregroundMark x1="29692" y1="69211" x2="29692" y2="69211"/>
                        <a14:foregroundMark x1="41404" y1="69631" x2="41404" y2="69631"/>
                        <a14:foregroundMark x1="15655" y1="66443" x2="20032" y2="71728"/>
                        <a14:foregroundMark x1="27011" y1="67366" x2="31979" y2="70973"/>
                        <a14:foregroundMark x1="39156" y1="67785" x2="44322" y2="71896"/>
                        <a14:foregroundMark x1="51853" y1="66443" x2="55481" y2="70973"/>
                        <a14:foregroundMark x1="63328" y1="67785" x2="68375" y2="70973"/>
                        <a14:foregroundMark x1="74054" y1="68037" x2="80718" y2="70554"/>
                        <a14:foregroundMark x1="87066" y1="67785" x2="93099" y2="69883"/>
                        <a14:foregroundMark x1="40260" y1="16275" x2="41246" y2="16359"/>
                        <a14:foregroundMark x1="53904" y1="16359" x2="54653" y2="16359"/>
                        <a14:foregroundMark x1="76380" y1="16023" x2="77011" y2="16443"/>
                        <a14:foregroundMark x1="92784" y1="32383" x2="92705" y2="35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047" b="21090"/>
          <a:stretch>
            <a:fillRect/>
          </a:stretch>
        </p:blipFill>
        <p:spPr bwMode="auto">
          <a:xfrm>
            <a:off x="823053" y="688548"/>
            <a:ext cx="7338847" cy="227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1935584" y="2248693"/>
            <a:ext cx="466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2810521" y="2229459"/>
            <a:ext cx="465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3696429" y="2209469"/>
            <a:ext cx="4651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4539596" y="2209469"/>
            <a:ext cx="466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5"/>
          <p:cNvSpPr txBox="1">
            <a:spLocks noChangeArrowheads="1"/>
          </p:cNvSpPr>
          <p:nvPr/>
        </p:nvSpPr>
        <p:spPr bwMode="auto">
          <a:xfrm>
            <a:off x="5411489" y="2217882"/>
            <a:ext cx="466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6319969" y="2209469"/>
            <a:ext cx="466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7241728" y="2224671"/>
            <a:ext cx="4651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Box 15"/>
          <p:cNvSpPr txBox="1">
            <a:spLocks noChangeArrowheads="1"/>
          </p:cNvSpPr>
          <p:nvPr/>
        </p:nvSpPr>
        <p:spPr bwMode="auto">
          <a:xfrm>
            <a:off x="1396837" y="2532321"/>
            <a:ext cx="142654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796146" y="3086223"/>
            <a:ext cx="5779615" cy="4859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的和是多少，用乘法计算。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3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417" y="615594"/>
            <a:ext cx="6858000" cy="2125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文本框 30"/>
          <p:cNvSpPr txBox="1"/>
          <p:nvPr/>
        </p:nvSpPr>
        <p:spPr>
          <a:xfrm>
            <a:off x="2575038" y="2548518"/>
            <a:ext cx="3818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44866" y="2559515"/>
            <a:ext cx="1562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1397894" y="3651153"/>
            <a:ext cx="142654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475048" y="3694242"/>
            <a:ext cx="1127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0×7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08920" y="3707349"/>
            <a:ext cx="1160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7×0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183808" y="3710214"/>
            <a:ext cx="1562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812262" y="3710214"/>
            <a:ext cx="1562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066131" y="4203750"/>
            <a:ext cx="585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个盘子里一共还有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个桃子。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1920792" y="1961064"/>
            <a:ext cx="466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2757906" y="1962814"/>
            <a:ext cx="465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3574338" y="1958972"/>
            <a:ext cx="4651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327069" y="1967711"/>
            <a:ext cx="466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198962" y="1976124"/>
            <a:ext cx="466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6040666" y="1976124"/>
            <a:ext cx="466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6873190" y="1975330"/>
            <a:ext cx="4651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9" grpId="0" bldLvl="0" animBg="1"/>
      <p:bldP spid="31" grpId="0"/>
      <p:bldP spid="32" grpId="0"/>
      <p:bldP spid="33" grpId="0"/>
      <p:bldP spid="36" grpId="0"/>
      <p:bldP spid="37" grpId="0"/>
      <p:bldP spid="38" grpId="0"/>
      <p:bldP spid="41" grpId="0"/>
      <p:bldP spid="42" grpId="0"/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476434" y="1286272"/>
            <a:ext cx="7879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0×3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9×0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0×0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286120" y="2338003"/>
            <a:ext cx="3056142" cy="2993714"/>
            <a:chOff x="716823" y="3746110"/>
            <a:chExt cx="3056142" cy="2993714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716823" y="4301484"/>
              <a:ext cx="2438340" cy="2438340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 rot="20731408">
              <a:off x="2232131" y="3746110"/>
              <a:ext cx="1540834" cy="656196"/>
              <a:chOff x="1785309" y="2280247"/>
              <a:chExt cx="1282931" cy="65619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1785309" y="2280247"/>
                <a:ext cx="1282931" cy="656196"/>
                <a:chOff x="2068180" y="2173457"/>
                <a:chExt cx="5168620" cy="2126485"/>
              </a:xfrm>
            </p:grpSpPr>
            <p:sp>
              <p:nvSpPr>
                <p:cNvPr id="33" name="圆角矩形 32"/>
                <p:cNvSpPr/>
                <p:nvPr/>
              </p:nvSpPr>
              <p:spPr>
                <a:xfrm>
                  <a:off x="2068180" y="2173457"/>
                  <a:ext cx="4952091" cy="2126485"/>
                </a:xfrm>
                <a:prstGeom prst="roundRect">
                  <a:avLst>
                    <a:gd name="adj" fmla="val 10006"/>
                  </a:avLst>
                </a:prstGeom>
                <a:solidFill>
                  <a:srgbClr val="FFC000"/>
                </a:solidFill>
                <a:ln w="25400" cap="flat" cmpd="sng" algn="ctr">
                  <a:noFill/>
                  <a:prstDash val="solid"/>
                </a:ln>
                <a:effectLst>
                  <a:outerShdw dist="38100" algn="l" rotWithShape="0">
                    <a:prstClr val="black">
                      <a:alpha val="49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4" name="圆角矩形 21"/>
                <p:cNvSpPr/>
                <p:nvPr/>
              </p:nvSpPr>
              <p:spPr>
                <a:xfrm>
                  <a:off x="2284710" y="2595750"/>
                  <a:ext cx="4952090" cy="14111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4336" h="587758">
                      <a:moveTo>
                        <a:pt x="88623" y="0"/>
                      </a:moveTo>
                      <a:lnTo>
                        <a:pt x="2935713" y="0"/>
                      </a:lnTo>
                      <a:cubicBezTo>
                        <a:pt x="2984658" y="0"/>
                        <a:pt x="3024336" y="39678"/>
                        <a:pt x="3024336" y="88623"/>
                      </a:cubicBezTo>
                      <a:lnTo>
                        <a:pt x="3024336" y="402900"/>
                      </a:lnTo>
                      <a:cubicBezTo>
                        <a:pt x="2669482" y="517144"/>
                        <a:pt x="2179692" y="587758"/>
                        <a:pt x="1638765" y="587758"/>
                      </a:cubicBezTo>
                      <a:cubicBezTo>
                        <a:pt x="953663" y="587758"/>
                        <a:pt x="350591" y="474486"/>
                        <a:pt x="0" y="302375"/>
                      </a:cubicBezTo>
                      <a:lnTo>
                        <a:pt x="0" y="88623"/>
                      </a:lnTo>
                      <a:cubicBezTo>
                        <a:pt x="0" y="39678"/>
                        <a:pt x="39678" y="0"/>
                        <a:pt x="8862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27843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>
                  <a:off x="2174251" y="2346058"/>
                  <a:ext cx="4680520" cy="1810913"/>
                </a:xfrm>
                <a:prstGeom prst="roundRect">
                  <a:avLst>
                    <a:gd name="adj" fmla="val 10006"/>
                  </a:avLst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innerShdw blurRad="63500" dist="25400" dir="13500000">
                    <a:prstClr val="black">
                      <a:alpha val="61000"/>
                    </a:prst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2" name="矩形 31"/>
              <p:cNvSpPr/>
              <p:nvPr/>
            </p:nvSpPr>
            <p:spPr>
              <a:xfrm>
                <a:off x="1914579" y="2346734"/>
                <a:ext cx="1099915" cy="5232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总结：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-43594" y="569420"/>
            <a:ext cx="787997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计算下列各题。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725819" y="1278475"/>
            <a:ext cx="13178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220850" y="1286272"/>
            <a:ext cx="13178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715881" y="1286272"/>
            <a:ext cx="13178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604942" y="3782556"/>
            <a:ext cx="5934635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和任何数相乘都得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3555" y="2201545"/>
            <a:ext cx="54254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举手回答：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自己的话说一说，通过上面这些计算题，你发现了什么规律？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6" grpId="0"/>
      <p:bldP spid="37" grpId="0"/>
      <p:bldP spid="38" grpId="0"/>
      <p:bldP spid="39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84607" y="3174729"/>
            <a:ext cx="1810207" cy="181020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80577" y="1888589"/>
            <a:ext cx="3246837" cy="1617585"/>
            <a:chOff x="2432610" y="3418245"/>
            <a:chExt cx="3246396" cy="1617585"/>
          </a:xfrm>
        </p:grpSpPr>
        <p:sp>
          <p:nvSpPr>
            <p:cNvPr id="5" name="矩形标注 4"/>
            <p:cNvSpPr/>
            <p:nvPr/>
          </p:nvSpPr>
          <p:spPr>
            <a:xfrm>
              <a:off x="2432610" y="3418245"/>
              <a:ext cx="3246396" cy="1617585"/>
            </a:xfrm>
            <a:prstGeom prst="wedgeRoundRectCallout">
              <a:avLst>
                <a:gd name="adj1" fmla="val -40728"/>
                <a:gd name="adj2" fmla="val 6509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600140" y="3507145"/>
              <a:ext cx="307886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求有多少个座位，就是求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604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是多少，用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乘法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370221" y="3819520"/>
            <a:ext cx="34392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604×8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582215" y="742603"/>
            <a:ext cx="7739663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运动场的看台分为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个区，每个区有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个座位。运动场的看台共有多少个座位？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15" descr="u6jx06_9"/>
          <p:cNvPicPr>
            <a:picLocks noChangeAspect="1" noChangeArrowheads="1"/>
          </p:cNvPicPr>
          <p:nvPr/>
        </p:nvPicPr>
        <p:blipFill>
          <a:blip r:embed="rId2">
            <a:lum bright="12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022" y="1888589"/>
            <a:ext cx="332740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Box 15"/>
          <p:cNvSpPr txBox="1">
            <a:spLocks noChangeArrowheads="1"/>
          </p:cNvSpPr>
          <p:nvPr/>
        </p:nvSpPr>
        <p:spPr bwMode="auto">
          <a:xfrm>
            <a:off x="2494388" y="537200"/>
            <a:ext cx="1426547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97315" y="1352638"/>
            <a:ext cx="3312368" cy="4859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估算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604×8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的结果。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45674" y="545952"/>
            <a:ext cx="3818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604×8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29093" y="562457"/>
            <a:ext cx="267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4832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286422" y="2049649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01371" y="3120447"/>
            <a:ext cx="2408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604×8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01371" y="2583783"/>
            <a:ext cx="2881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600×8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652187" y="4197474"/>
            <a:ext cx="585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答：运动场的看台共有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4832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个座位。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572949" y="1352638"/>
            <a:ext cx="3312368" cy="4859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134"/>
          <p:cNvSpPr txBox="1">
            <a:spLocks noChangeArrowheads="1"/>
          </p:cNvSpPr>
          <p:nvPr/>
        </p:nvSpPr>
        <p:spPr bwMode="auto">
          <a:xfrm>
            <a:off x="6223596" y="3018225"/>
            <a:ext cx="62634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35"/>
          <p:cNvSpPr txBox="1">
            <a:spLocks noChangeArrowheads="1"/>
          </p:cNvSpPr>
          <p:nvPr/>
        </p:nvSpPr>
        <p:spPr bwMode="auto">
          <a:xfrm>
            <a:off x="5374720" y="1960657"/>
            <a:ext cx="17702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6 0 4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36"/>
          <p:cNvSpPr txBox="1">
            <a:spLocks noChangeArrowheads="1"/>
          </p:cNvSpPr>
          <p:nvPr/>
        </p:nvSpPr>
        <p:spPr bwMode="auto">
          <a:xfrm>
            <a:off x="4981032" y="2454656"/>
            <a:ext cx="2747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×    8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Line 137"/>
          <p:cNvSpPr>
            <a:spLocks noChangeShapeType="1"/>
          </p:cNvSpPr>
          <p:nvPr/>
        </p:nvSpPr>
        <p:spPr bwMode="auto">
          <a:xfrm flipV="1">
            <a:off x="5101795" y="3072009"/>
            <a:ext cx="1581151" cy="19049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138"/>
          <p:cNvSpPr txBox="1">
            <a:spLocks noChangeArrowheads="1"/>
          </p:cNvSpPr>
          <p:nvPr/>
        </p:nvSpPr>
        <p:spPr bwMode="auto">
          <a:xfrm>
            <a:off x="5997369" y="2261300"/>
            <a:ext cx="360363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134"/>
          <p:cNvSpPr txBox="1">
            <a:spLocks noChangeArrowheads="1"/>
          </p:cNvSpPr>
          <p:nvPr/>
        </p:nvSpPr>
        <p:spPr bwMode="auto">
          <a:xfrm>
            <a:off x="5841619" y="3018011"/>
            <a:ext cx="3900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134"/>
          <p:cNvSpPr txBox="1">
            <a:spLocks noChangeArrowheads="1"/>
          </p:cNvSpPr>
          <p:nvPr/>
        </p:nvSpPr>
        <p:spPr bwMode="auto">
          <a:xfrm>
            <a:off x="5021324" y="3014303"/>
            <a:ext cx="113267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4 8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6682890" y="2261097"/>
            <a:ext cx="2342175" cy="432048"/>
          </a:xfrm>
          <a:prstGeom prst="wedgeRoundRectCallout">
            <a:avLst>
              <a:gd name="adj1" fmla="val -73105"/>
              <a:gd name="adj2" fmla="val 180928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十位：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0×8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86392" y="3685532"/>
            <a:ext cx="4211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举手回答：十位上写几？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2" grpId="0"/>
      <p:bldP spid="36" grpId="0"/>
      <p:bldP spid="37" grpId="0"/>
      <p:bldP spid="38" grpId="0"/>
      <p:bldP spid="42" grpId="0"/>
      <p:bldP spid="21" grpId="0" bldLvl="0" animBg="1"/>
      <p:bldP spid="34" grpId="0" bldLvl="0" animBg="1"/>
      <p:bldP spid="35" grpId="0" bldLvl="0" animBg="1"/>
      <p:bldP spid="39" grpId="0" bldLvl="0" animBg="1"/>
      <p:bldP spid="40" grpId="0" bldLvl="0" animBg="1"/>
      <p:bldP spid="43" grpId="0" bldLvl="0" animBg="1"/>
      <p:bldP spid="44" grpId="0" bldLvl="0" animBg="1"/>
      <p:bldP spid="45" grpId="0" bldLvl="0" animBg="1"/>
      <p:bldP spid="2" grpId="0" bldLvl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1691680" y="1641053"/>
            <a:ext cx="5760640" cy="2308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不管因数中间是否有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，都要用这个一位数去乘多位数每一位上的数字，即使十位上是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也要乘，当个位积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不满十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时，十位上要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1440</Words>
  <Application>WPS 演示</Application>
  <PresentationFormat>全屏显示(16:9)</PresentationFormat>
  <Paragraphs>373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Calibri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58</cp:revision>
  <dcterms:created xsi:type="dcterms:W3CDTF">2019-09-02T08:53:00Z</dcterms:created>
  <dcterms:modified xsi:type="dcterms:W3CDTF">2023-09-28T13:35:20Z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1A289676F3344F4EBABF2D587C4B43AA_12</vt:lpwstr>
  </property>
</Properties>
</file>