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3AE1C-70BF-4E0B-936C-9D7DF5BA713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1.png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4437063"/>
            <a:ext cx="9144000" cy="1655763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7" name="文本框 4130"/>
          <p:cNvSpPr txBox="1"/>
          <p:nvPr/>
        </p:nvSpPr>
        <p:spPr>
          <a:xfrm>
            <a:off x="2016125" y="4518025"/>
            <a:ext cx="51117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再塑生命的人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806575" y="5411788"/>
            <a:ext cx="5530850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250825" y="950913"/>
            <a:ext cx="8642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莎莉文老师到来后，发生了哪些事情？海伦她的感受又是如何？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468313" y="1700213"/>
          <a:ext cx="8064896" cy="428040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00200"/>
                <a:gridCol w="3329013"/>
                <a:gridCol w="2935683"/>
              </a:tblGrid>
              <a:tr h="50405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段落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事件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海伦的感受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647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83883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80708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8731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00113" y="2276475"/>
            <a:ext cx="9588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1775" y="2319338"/>
            <a:ext cx="23510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第一次亲密接触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3363" y="2349500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陌生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8313" y="3068638"/>
            <a:ext cx="17319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413" y="2852738"/>
            <a:ext cx="3097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洋娃娃，教“我”拼写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7763" y="3068638"/>
            <a:ext cx="17319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自豪、高兴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088" y="3860800"/>
            <a:ext cx="9588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01875" y="3860800"/>
            <a:ext cx="32781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教“我”学会简单的字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59563" y="3933825"/>
            <a:ext cx="8048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9975" y="4508500"/>
            <a:ext cx="324008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教“我”学会区分“杯”和“水”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08625" y="4541838"/>
            <a:ext cx="295116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不耐烦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恍然大悟，求知欲油然而生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650" y="5445125"/>
            <a:ext cx="11144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68538" y="5445125"/>
            <a:ext cx="32781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教“我”比较复杂的字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56325" y="5445125"/>
            <a:ext cx="17319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喜悦、幸福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1175" y="4724400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9—12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468313" y="1341438"/>
            <a:ext cx="621506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找出文中表示“我”的感情变化的词语。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0483"/>
          <p:cNvSpPr txBox="1"/>
          <p:nvPr/>
        </p:nvSpPr>
        <p:spPr>
          <a:xfrm>
            <a:off x="468313" y="1989138"/>
            <a:ext cx="82073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 安静的等待、陌生、自豪、模仿、争执、发脾气、恍然大悟、求知的欲望油然而生。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6868" name="Picture 2" descr="http://attach.wzdsb.net/blog_attachment/201310/15/16815952_1381813963l6PT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3716338"/>
            <a:ext cx="2519363" cy="271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20485"/>
          <p:cNvSpPr txBox="1"/>
          <p:nvPr/>
        </p:nvSpPr>
        <p:spPr>
          <a:xfrm>
            <a:off x="1258888" y="1773238"/>
            <a:ext cx="14398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相识前：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文本框 20486"/>
          <p:cNvSpPr txBox="1"/>
          <p:nvPr/>
        </p:nvSpPr>
        <p:spPr>
          <a:xfrm>
            <a:off x="1258888" y="4005263"/>
            <a:ext cx="85566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</a:rPr>
              <a:t>相识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4" name="左大括号 20487"/>
          <p:cNvSpPr/>
          <p:nvPr/>
        </p:nvSpPr>
        <p:spPr>
          <a:xfrm>
            <a:off x="2051050" y="3357563"/>
            <a:ext cx="287338" cy="1800225"/>
          </a:xfrm>
          <a:prstGeom prst="leftBrace">
            <a:avLst>
              <a:gd name="adj1" fmla="val 2973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5" name="文本框 20488"/>
          <p:cNvSpPr txBox="1"/>
          <p:nvPr/>
        </p:nvSpPr>
        <p:spPr>
          <a:xfrm>
            <a:off x="2270125" y="3141663"/>
            <a:ext cx="56038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Times New Roman" panose="02020603050405020304" pitchFamily="18" charset="0"/>
              </a:rPr>
              <a:t>莎莉文老师教“我”拼写单词（</a:t>
            </a:r>
            <a:r>
              <a:rPr lang="en-US" altLang="zh-CN" sz="2600" b="1" dirty="0">
                <a:latin typeface="Times New Roman" panose="02020603050405020304" pitchFamily="18" charset="0"/>
              </a:rPr>
              <a:t>6-7</a:t>
            </a:r>
            <a:r>
              <a:rPr lang="zh-CN" altLang="en-US" sz="2600" b="1" dirty="0">
                <a:latin typeface="Times New Roman" panose="02020603050405020304" pitchFamily="18" charset="0"/>
              </a:rPr>
              <a:t>）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20489"/>
          <p:cNvSpPr txBox="1"/>
          <p:nvPr/>
        </p:nvSpPr>
        <p:spPr>
          <a:xfrm>
            <a:off x="2270125" y="3975100"/>
            <a:ext cx="63246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Times New Roman" panose="02020603050405020304" pitchFamily="18" charset="0"/>
              </a:rPr>
              <a:t>莎莉文老师教“我”区别具体事物（</a:t>
            </a:r>
            <a:r>
              <a:rPr lang="en-US" altLang="zh-CN" sz="2600" b="1" dirty="0">
                <a:latin typeface="Times New Roman" panose="02020603050405020304" pitchFamily="18" charset="0"/>
              </a:rPr>
              <a:t>8-9</a:t>
            </a:r>
            <a:r>
              <a:rPr lang="zh-CN" altLang="en-US" sz="2600" b="1" dirty="0">
                <a:latin typeface="Times New Roman" panose="02020603050405020304" pitchFamily="18" charset="0"/>
              </a:rPr>
              <a:t>）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7" name="文本框 20490"/>
          <p:cNvSpPr txBox="1"/>
          <p:nvPr/>
        </p:nvSpPr>
        <p:spPr>
          <a:xfrm>
            <a:off x="2341563" y="4840288"/>
            <a:ext cx="58737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Times New Roman" panose="02020603050405020304" pitchFamily="18" charset="0"/>
              </a:rPr>
              <a:t>井房散步，从自然中认识“水”</a:t>
            </a:r>
            <a:r>
              <a:rPr lang="en-US" altLang="zh-CN" sz="2600" b="1" dirty="0">
                <a:latin typeface="Times New Roman" panose="02020603050405020304" pitchFamily="18" charset="0"/>
              </a:rPr>
              <a:t>(10-13)</a:t>
            </a:r>
            <a:endParaRPr lang="en-US" altLang="zh-CN" sz="26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20491"/>
          <p:cNvSpPr txBox="1"/>
          <p:nvPr/>
        </p:nvSpPr>
        <p:spPr>
          <a:xfrm>
            <a:off x="2517775" y="1773238"/>
            <a:ext cx="51498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latin typeface="Times New Roman" panose="02020603050405020304" pitchFamily="18" charset="0"/>
              </a:rPr>
              <a:t>“</a:t>
            </a:r>
            <a:r>
              <a:rPr lang="zh-CN" altLang="en-US" sz="2600" b="1" dirty="0">
                <a:latin typeface="Times New Roman" panose="02020603050405020304" pitchFamily="18" charset="0"/>
              </a:rPr>
              <a:t>我”的内心惶恐、绝望。（</a:t>
            </a:r>
            <a:r>
              <a:rPr lang="en-US" altLang="zh-CN" sz="2600" b="1" dirty="0">
                <a:latin typeface="Times New Roman" panose="02020603050405020304" pitchFamily="18" charset="0"/>
              </a:rPr>
              <a:t>1-5</a:t>
            </a:r>
            <a:r>
              <a:rPr lang="zh-CN" altLang="en-US" sz="2600" b="1" dirty="0">
                <a:latin typeface="Times New Roman" panose="02020603050405020304" pitchFamily="18" charset="0"/>
              </a:rPr>
              <a:t>）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9" name="左大括号 20492"/>
          <p:cNvSpPr/>
          <p:nvPr/>
        </p:nvSpPr>
        <p:spPr>
          <a:xfrm>
            <a:off x="1187450" y="2060575"/>
            <a:ext cx="144463" cy="2160588"/>
          </a:xfrm>
          <a:prstGeom prst="leftBrace">
            <a:avLst>
              <a:gd name="adj1" fmla="val 19754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10" name="文本框 20493"/>
          <p:cNvSpPr txBox="1"/>
          <p:nvPr/>
        </p:nvSpPr>
        <p:spPr>
          <a:xfrm>
            <a:off x="500063" y="2003425"/>
            <a:ext cx="615950" cy="221773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再塑生命的人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/>
      <p:bldP spid="7" grpId="0"/>
      <p:bldP spid="8" grpId="0"/>
      <p:bldP spid="9" grpId="0" animBg="1"/>
      <p:bldP spid="9" grpId="1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323850" y="1944688"/>
            <a:ext cx="57118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dirty="0">
                <a:latin typeface="Times New Roman" panose="02020603050405020304" pitchFamily="18" charset="0"/>
              </a:rPr>
              <a:t>“</a:t>
            </a:r>
            <a:r>
              <a:rPr lang="zh-CN" altLang="en-US" sz="2600" b="1" dirty="0">
                <a:latin typeface="Times New Roman" panose="02020603050405020304" pitchFamily="18" charset="0"/>
              </a:rPr>
              <a:t>再塑生命”过程中是一帆风顺的吗？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2732088"/>
            <a:ext cx="65500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不是，有挫折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不能分清“杯”和“水”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468313" y="3573463"/>
            <a:ext cx="8424862" cy="1893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海伦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我实在有些不耐烦了，抓起新洋娃娃就往地上摔，把它摔碎了，心中觉得特别痛快。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3891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891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0"/>
          <p:cNvSpPr/>
          <p:nvPr/>
        </p:nvSpPr>
        <p:spPr>
          <a:xfrm>
            <a:off x="323850" y="1135063"/>
            <a:ext cx="8496300" cy="4092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莎莉文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（</a:t>
            </a:r>
            <a:r>
              <a:rPr lang="en-US" altLang="zh-CN" sz="2600" b="1" dirty="0">
                <a:latin typeface="宋体" panose="02010600030101010101" pitchFamily="2" charset="-122"/>
              </a:rPr>
              <a:t>1</a:t>
            </a:r>
            <a:r>
              <a:rPr lang="zh-CN" altLang="en-US" sz="2600" b="1" dirty="0">
                <a:latin typeface="宋体" panose="02010600030101010101" pitchFamily="2" charset="-122"/>
              </a:rPr>
              <a:t>）把洋娃娃扫到炉边把帽子给我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    ）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（</a:t>
            </a:r>
            <a:r>
              <a:rPr lang="en-US" altLang="zh-CN" sz="2600" b="1" dirty="0">
                <a:latin typeface="宋体" panose="02010600030101010101" pitchFamily="2" charset="-122"/>
              </a:rPr>
              <a:t>2</a:t>
            </a:r>
            <a:r>
              <a:rPr lang="zh-CN" altLang="en-US" sz="2600" b="1" dirty="0">
                <a:latin typeface="宋体" panose="02010600030101010101" pitchFamily="2" charset="-122"/>
              </a:rPr>
              <a:t>）把我的一只手放在喷水口下，在我的另一只手上拼写“</a:t>
            </a:r>
            <a:r>
              <a:rPr lang="en-US" altLang="zh-CN" sz="2600" b="1" dirty="0">
                <a:latin typeface="宋体" panose="02010600030101010101" pitchFamily="2" charset="-122"/>
              </a:rPr>
              <a:t>WATER”——“</a:t>
            </a:r>
            <a:r>
              <a:rPr lang="zh-CN" altLang="en-US" sz="2600" b="1" dirty="0">
                <a:latin typeface="宋体" panose="02010600030101010101" pitchFamily="2" charset="-122"/>
              </a:rPr>
              <a:t>水”字，起先写得很慢，第二遍就写得快一些。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（            ）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59525" y="2297113"/>
            <a:ext cx="173355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爱心与耐心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6050" y="4641850"/>
            <a:ext cx="2063750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教学技巧高超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print"/>
          <a:srcRect t="35845"/>
          <a:stretch>
            <a:fillRect/>
          </a:stretch>
        </p:blipFill>
        <p:spPr bwMode="auto">
          <a:xfrm>
            <a:off x="3563888" y="4005064"/>
            <a:ext cx="2478087" cy="244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13"/>
          <p:cNvSpPr/>
          <p:nvPr/>
        </p:nvSpPr>
        <p:spPr>
          <a:xfrm>
            <a:off x="323850" y="862013"/>
            <a:ext cx="8496300" cy="3694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效果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我恍然大悟，有一种神奇的感觉在我脑子中激荡，我一下子理解了语言文字的奥秘了。知道了“水”这个词就是指正在我手上流过的这种清凉而奇妙的东西。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水唤醒了我的灵魂，并给予我光明、希望、快乐和自由。</a:t>
            </a:r>
            <a:endParaRPr lang="en-US" altLang="zh-CN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3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23554"/>
          <p:cNvSpPr txBox="1"/>
          <p:nvPr/>
        </p:nvSpPr>
        <p:spPr>
          <a:xfrm>
            <a:off x="323850" y="908050"/>
            <a:ext cx="8569325" cy="189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本文突破了“以写老师为主”的惯例，既写老师，也写自己，而且写自己的篇幅比写老师的还多。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你认为作者这样做的目的是什么？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文本框 23555"/>
          <p:cNvSpPr txBox="1"/>
          <p:nvPr/>
        </p:nvSpPr>
        <p:spPr>
          <a:xfrm>
            <a:off x="361950" y="2852738"/>
            <a:ext cx="8531225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作者用大量的笔墨写自己对生活的态度，写自己的种种感受，写自己的思想感情的变化等等。都是为了从侧面写老师对自己的巨大影响，写老师的可敬可爱。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3557"/>
          <p:cNvSpPr txBox="1">
            <a:spLocks noChangeArrowheads="1"/>
          </p:cNvSpPr>
          <p:nvPr/>
        </p:nvSpPr>
        <p:spPr bwMode="auto">
          <a:xfrm>
            <a:off x="1042988" y="4965700"/>
            <a:ext cx="5719763" cy="11985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正面描写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-------------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侧面描写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（直接描写）         （间接描写）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1"/>
          <p:cNvSpPr/>
          <p:nvPr/>
        </p:nvSpPr>
        <p:spPr>
          <a:xfrm>
            <a:off x="250825" y="1271588"/>
            <a:ext cx="864235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读了本文，你认为莎莉文是怎样的一个老师？海伦是怎样的一个学生？</a:t>
            </a:r>
            <a:endParaRPr lang="en-US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395288" y="2855913"/>
            <a:ext cx="8424862" cy="129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莎莉文老师是一个热爱自己的学生、讲究教育方法、循循善诱、善良和蔼充满智慧和耐心的出色的老师。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24582"/>
          <p:cNvSpPr txBox="1"/>
          <p:nvPr/>
        </p:nvSpPr>
        <p:spPr>
          <a:xfrm>
            <a:off x="395288" y="4297363"/>
            <a:ext cx="8497887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海伦是一个聪明、好学、坚毅而又感情丰富、热爱生活的女孩。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250825" y="1196975"/>
            <a:ext cx="72739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请谈谈你对文章标题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再塑生命的人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的理解。</a:t>
            </a:r>
            <a:endParaRPr lang="en-US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1989138"/>
            <a:ext cx="8424862" cy="349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字面：</a:t>
            </a:r>
            <a:r>
              <a:rPr lang="zh-CN" altLang="en-US" sz="2600" b="1" dirty="0">
                <a:latin typeface="宋体" panose="02010600030101010101" pitchFamily="2" charset="-122"/>
              </a:rPr>
              <a:t>重新塑造生命、重新获得生命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内容：</a:t>
            </a:r>
            <a:r>
              <a:rPr lang="zh-CN" altLang="en-US" sz="2600" b="1" dirty="0">
                <a:latin typeface="宋体" panose="02010600030101010101" pitchFamily="2" charset="-122"/>
              </a:rPr>
              <a:t>文中指在莎莉文老师的教育下，“我”的灵魂被唤醒，再次拥有了“光明、希望、快乐和自由”。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意义：</a:t>
            </a:r>
            <a:r>
              <a:rPr lang="zh-CN" altLang="en-US" sz="2600" b="1" dirty="0">
                <a:latin typeface="宋体" panose="02010600030101010101" pitchFamily="2" charset="-122"/>
              </a:rPr>
              <a:t>莎莉文老师是再塑生命的人，表达了作者对老师无比的敬爱和感激。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6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4"/>
          <p:cNvSpPr txBox="1"/>
          <p:nvPr/>
        </p:nvSpPr>
        <p:spPr>
          <a:xfrm>
            <a:off x="323850" y="1844675"/>
            <a:ext cx="8569325" cy="3821113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>
            <a:spAutoFit/>
          </a:bodyPr>
          <a:p>
            <a:pPr defTabSz="812800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在未受教育之前，我正像大雾中的航船，既没有指南针也没有探测仪，无从知道海港已经临近。   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12800">
              <a:lnSpc>
                <a:spcPct val="165000"/>
              </a:lnSpc>
            </a:pPr>
            <a:endParaRPr lang="en-US" altLang="zh-CN" sz="25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defTabSz="812800">
              <a:lnSpc>
                <a:spcPct val="165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这句话用比喻的手法，从反面说明了受教育的重要性，接受了教育的人，生活航船才能冲破阻碍旅途的大雾，找到准确的航向，从而靠近理想的人生港湾。</a:t>
            </a:r>
            <a:endParaRPr lang="zh-CN" altLang="en-US" sz="25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505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4506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品味语言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323850" y="1989138"/>
            <a:ext cx="85693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了解海伦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</a:rPr>
              <a:t>凯勒的人生经历及其品质。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</a:rPr>
              <a:t>感悟莎莉文老师深沉的爱和独特的教育方式。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</a:rPr>
              <a:t>体味文章语言的清新朴实。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4.</a:t>
            </a:r>
            <a:r>
              <a:rPr lang="zh-CN" altLang="en-US" sz="2600" b="1" dirty="0">
                <a:latin typeface="宋体" panose="02010600030101010101" pitchFamily="2" charset="-122"/>
              </a:rPr>
              <a:t>学习海伦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</a:rPr>
              <a:t>凯勒好学敏思、坚忍不拔、热爱生活的精神。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2765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7652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323850" y="1557338"/>
            <a:ext cx="8569325" cy="3221037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>
            <a:spAutoFit/>
          </a:bodyPr>
          <a:p>
            <a:pPr defTabSz="812800"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②这些词使整个世界在我面前变得花团锦簇，美不胜收。   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12800">
              <a:lnSpc>
                <a:spcPct val="165000"/>
              </a:lnSpc>
            </a:pPr>
            <a:endParaRPr lang="en-US" altLang="zh-CN" sz="25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defTabSz="812800">
              <a:lnSpc>
                <a:spcPct val="165000"/>
              </a:lnSpc>
            </a:pPr>
            <a:r>
              <a:rPr lang="zh-CN" altLang="en-US" sz="25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25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这句话表面看来是说文字的神奇，实则暗示的是知识的力量。是知识使“我”这个盲聋哑人看到了光明，感受到了快乐和幸福，因而 “我”觉得世界充满了花香，洋溢着美丽。</a:t>
            </a:r>
            <a:endParaRPr lang="zh-CN" altLang="en-US" sz="25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323850" y="1557338"/>
            <a:ext cx="8569325" cy="3221037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>
            <a:spAutoFit/>
          </a:bodyPr>
          <a:p>
            <a:pPr defTabSz="812800"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③水唤醒了我的灵魂，并给予我光明、希望、快乐和自由。   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812800">
              <a:lnSpc>
                <a:spcPct val="165000"/>
              </a:lnSpc>
            </a:pPr>
            <a:endParaRPr lang="en-US" altLang="zh-CN" sz="25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defTabSz="812800">
              <a:lnSpc>
                <a:spcPct val="165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聪明的海伦不仅对“水”有了新的认识，而且她对世界万物都有了新的认识。“水”让海伦获得了生命的意识和感情，也拥有了求知的无比美好的感受。</a:t>
            </a:r>
            <a:endParaRPr lang="zh-CN" altLang="en-US" sz="25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23555"/>
          <p:cNvSpPr txBox="1"/>
          <p:nvPr/>
        </p:nvSpPr>
        <p:spPr>
          <a:xfrm>
            <a:off x="323850" y="1711325"/>
            <a:ext cx="8529638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本文选自海伦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凯勒的散文代表作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假如给我三天光明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，是一篇记叙性散文，讲述了海伦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凯勒在七岁时得到莎莉文老师爱的教育而重获“光明”的故事。课文展现的人文内涵丰富，莎莉文老师深沉的爱和独特的教育方式让人记忆深刻。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3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48132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2"/>
          <p:cNvSpPr/>
          <p:nvPr/>
        </p:nvSpPr>
        <p:spPr>
          <a:xfrm>
            <a:off x="323850" y="1536700"/>
            <a:ext cx="84963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海伦是世界上有名的残疾成功人士。请同学们联系自己的阅读体验，列举古今中外那些付出艰辛努力而成功的残疾人的事迹。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9698"/>
          <p:cNvSpPr/>
          <p:nvPr/>
        </p:nvSpPr>
        <p:spPr>
          <a:xfrm>
            <a:off x="2124075" y="3775075"/>
            <a:ext cx="6875463" cy="247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贝多芬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6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德国伟大的作曲家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谱写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命运交响曲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，26岁时听觉衰退，35岁时完全失聪……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6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——世界不给他欢乐  他却创造了欢乐给予世界  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" name="图片 29700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598863"/>
            <a:ext cx="1800225" cy="2616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15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49158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7" descr="72f082025aafa40f52b92d43a964034f78f019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600325"/>
            <a:ext cx="3097213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Rectangle 8"/>
          <p:cNvSpPr/>
          <p:nvPr/>
        </p:nvSpPr>
        <p:spPr>
          <a:xfrm>
            <a:off x="539750" y="1700213"/>
            <a:ext cx="79930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盲人音乐家</a:t>
            </a:r>
            <a:r>
              <a:rPr lang="en-US" altLang="zh-CN" sz="4000" b="1" dirty="0">
                <a:latin typeface="宋体" panose="02010600030101010101" pitchFamily="2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阿炳的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二泉映月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867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6"/>
          <p:cNvSpPr/>
          <p:nvPr/>
        </p:nvSpPr>
        <p:spPr>
          <a:xfrm>
            <a:off x="323850" y="1052513"/>
            <a:ext cx="8497888" cy="453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生活在光明世界里的人，是很难体会残疾人所忍受的各种困难和痛苦，尤其是盲人，他们的世界更是常人难以想象的，我们从盲人阿炳的</a:t>
            </a:r>
            <a:r>
              <a:rPr lang="en-US" altLang="zh-CN" sz="2600" b="1" dirty="0">
                <a:latin typeface="Arial" panose="020B0604020202020204" pitchFamily="34" charset="0"/>
              </a:rPr>
              <a:t>《</a:t>
            </a:r>
            <a:r>
              <a:rPr lang="zh-CN" altLang="en-US" sz="2600" b="1" dirty="0">
                <a:latin typeface="Arial" panose="020B0604020202020204" pitchFamily="34" charset="0"/>
              </a:rPr>
              <a:t>二泉映月</a:t>
            </a:r>
            <a:r>
              <a:rPr lang="en-US" altLang="zh-CN" sz="2600" b="1" dirty="0">
                <a:latin typeface="Arial" panose="020B0604020202020204" pitchFamily="34" charset="0"/>
              </a:rPr>
              <a:t>》</a:t>
            </a:r>
            <a:r>
              <a:rPr lang="zh-CN" altLang="en-US" sz="2600" b="1" dirty="0">
                <a:latin typeface="Arial" panose="020B0604020202020204" pitchFamily="34" charset="0"/>
              </a:rPr>
              <a:t>中听出的是坎坷的经历，悲惨的命运，凄凉的心境</a:t>
            </a:r>
            <a:r>
              <a:rPr lang="en-US" altLang="zh-CN" sz="2600" b="1" dirty="0">
                <a:latin typeface="宋体" panose="02010600030101010101" pitchFamily="2" charset="-122"/>
              </a:rPr>
              <a:t>……</a:t>
            </a:r>
            <a:r>
              <a:rPr lang="zh-CN" altLang="en-US" sz="2600" b="1" dirty="0">
                <a:latin typeface="Arial" panose="020B0604020202020204" pitchFamily="34" charset="0"/>
              </a:rPr>
              <a:t> ，今天，我们一起走进一位集盲、聋、哑于一身的美国女作家海伦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Arial" panose="020B0604020202020204" pitchFamily="34" charset="0"/>
              </a:rPr>
              <a:t>凯勒的精神世界，去品味这被誉为</a:t>
            </a:r>
            <a:r>
              <a:rPr lang="zh-CN" altLang="en-US" sz="2600" b="1" dirty="0">
                <a:latin typeface="宋体" panose="02010600030101010101" pitchFamily="2" charset="-122"/>
              </a:rPr>
              <a:t>“</a:t>
            </a:r>
            <a:r>
              <a:rPr lang="zh-CN" altLang="en-US" sz="2600" b="1" dirty="0">
                <a:latin typeface="Arial" panose="020B0604020202020204" pitchFamily="34" charset="0"/>
              </a:rPr>
              <a:t>精神楷模</a:t>
            </a:r>
            <a:r>
              <a:rPr lang="zh-CN" altLang="en-US" sz="2600" b="1" dirty="0">
                <a:latin typeface="宋体" panose="02010600030101010101" pitchFamily="2" charset="-122"/>
              </a:rPr>
              <a:t>”</a:t>
            </a:r>
            <a:r>
              <a:rPr lang="zh-CN" altLang="en-US" sz="2600" b="1" dirty="0">
                <a:latin typeface="Arial" panose="020B0604020202020204" pitchFamily="34" charset="0"/>
              </a:rPr>
              <a:t>的杰出女作家给我们展示的丰富情感。</a:t>
            </a:r>
            <a:r>
              <a:rPr lang="zh-CN" altLang="en-US" sz="2600" b="1" dirty="0">
                <a:latin typeface="宋体" panose="02010600030101010101" pitchFamily="2" charset="-122"/>
              </a:rPr>
              <a:t>  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2484438" y="1741488"/>
            <a:ext cx="6443662" cy="3846512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 anchor="ctr" anchorCtr="0">
            <a:spAutoFit/>
          </a:bodyPr>
          <a:p>
            <a:pPr defTabSz="812800">
              <a:lnSpc>
                <a:spcPct val="17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海伦</a:t>
            </a:r>
            <a:r>
              <a:rPr lang="en-US" altLang="zh-CN" sz="2400" b="1" dirty="0">
                <a:latin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宋体" panose="02010600030101010101" pitchFamily="2" charset="-122"/>
              </a:rPr>
              <a:t>凯勒</a:t>
            </a:r>
            <a:r>
              <a:rPr lang="en-US" altLang="zh-CN" sz="2400" b="1" dirty="0">
                <a:latin typeface="宋体" panose="02010600030101010101" pitchFamily="2" charset="-122"/>
              </a:rPr>
              <a:t>(1880—1968)</a:t>
            </a:r>
            <a:r>
              <a:rPr lang="zh-CN" altLang="en-US" sz="2400" b="1" dirty="0">
                <a:latin typeface="宋体" panose="02010600030101010101" pitchFamily="2" charset="-122"/>
              </a:rPr>
              <a:t>，美国著名女作家、教育家、慈善家。她出生于亚拉巴马州，在柏金斯盲人学校莎莉文老师的协助下，她学会了阅读、写作，还学会了说话，上了大学。主要作品有</a:t>
            </a:r>
            <a:r>
              <a:rPr lang="en-US" altLang="zh-CN" sz="2400" b="1" dirty="0"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</a:rPr>
              <a:t>我生活的故事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走出黑暗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乐观</a:t>
            </a:r>
            <a:r>
              <a:rPr lang="en-US" altLang="zh-CN" sz="2400" b="1" dirty="0">
                <a:latin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宋体" panose="02010600030101010101" pitchFamily="2" charset="-122"/>
              </a:rPr>
              <a:t>假如给我三天光明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等。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0723" name="Picture 6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020888"/>
            <a:ext cx="2233612" cy="3452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0725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323850" y="1563688"/>
            <a:ext cx="8496300" cy="4745037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>
            <a:spAutoFit/>
          </a:bodyPr>
          <a:p>
            <a:pPr defTabSz="812800">
              <a:lnSpc>
                <a:spcPct val="17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海伦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</a:rPr>
              <a:t>凯勒一岁半时因连日的高烧夺去了她的视觉和听觉，从此，她坠入了一个黑暗而沉寂的世界。</a:t>
            </a:r>
            <a:r>
              <a:rPr lang="en-US" altLang="zh-CN" sz="2600" b="1" dirty="0">
                <a:latin typeface="宋体" panose="02010600030101010101" pitchFamily="2" charset="-122"/>
              </a:rPr>
              <a:t>1887</a:t>
            </a:r>
            <a:r>
              <a:rPr lang="zh-CN" altLang="en-US" sz="2600" b="1" dirty="0">
                <a:latin typeface="宋体" panose="02010600030101010101" pitchFamily="2" charset="-122"/>
              </a:rPr>
              <a:t>年</a:t>
            </a:r>
            <a:r>
              <a:rPr lang="en-US" altLang="zh-CN" sz="2600" b="1" dirty="0">
                <a:latin typeface="宋体" panose="02010600030101010101" pitchFamily="2" charset="-122"/>
              </a:rPr>
              <a:t>3</a:t>
            </a:r>
            <a:r>
              <a:rPr lang="zh-CN" altLang="en-US" sz="2600" b="1" dirty="0">
                <a:latin typeface="宋体" panose="02010600030101010101" pitchFamily="2" charset="-122"/>
              </a:rPr>
              <a:t>月</a:t>
            </a:r>
            <a:r>
              <a:rPr lang="en-US" altLang="zh-CN" sz="2600" b="1" dirty="0">
                <a:latin typeface="宋体" panose="02010600030101010101" pitchFamily="2" charset="-122"/>
              </a:rPr>
              <a:t>3</a:t>
            </a:r>
            <a:r>
              <a:rPr lang="zh-CN" altLang="en-US" sz="2600" b="1" dirty="0">
                <a:latin typeface="宋体" panose="02010600030101010101" pitchFamily="2" charset="-122"/>
              </a:rPr>
              <a:t>日，家里为她请来了一位教师</a:t>
            </a:r>
            <a:r>
              <a:rPr lang="en-US" altLang="zh-CN" sz="2600" b="1" dirty="0">
                <a:latin typeface="宋体" panose="02010600030101010101" pitchFamily="2" charset="-122"/>
              </a:rPr>
              <a:t>——</a:t>
            </a:r>
            <a:r>
              <a:rPr lang="zh-CN" altLang="en-US" sz="2600" b="1" dirty="0">
                <a:latin typeface="宋体" panose="02010600030101010101" pitchFamily="2" charset="-122"/>
              </a:rPr>
              <a:t>安妮</a:t>
            </a:r>
            <a:r>
              <a:rPr lang="en-US" altLang="zh-CN" sz="2600" b="1" dirty="0">
                <a:latin typeface="宋体" panose="02010600030101010101" pitchFamily="2" charset="-122"/>
              </a:rPr>
              <a:t>·</a:t>
            </a:r>
            <a:r>
              <a:rPr lang="zh-CN" altLang="en-US" sz="2600" b="1" dirty="0">
                <a:latin typeface="宋体" panose="02010600030101010101" pitchFamily="2" charset="-122"/>
              </a:rPr>
              <a:t>莎莉文。莎莉文教会她写字、手语。在莎莉文老师充满爱心的教育下，海伦自强不息，最终成为一名了不起的作家和教育家。海伦内心充满了对老师的感激。文中记叙的就是引领</a:t>
            </a:r>
            <a:r>
              <a:rPr lang="zh-CN" altLang="en-US" sz="2600" b="1" dirty="0">
                <a:latin typeface="Arial" panose="020B0604020202020204" pitchFamily="34" charset="0"/>
              </a:rPr>
              <a:t>海伦</a:t>
            </a:r>
            <a:r>
              <a:rPr lang="en-US" altLang="zh-CN" sz="2600" b="1" dirty="0">
                <a:latin typeface="Arial" panose="020B0604020202020204" pitchFamily="34" charset="0"/>
              </a:rPr>
              <a:t>·</a:t>
            </a:r>
            <a:r>
              <a:rPr lang="zh-CN" altLang="en-US" sz="2600" b="1" dirty="0">
                <a:latin typeface="Arial" panose="020B0604020202020204" pitchFamily="34" charset="0"/>
              </a:rPr>
              <a:t>凯勒走向光明，为她“再塑生命”的莎莉文老师。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grpSp>
        <p:nvGrpSpPr>
          <p:cNvPr id="3174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174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相关介绍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3"/>
          <p:cNvSpPr/>
          <p:nvPr/>
        </p:nvSpPr>
        <p:spPr>
          <a:xfrm>
            <a:off x="539750" y="1982788"/>
            <a:ext cx="8208963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300000"/>
              </a:lnSpc>
            </a:pP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搓捻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企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盼     繁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衍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迁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徙    遐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想 </a:t>
            </a:r>
            <a:endParaRPr lang="en-US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300000"/>
              </a:lnSpc>
            </a:pP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拼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凑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绽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放     花团锦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簇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疲倦不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堪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300000"/>
              </a:lnSpc>
            </a:pP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截</a:t>
            </a:r>
            <a:r>
              <a:rPr lang="en-US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endParaRPr lang="en-US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0247"/>
          <p:cNvSpPr txBox="1"/>
          <p:nvPr/>
        </p:nvSpPr>
        <p:spPr>
          <a:xfrm>
            <a:off x="323850" y="2060575"/>
            <a:ext cx="19446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tx1"/>
              </a:buClr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cuō niǎn</a:t>
            </a:r>
            <a:endParaRPr lang="en-US" altLang="zh-CN" sz="3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0248"/>
          <p:cNvSpPr txBox="1"/>
          <p:nvPr/>
        </p:nvSpPr>
        <p:spPr>
          <a:xfrm>
            <a:off x="2484438" y="2060575"/>
            <a:ext cx="57150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qǐ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0249"/>
          <p:cNvSpPr txBox="1"/>
          <p:nvPr/>
        </p:nvSpPr>
        <p:spPr>
          <a:xfrm>
            <a:off x="4500563" y="2060575"/>
            <a:ext cx="766762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yǎn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10250"/>
          <p:cNvSpPr txBox="1"/>
          <p:nvPr/>
        </p:nvSpPr>
        <p:spPr>
          <a:xfrm>
            <a:off x="6156325" y="2133600"/>
            <a:ext cx="573088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xǐ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10253"/>
          <p:cNvSpPr txBox="1"/>
          <p:nvPr/>
        </p:nvSpPr>
        <p:spPr>
          <a:xfrm>
            <a:off x="7164388" y="2133600"/>
            <a:ext cx="766762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xiá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10254"/>
          <p:cNvSpPr txBox="1"/>
          <p:nvPr/>
        </p:nvSpPr>
        <p:spPr>
          <a:xfrm>
            <a:off x="827088" y="3500438"/>
            <a:ext cx="766762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còu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10255"/>
          <p:cNvSpPr txBox="1"/>
          <p:nvPr/>
        </p:nvSpPr>
        <p:spPr>
          <a:xfrm>
            <a:off x="2339975" y="3500438"/>
            <a:ext cx="960438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zhàn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256"/>
          <p:cNvSpPr txBox="1"/>
          <p:nvPr/>
        </p:nvSpPr>
        <p:spPr>
          <a:xfrm>
            <a:off x="5292725" y="3451225"/>
            <a:ext cx="57150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cù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0257"/>
          <p:cNvSpPr txBox="1"/>
          <p:nvPr/>
        </p:nvSpPr>
        <p:spPr>
          <a:xfrm>
            <a:off x="7956550" y="3451225"/>
            <a:ext cx="766763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kān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0258"/>
          <p:cNvSpPr txBox="1"/>
          <p:nvPr/>
        </p:nvSpPr>
        <p:spPr>
          <a:xfrm>
            <a:off x="468313" y="4797425"/>
            <a:ext cx="765175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jié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278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2782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6"/>
          <p:cNvSpPr/>
          <p:nvPr/>
        </p:nvSpPr>
        <p:spPr>
          <a:xfrm>
            <a:off x="323850" y="758825"/>
            <a:ext cx="8497888" cy="4902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感慨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有所感触而慨叹。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不求甚解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现在多指读书学习只求懂得大概，不求深刻了解。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疲倦不堪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形容非常疲乏 </a:t>
            </a:r>
            <a:r>
              <a:rPr lang="en-US" altLang="zh-CN" sz="2300" b="1" dirty="0">
                <a:latin typeface="宋体" panose="02010600030101010101" pitchFamily="2" charset="-122"/>
              </a:rPr>
              <a:t>,</a:t>
            </a:r>
            <a:r>
              <a:rPr lang="zh-CN" altLang="en-US" sz="2300" b="1" dirty="0">
                <a:latin typeface="宋体" panose="02010600030101010101" pitchFamily="2" charset="-122"/>
              </a:rPr>
              <a:t>身体由于过度劳累而无法支撑。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恍然大悟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恍然：猛然清醒的样子；悟：心里明白。形容一下子明白过来。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花团锦簇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形容五彩缤纷、十分华丽的景象。簇，丛集、聚集。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美不胜收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美好的东西太多，一时接受不完。</a:t>
            </a:r>
            <a:endParaRPr lang="en-US" altLang="zh-CN" sz="23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混为一谈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300" b="1" dirty="0">
                <a:latin typeface="宋体" panose="02010600030101010101" pitchFamily="2" charset="-122"/>
              </a:rPr>
              <a:t>把不同的事物混在一起，说成是同样的事物。</a:t>
            </a:r>
            <a:endParaRPr lang="zh-CN" altLang="en-US" sz="23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3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1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71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106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charRg st="136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charRg st="158" end="1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2"/>
          <p:cNvSpPr/>
          <p:nvPr/>
        </p:nvSpPr>
        <p:spPr>
          <a:xfrm>
            <a:off x="323850" y="1773238"/>
            <a:ext cx="8569325" cy="2570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默读课文，思考并回答：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在莎莉文老师到来之前，海伦的生命的原貌是什么样子的？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600" b="1" dirty="0">
              <a:latin typeface="宋体" panose="02010600030101010101" pitchFamily="2" charset="-122"/>
            </a:endParaRPr>
          </a:p>
        </p:txBody>
      </p:sp>
      <p:sp>
        <p:nvSpPr>
          <p:cNvPr id="6" name="文本框 16392"/>
          <p:cNvSpPr txBox="1"/>
          <p:nvPr/>
        </p:nvSpPr>
        <p:spPr>
          <a:xfrm>
            <a:off x="1331913" y="3429000"/>
            <a:ext cx="1352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不幸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2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4821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2558</Words>
  <Application>WPS 演示</Application>
  <PresentationFormat>全屏显示(4:3)</PresentationFormat>
  <Paragraphs>195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Times New Roman</vt:lpstr>
      <vt:lpstr>楷体_GB2312</vt:lpstr>
      <vt:lpstr>新宋体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56</cp:revision>
  <dcterms:created xsi:type="dcterms:W3CDTF">2017-02-18T06:44:00Z</dcterms:created>
  <dcterms:modified xsi:type="dcterms:W3CDTF">2023-09-28T12:42:28Z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00A5FD709B104DE6BF813F6AC0F6EAA8_13</vt:lpwstr>
  </property>
</Properties>
</file>