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987" r:id="rId5"/>
    <p:sldId id="698" r:id="rId6"/>
    <p:sldId id="971" r:id="rId8"/>
    <p:sldId id="972" r:id="rId9"/>
    <p:sldId id="974" r:id="rId10"/>
    <p:sldId id="975" r:id="rId11"/>
    <p:sldId id="973" r:id="rId12"/>
    <p:sldId id="976" r:id="rId13"/>
    <p:sldId id="977" r:id="rId14"/>
    <p:sldId id="978" r:id="rId15"/>
    <p:sldId id="983" r:id="rId16"/>
    <p:sldId id="980" r:id="rId17"/>
    <p:sldId id="981" r:id="rId18"/>
    <p:sldId id="982" r:id="rId19"/>
    <p:sldId id="984" r:id="rId20"/>
    <p:sldId id="1002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3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4A471"/>
    <a:srgbClr val="595959"/>
    <a:srgbClr val="A5590F"/>
    <a:srgbClr val="00A3E3"/>
    <a:srgbClr val="0BA7E4"/>
    <a:srgbClr val="4C4C4C"/>
    <a:srgbClr val="9C6E32"/>
    <a:srgbClr val="CEB799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56"/>
        <p:guide pos="33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commentAuthors" Target="commentAuthors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7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32.png"/><Relationship Id="rId1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71650" y="925195"/>
            <a:ext cx="3561715" cy="1388745"/>
            <a:chOff x="2790" y="1457"/>
            <a:chExt cx="5609" cy="2187"/>
          </a:xfrm>
        </p:grpSpPr>
        <p:sp>
          <p:nvSpPr>
            <p:cNvPr id="4" name="云形标注 13"/>
            <p:cNvSpPr/>
            <p:nvPr/>
          </p:nvSpPr>
          <p:spPr>
            <a:xfrm>
              <a:off x="2790" y="1457"/>
              <a:ext cx="5609" cy="2187"/>
            </a:xfrm>
            <a:prstGeom prst="cloudCallout">
              <a:avLst>
                <a:gd name="adj1" fmla="val 46884"/>
                <a:gd name="adj2" fmla="val 49514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lstStyle/>
            <a:p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  <a:p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8436" name="组合 4"/>
            <p:cNvGrpSpPr/>
            <p:nvPr/>
          </p:nvGrpSpPr>
          <p:grpSpPr>
            <a:xfrm>
              <a:off x="3722" y="1935"/>
              <a:ext cx="3689" cy="1115"/>
              <a:chOff x="695324" y="3565444"/>
              <a:chExt cx="2343150" cy="707747"/>
            </a:xfrm>
          </p:grpSpPr>
          <p:sp>
            <p:nvSpPr>
              <p:cNvPr id="12" name="矩形 15"/>
              <p:cNvSpPr>
                <a:spLocks noChangeArrowheads="1"/>
              </p:cNvSpPr>
              <p:nvPr/>
            </p:nvSpPr>
            <p:spPr bwMode="auto">
              <a:xfrm>
                <a:off x="695422" y="3565554"/>
                <a:ext cx="1979935" cy="7075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5</a:t>
                </a: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－</a:t>
                </a:r>
                <a:r>
                  <a:rPr kumimoji="0" lang="en-US" altLang="zh-CN" sz="4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0</a:t>
                </a:r>
                <a:r>
                  <a:rPr kumimoji="0" lang="zh-CN" altLang="en-US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＝</a:t>
                </a:r>
                <a:endParaRPr kumimoji="0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 bwMode="auto">
              <a:xfrm>
                <a:off x="2435606" y="3613146"/>
                <a:ext cx="603348" cy="602838"/>
              </a:xfrm>
              <a:prstGeom prst="rect">
                <a:avLst/>
              </a:prstGeom>
              <a:solidFill>
                <a:srgbClr val="FFFFD5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</p:grpSp>
      <p:sp>
        <p:nvSpPr>
          <p:cNvPr id="7" name="矩形 15"/>
          <p:cNvSpPr/>
          <p:nvPr/>
        </p:nvSpPr>
        <p:spPr>
          <a:xfrm>
            <a:off x="4017963" y="1236663"/>
            <a:ext cx="730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597275" y="514350"/>
            <a:ext cx="3792538" cy="862013"/>
            <a:chOff x="5664" y="811"/>
            <a:chExt cx="5974" cy="1356"/>
          </a:xfrm>
        </p:grpSpPr>
        <p:sp>
          <p:nvSpPr>
            <p:cNvPr id="3" name=" 3"/>
            <p:cNvSpPr/>
            <p:nvPr/>
          </p:nvSpPr>
          <p:spPr>
            <a:xfrm rot="6480000" flipH="1">
              <a:off x="5602" y="1081"/>
              <a:ext cx="1148" cy="1024"/>
            </a:xfrm>
            <a:custGeom>
              <a:avLst/>
              <a:gdLst>
                <a:gd name="connsiteX0" fmla="*/ 405946 w 461547"/>
                <a:gd name="connsiteY0" fmla="*/ 0 h 641672"/>
                <a:gd name="connsiteX1" fmla="*/ 461547 w 461547"/>
                <a:gd name="connsiteY1" fmla="*/ 346143 h 641672"/>
                <a:gd name="connsiteX2" fmla="*/ 459596 w 461547"/>
                <a:gd name="connsiteY2" fmla="*/ 345737 h 641672"/>
                <a:gd name="connsiteX3" fmla="*/ 382928 w 461547"/>
                <a:gd name="connsiteY3" fmla="*/ 242787 h 641672"/>
                <a:gd name="connsiteX4" fmla="*/ 381480 w 461547"/>
                <a:gd name="connsiteY4" fmla="*/ 247440 h 641672"/>
                <a:gd name="connsiteX5" fmla="*/ 0 w 461547"/>
                <a:gd name="connsiteY5" fmla="*/ 639491 h 641672"/>
                <a:gd name="connsiteX6" fmla="*/ 329858 w 461547"/>
                <a:gd name="connsiteY6" fmla="*/ 237025 h 641672"/>
                <a:gd name="connsiteX7" fmla="*/ 331034 w 461547"/>
                <a:gd name="connsiteY7" fmla="*/ 231233 h 641672"/>
                <a:gd name="connsiteX8" fmla="*/ 218681 w 461547"/>
                <a:gd name="connsiteY8" fmla="*/ 295540 h 641672"/>
                <a:gd name="connsiteX9" fmla="*/ 216730 w 461547"/>
                <a:gd name="connsiteY9" fmla="*/ 295133 h 64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547" h="641672">
                  <a:moveTo>
                    <a:pt x="405946" y="0"/>
                  </a:moveTo>
                  <a:lnTo>
                    <a:pt x="461547" y="346143"/>
                  </a:lnTo>
                  <a:lnTo>
                    <a:pt x="459596" y="345737"/>
                  </a:lnTo>
                  <a:lnTo>
                    <a:pt x="382928" y="242787"/>
                  </a:lnTo>
                  <a:lnTo>
                    <a:pt x="381480" y="247440"/>
                  </a:lnTo>
                  <a:cubicBezTo>
                    <a:pt x="258966" y="618095"/>
                    <a:pt x="24250" y="652446"/>
                    <a:pt x="0" y="639491"/>
                  </a:cubicBezTo>
                  <a:cubicBezTo>
                    <a:pt x="130520" y="649125"/>
                    <a:pt x="294836" y="390929"/>
                    <a:pt x="329858" y="237025"/>
                  </a:cubicBezTo>
                  <a:lnTo>
                    <a:pt x="331034" y="231233"/>
                  </a:lnTo>
                  <a:lnTo>
                    <a:pt x="218681" y="295540"/>
                  </a:lnTo>
                  <a:lnTo>
                    <a:pt x="216730" y="2951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trike="noStrike" noProof="1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9" name=" 219"/>
            <p:cNvSpPr/>
            <p:nvPr/>
          </p:nvSpPr>
          <p:spPr>
            <a:xfrm>
              <a:off x="7200" y="811"/>
              <a:ext cx="4439" cy="95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strike="noStrike" noProof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一个也没有减。</a:t>
              </a:r>
              <a:endParaRPr lang="zh-CN" altLang="en-US" sz="28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4" name="图片 13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38200" y="3651250"/>
            <a:ext cx="1000125" cy="1284605"/>
          </a:xfrm>
          <a:prstGeom prst="rect">
            <a:avLst/>
          </a:prstGeom>
        </p:spPr>
      </p:pic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1905000" y="3651250"/>
            <a:ext cx="5864860" cy="699501"/>
          </a:xfrm>
          <a:prstGeom prst="wedgeRoundRectCallout">
            <a:avLst>
              <a:gd name="adj1" fmla="val -54861"/>
              <a:gd name="adj2" fmla="val -45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一个数减 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0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还是等于这个数。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30" descr="F:\ppt素材\新画人物图\女044 拷贝.png女044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34054" y="1764400"/>
            <a:ext cx="1302331" cy="1614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/>
          <p:nvPr/>
        </p:nvSpPr>
        <p:spPr>
          <a:xfrm>
            <a:off x="1623695" y="1585913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458" name="Group 89"/>
          <p:cNvGrpSpPr/>
          <p:nvPr/>
        </p:nvGrpSpPr>
        <p:grpSpPr>
          <a:xfrm>
            <a:off x="394970" y="1633538"/>
            <a:ext cx="2016125" cy="584200"/>
            <a:chOff x="238" y="1519"/>
            <a:chExt cx="1270" cy="368"/>
          </a:xfrm>
        </p:grpSpPr>
        <p:sp>
          <p:nvSpPr>
            <p:cNvPr id="19459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61" name="Group 94"/>
          <p:cNvGrpSpPr/>
          <p:nvPr/>
        </p:nvGrpSpPr>
        <p:grpSpPr>
          <a:xfrm>
            <a:off x="2482533" y="1633538"/>
            <a:ext cx="2016125" cy="584200"/>
            <a:chOff x="238" y="1519"/>
            <a:chExt cx="1270" cy="368"/>
          </a:xfrm>
        </p:grpSpPr>
        <p:sp>
          <p:nvSpPr>
            <p:cNvPr id="19462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64" name="Group 100"/>
          <p:cNvGrpSpPr/>
          <p:nvPr/>
        </p:nvGrpSpPr>
        <p:grpSpPr>
          <a:xfrm>
            <a:off x="4571683" y="1633538"/>
            <a:ext cx="2016125" cy="584200"/>
            <a:chOff x="238" y="1519"/>
            <a:chExt cx="1270" cy="368"/>
          </a:xfrm>
        </p:grpSpPr>
        <p:sp>
          <p:nvSpPr>
            <p:cNvPr id="19465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67" name="Group 103"/>
          <p:cNvGrpSpPr/>
          <p:nvPr/>
        </p:nvGrpSpPr>
        <p:grpSpPr>
          <a:xfrm>
            <a:off x="6659245" y="1633538"/>
            <a:ext cx="2016125" cy="584200"/>
            <a:chOff x="238" y="1519"/>
            <a:chExt cx="1270" cy="368"/>
          </a:xfrm>
        </p:grpSpPr>
        <p:sp>
          <p:nvSpPr>
            <p:cNvPr id="19468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4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5" name="Text Box 17"/>
          <p:cNvSpPr txBox="1"/>
          <p:nvPr/>
        </p:nvSpPr>
        <p:spPr>
          <a:xfrm>
            <a:off x="3700145" y="1585913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17"/>
          <p:cNvSpPr txBox="1"/>
          <p:nvPr/>
        </p:nvSpPr>
        <p:spPr>
          <a:xfrm>
            <a:off x="5786120" y="1595438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17"/>
          <p:cNvSpPr txBox="1"/>
          <p:nvPr/>
        </p:nvSpPr>
        <p:spPr>
          <a:xfrm>
            <a:off x="7873683" y="1585913"/>
            <a:ext cx="661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17"/>
          <p:cNvSpPr txBox="1"/>
          <p:nvPr/>
        </p:nvSpPr>
        <p:spPr>
          <a:xfrm>
            <a:off x="1623695" y="2679700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474" name="Group 121"/>
          <p:cNvGrpSpPr/>
          <p:nvPr/>
        </p:nvGrpSpPr>
        <p:grpSpPr>
          <a:xfrm>
            <a:off x="394970" y="2727325"/>
            <a:ext cx="2016125" cy="584200"/>
            <a:chOff x="238" y="1519"/>
            <a:chExt cx="1270" cy="368"/>
          </a:xfrm>
        </p:grpSpPr>
        <p:sp>
          <p:nvSpPr>
            <p:cNvPr id="19475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1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77" name="Group 124"/>
          <p:cNvGrpSpPr/>
          <p:nvPr/>
        </p:nvGrpSpPr>
        <p:grpSpPr>
          <a:xfrm>
            <a:off x="2482533" y="2727325"/>
            <a:ext cx="2016125" cy="584200"/>
            <a:chOff x="238" y="1519"/>
            <a:chExt cx="1270" cy="368"/>
          </a:xfrm>
        </p:grpSpPr>
        <p:sp>
          <p:nvSpPr>
            <p:cNvPr id="19478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80" name="Group 127"/>
          <p:cNvGrpSpPr/>
          <p:nvPr/>
        </p:nvGrpSpPr>
        <p:grpSpPr>
          <a:xfrm>
            <a:off x="4571683" y="2727325"/>
            <a:ext cx="2016125" cy="584200"/>
            <a:chOff x="238" y="1519"/>
            <a:chExt cx="1270" cy="368"/>
          </a:xfrm>
        </p:grpSpPr>
        <p:sp>
          <p:nvSpPr>
            <p:cNvPr id="19481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7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83" name="Group 130"/>
          <p:cNvGrpSpPr/>
          <p:nvPr/>
        </p:nvGrpSpPr>
        <p:grpSpPr>
          <a:xfrm>
            <a:off x="6659245" y="2727325"/>
            <a:ext cx="2016125" cy="584200"/>
            <a:chOff x="238" y="1519"/>
            <a:chExt cx="1270" cy="368"/>
          </a:xfrm>
        </p:grpSpPr>
        <p:sp>
          <p:nvSpPr>
            <p:cNvPr id="19484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0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1" name="Text Box 17"/>
          <p:cNvSpPr txBox="1"/>
          <p:nvPr/>
        </p:nvSpPr>
        <p:spPr>
          <a:xfrm>
            <a:off x="3700145" y="2679700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 Box 17"/>
          <p:cNvSpPr txBox="1"/>
          <p:nvPr/>
        </p:nvSpPr>
        <p:spPr>
          <a:xfrm>
            <a:off x="5786120" y="2689225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 Box 17"/>
          <p:cNvSpPr txBox="1"/>
          <p:nvPr/>
        </p:nvSpPr>
        <p:spPr>
          <a:xfrm>
            <a:off x="7873683" y="2679700"/>
            <a:ext cx="661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505" name="文本框 3"/>
          <p:cNvSpPr txBox="1"/>
          <p:nvPr/>
        </p:nvSpPr>
        <p:spPr>
          <a:xfrm>
            <a:off x="3223260" y="819150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P30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4" name="Text Box 17"/>
          <p:cNvSpPr txBox="1"/>
          <p:nvPr/>
        </p:nvSpPr>
        <p:spPr>
          <a:xfrm>
            <a:off x="1631633" y="3655378"/>
            <a:ext cx="661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490" name="Group 137"/>
          <p:cNvGrpSpPr/>
          <p:nvPr/>
        </p:nvGrpSpPr>
        <p:grpSpPr>
          <a:xfrm>
            <a:off x="402908" y="3703003"/>
            <a:ext cx="2016125" cy="584200"/>
            <a:chOff x="238" y="1519"/>
            <a:chExt cx="1270" cy="368"/>
          </a:xfrm>
        </p:grpSpPr>
        <p:sp>
          <p:nvSpPr>
            <p:cNvPr id="19491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7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93" name="Group 140"/>
          <p:cNvGrpSpPr/>
          <p:nvPr/>
        </p:nvGrpSpPr>
        <p:grpSpPr>
          <a:xfrm>
            <a:off x="2490470" y="3703003"/>
            <a:ext cx="2016125" cy="584200"/>
            <a:chOff x="238" y="1519"/>
            <a:chExt cx="1270" cy="368"/>
          </a:xfrm>
        </p:grpSpPr>
        <p:sp>
          <p:nvSpPr>
            <p:cNvPr id="19494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96" name="Group 143"/>
          <p:cNvGrpSpPr/>
          <p:nvPr/>
        </p:nvGrpSpPr>
        <p:grpSpPr>
          <a:xfrm>
            <a:off x="4579620" y="3703003"/>
            <a:ext cx="2016125" cy="584200"/>
            <a:chOff x="238" y="1519"/>
            <a:chExt cx="1270" cy="368"/>
          </a:xfrm>
        </p:grpSpPr>
        <p:sp>
          <p:nvSpPr>
            <p:cNvPr id="19497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3" name="矩形 39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9499" name="Group 146"/>
          <p:cNvGrpSpPr/>
          <p:nvPr/>
        </p:nvGrpSpPr>
        <p:grpSpPr>
          <a:xfrm>
            <a:off x="6667183" y="3696653"/>
            <a:ext cx="2016125" cy="584200"/>
            <a:chOff x="238" y="1519"/>
            <a:chExt cx="1270" cy="368"/>
          </a:xfrm>
        </p:grpSpPr>
        <p:sp>
          <p:nvSpPr>
            <p:cNvPr id="19500" name="TextBox 29"/>
            <p:cNvSpPr txBox="1"/>
            <p:nvPr/>
          </p:nvSpPr>
          <p:spPr>
            <a:xfrm>
              <a:off x="238" y="1519"/>
              <a:ext cx="1270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lang="en-US" altLang="zh-CN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lang="zh-CN" altLang="en-US" sz="32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6" name="矩形 45"/>
            <p:cNvSpPr>
              <a:spLocks noChangeArrowheads="1"/>
            </p:cNvSpPr>
            <p:nvPr/>
          </p:nvSpPr>
          <p:spPr bwMode="auto">
            <a:xfrm>
              <a:off x="1069" y="1558"/>
              <a:ext cx="272" cy="272"/>
            </a:xfrm>
            <a:prstGeom prst="rect">
              <a:avLst/>
            </a:prstGeom>
            <a:noFill/>
            <a:ln w="1905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47" name="Text Box 17"/>
          <p:cNvSpPr txBox="1"/>
          <p:nvPr/>
        </p:nvSpPr>
        <p:spPr>
          <a:xfrm>
            <a:off x="3708083" y="3655378"/>
            <a:ext cx="661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Text Box 17"/>
          <p:cNvSpPr txBox="1"/>
          <p:nvPr/>
        </p:nvSpPr>
        <p:spPr>
          <a:xfrm>
            <a:off x="5794058" y="3664903"/>
            <a:ext cx="661987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 Box 17"/>
          <p:cNvSpPr txBox="1"/>
          <p:nvPr/>
        </p:nvSpPr>
        <p:spPr>
          <a:xfrm>
            <a:off x="7881620" y="3655378"/>
            <a:ext cx="661988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P31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627063" y="3473450"/>
            <a:ext cx="2495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375" name="Picture 63" descr="C:\Users\Administrator\Desktop\图片31-removebg-preview.png图片31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27380" y="1798320"/>
            <a:ext cx="7782560" cy="154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352800" y="3473450"/>
            <a:ext cx="2495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6164263" y="3473450"/>
            <a:ext cx="24955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）条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" name="Rectangle 25"/>
          <p:cNvSpPr/>
          <p:nvPr/>
        </p:nvSpPr>
        <p:spPr>
          <a:xfrm>
            <a:off x="861060" y="3408045"/>
            <a:ext cx="1329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3580130" y="3408045"/>
            <a:ext cx="1329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Rectangle 25"/>
          <p:cNvSpPr/>
          <p:nvPr/>
        </p:nvSpPr>
        <p:spPr>
          <a:xfrm>
            <a:off x="6415405" y="3441065"/>
            <a:ext cx="13290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98475" y="774700"/>
            <a:ext cx="6921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8"/>
          <p:cNvGrpSpPr/>
          <p:nvPr/>
        </p:nvGrpSpPr>
        <p:grpSpPr>
          <a:xfrm>
            <a:off x="715963" y="3430588"/>
            <a:ext cx="3014662" cy="706755"/>
            <a:chOff x="712788" y="3568699"/>
            <a:chExt cx="3014662" cy="706616"/>
          </a:xfrm>
        </p:grpSpPr>
        <p:sp>
          <p:nvSpPr>
            <p:cNvPr id="21506" name="矩形 15"/>
            <p:cNvSpPr/>
            <p:nvPr/>
          </p:nvSpPr>
          <p:spPr>
            <a:xfrm>
              <a:off x="712788" y="3568699"/>
              <a:ext cx="301466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 +   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2940050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1697038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1585913" y="342106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Rectangle 25"/>
          <p:cNvSpPr/>
          <p:nvPr/>
        </p:nvSpPr>
        <p:spPr>
          <a:xfrm>
            <a:off x="2832100" y="343058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1512" name="Picture 10" descr="C:\Users\Administrator\Desktop\图片32-removebg-preview.png图片32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74395" y="1652270"/>
            <a:ext cx="7939405" cy="96075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3" name="组合 8"/>
          <p:cNvGrpSpPr/>
          <p:nvPr/>
        </p:nvGrpSpPr>
        <p:grpSpPr>
          <a:xfrm>
            <a:off x="5192713" y="3421063"/>
            <a:ext cx="3014662" cy="706755"/>
            <a:chOff x="712788" y="3568699"/>
            <a:chExt cx="3014662" cy="706616"/>
          </a:xfrm>
        </p:grpSpPr>
        <p:sp>
          <p:nvSpPr>
            <p:cNvPr id="21514" name="矩形 15"/>
            <p:cNvSpPr/>
            <p:nvPr/>
          </p:nvSpPr>
          <p:spPr>
            <a:xfrm>
              <a:off x="712788" y="3568699"/>
              <a:ext cx="301466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r>
                <a:rPr lang="en-US" altLang="zh-CN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 +   </a:t>
              </a:r>
              <a:r>
                <a:rPr lang="zh-CN" altLang="en-US" sz="4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2940050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1697038" y="3611553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9" name="Rectangle 25"/>
          <p:cNvSpPr/>
          <p:nvPr/>
        </p:nvSpPr>
        <p:spPr>
          <a:xfrm>
            <a:off x="6062663" y="341153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Rectangle 25"/>
          <p:cNvSpPr/>
          <p:nvPr/>
        </p:nvSpPr>
        <p:spPr>
          <a:xfrm>
            <a:off x="7308850" y="342106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19" name="文本框 1"/>
          <p:cNvSpPr txBox="1"/>
          <p:nvPr/>
        </p:nvSpPr>
        <p:spPr>
          <a:xfrm>
            <a:off x="3463925" y="371475"/>
            <a:ext cx="25577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P31 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98475" y="774700"/>
            <a:ext cx="69215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823913" y="631825"/>
            <a:ext cx="7478713" cy="3911600"/>
          </a:xfrm>
          <a:prstGeom prst="roundRect">
            <a:avLst/>
          </a:prstGeom>
          <a:solidFill>
            <a:srgbClr val="E7F3F4"/>
          </a:solidFill>
          <a:ln w="28575" cmpd="dbl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4" name="Text Box 3"/>
          <p:cNvSpPr txBox="1"/>
          <p:nvPr/>
        </p:nvSpPr>
        <p:spPr>
          <a:xfrm>
            <a:off x="992188" y="817563"/>
            <a:ext cx="715962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可以表示一个物体也没有，还可以 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表示起点。从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开始，右边的数依次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5……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两个相同的数相减，得数是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；一个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数加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或减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，还得这个数。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999490" y="2261235"/>
            <a:ext cx="69316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0的认识和有关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0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>
              <a:buClrTx/>
              <a:buSzTx/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加减法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001963" y="14516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15515" y="14458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3250" b="22108"/>
          <a:stretch>
            <a:fillRect/>
          </a:stretch>
        </p:blipFill>
        <p:spPr>
          <a:xfrm>
            <a:off x="-469900" y="2895600"/>
            <a:ext cx="8712200" cy="1593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Rectangle 22"/>
          <p:cNvSpPr/>
          <p:nvPr/>
        </p:nvSpPr>
        <p:spPr>
          <a:xfrm>
            <a:off x="5581650" y="923925"/>
            <a:ext cx="3124200" cy="7080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小猴吃桃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1000" y="1410970"/>
            <a:ext cx="2085975" cy="232219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90713" y="3414395"/>
            <a:ext cx="730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15"/>
          <p:cNvSpPr/>
          <p:nvPr/>
        </p:nvSpPr>
        <p:spPr>
          <a:xfrm>
            <a:off x="4311650" y="3428683"/>
            <a:ext cx="730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15"/>
          <p:cNvSpPr/>
          <p:nvPr/>
        </p:nvSpPr>
        <p:spPr>
          <a:xfrm>
            <a:off x="6594475" y="3419158"/>
            <a:ext cx="730250" cy="7067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400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13" descr="C:\Users\Administrator\Desktop\图片28-removebg-preview.png图片28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76375" y="1605280"/>
            <a:ext cx="6191250" cy="1809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AutoShape 2"/>
          <p:cNvSpPr/>
          <p:nvPr/>
        </p:nvSpPr>
        <p:spPr>
          <a:xfrm>
            <a:off x="644525" y="756920"/>
            <a:ext cx="399732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的含义与写法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277" name="文本框 3"/>
          <p:cNvSpPr txBox="1"/>
          <p:nvPr/>
        </p:nvSpPr>
        <p:spPr>
          <a:xfrm>
            <a:off x="4654550" y="756920"/>
            <a:ext cx="35356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页上面的内容）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2090" y="3652520"/>
            <a:ext cx="8675370" cy="1367790"/>
            <a:chOff x="120" y="5752"/>
            <a:chExt cx="13662" cy="2154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1800" y="6450"/>
              <a:ext cx="11983" cy="911"/>
            </a:xfrm>
            <a:prstGeom prst="wedgeRoundRectCallout">
              <a:avLst>
                <a:gd name="adj1" fmla="val -52845"/>
                <a:gd name="adj2" fmla="val -3179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盘子里一个桃子也没有了，用什么数字表示呢？</a:t>
              </a:r>
              <a:endPara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2" name="图片 1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0" y="5752"/>
              <a:ext cx="1677" cy="215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F:\人一数上\3 1-5的认识和加减法\0b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56883" y="1885633"/>
            <a:ext cx="1362075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AutoShape 27"/>
          <p:cNvSpPr>
            <a:spLocks noChangeArrowheads="1"/>
          </p:cNvSpPr>
          <p:nvPr/>
        </p:nvSpPr>
        <p:spPr bwMode="auto">
          <a:xfrm flipH="1">
            <a:off x="3810000" y="790575"/>
            <a:ext cx="2962910" cy="646699"/>
          </a:xfrm>
          <a:prstGeom prst="wedgeRoundRectCallout">
            <a:avLst>
              <a:gd name="adj1" fmla="val -62619"/>
              <a:gd name="adj2" fmla="val -5270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”像什么？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6324" name="Picture 4" descr="F:\人一数上\3 1-5的认识和加减法\0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5683" y="1885633"/>
            <a:ext cx="1995487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2590483" y="4324350"/>
            <a:ext cx="118586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鸡 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女04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15200" y="438150"/>
            <a:ext cx="993140" cy="1231900"/>
          </a:xfrm>
          <a:prstGeom prst="rect">
            <a:avLst/>
          </a:prstGeom>
        </p:spPr>
      </p:pic>
      <p:graphicFrame>
        <p:nvGraphicFramePr>
          <p:cNvPr id="22" name="表格 21"/>
          <p:cNvGraphicFramePr/>
          <p:nvPr/>
        </p:nvGraphicFramePr>
        <p:xfrm>
          <a:off x="6858000" y="1810385"/>
          <a:ext cx="1383030" cy="2766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030"/>
              </a:tblGrid>
              <a:tr h="13830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T>
                    <a:lnB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  <a:tr h="13830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L>
                    <a:lnR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R>
                    <a:lnT w="12700">
                      <a:solidFill>
                        <a:schemeClr val="bg1">
                          <a:lumMod val="65000"/>
                        </a:schemeClr>
                      </a:solidFill>
                      <a:prstDash val="dash"/>
                    </a:lnT>
                    <a:lnB w="127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3EB"/>
                    </a:solidFill>
                  </a:tcPr>
                </a:tc>
              </a:tr>
            </a:tbl>
          </a:graphicData>
        </a:graphic>
      </p:graphicFrame>
      <p:grpSp>
        <p:nvGrpSpPr>
          <p:cNvPr id="24" name="组合 23"/>
          <p:cNvGrpSpPr/>
          <p:nvPr/>
        </p:nvGrpSpPr>
        <p:grpSpPr>
          <a:xfrm>
            <a:off x="4775835" y="1913255"/>
            <a:ext cx="1301115" cy="2551430"/>
            <a:chOff x="10207" y="3013"/>
            <a:chExt cx="2254" cy="4420"/>
          </a:xfrm>
        </p:grpSpPr>
        <p:grpSp>
          <p:nvGrpSpPr>
            <p:cNvPr id="18" name="组合 17"/>
            <p:cNvGrpSpPr/>
            <p:nvPr/>
          </p:nvGrpSpPr>
          <p:grpSpPr>
            <a:xfrm>
              <a:off x="10432" y="3321"/>
              <a:ext cx="1840" cy="3840"/>
              <a:chOff x="10130" y="3091"/>
              <a:chExt cx="1840" cy="3840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10800" y="3091"/>
                <a:ext cx="1171" cy="3840"/>
              </a:xfrm>
              <a:custGeom>
                <a:avLst/>
                <a:gdLst>
                  <a:gd name="connsiteX0" fmla="*/ 570 w 1171"/>
                  <a:gd name="connsiteY0" fmla="*/ 0 h 3840"/>
                  <a:gd name="connsiteX1" fmla="*/ 1170 w 1171"/>
                  <a:gd name="connsiteY1" fmla="*/ 1425 h 3840"/>
                  <a:gd name="connsiteX2" fmla="*/ 0 w 1171"/>
                  <a:gd name="connsiteY2" fmla="*/ 3840 h 3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1" h="3840">
                    <a:moveTo>
                      <a:pt x="570" y="0"/>
                    </a:moveTo>
                    <a:cubicBezTo>
                      <a:pt x="1026" y="85"/>
                      <a:pt x="1142" y="620"/>
                      <a:pt x="1170" y="1425"/>
                    </a:cubicBezTo>
                    <a:cubicBezTo>
                      <a:pt x="1198" y="2230"/>
                      <a:pt x="718" y="3693"/>
                      <a:pt x="0" y="3840"/>
                    </a:cubicBezTo>
                  </a:path>
                </a:pathLst>
              </a:custGeom>
              <a:noFill/>
              <a:ln w="63500" cap="rnd">
                <a:solidFill>
                  <a:schemeClr val="accent5">
                    <a:lumMod val="75000"/>
                  </a:schemeClr>
                </a:solidFill>
                <a:prstDash val="dash"/>
                <a:head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10800000">
                <a:off x="10130" y="3111"/>
                <a:ext cx="1053" cy="3819"/>
              </a:xfrm>
              <a:custGeom>
                <a:avLst/>
                <a:gdLst>
                  <a:gd name="connsiteX0" fmla="*/ 570 w 1173"/>
                  <a:gd name="connsiteY0" fmla="*/ 0 h 3840"/>
                  <a:gd name="connsiteX1" fmla="*/ 1173 w 1173"/>
                  <a:gd name="connsiteY1" fmla="*/ 1498 h 3840"/>
                  <a:gd name="connsiteX2" fmla="*/ 0 w 1173"/>
                  <a:gd name="connsiteY2" fmla="*/ 3840 h 3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74" h="3840">
                    <a:moveTo>
                      <a:pt x="570" y="0"/>
                    </a:moveTo>
                    <a:cubicBezTo>
                      <a:pt x="918" y="21"/>
                      <a:pt x="1188" y="711"/>
                      <a:pt x="1173" y="1498"/>
                    </a:cubicBezTo>
                    <a:cubicBezTo>
                      <a:pt x="1158" y="2285"/>
                      <a:pt x="783" y="3741"/>
                      <a:pt x="0" y="3840"/>
                    </a:cubicBezTo>
                  </a:path>
                </a:pathLst>
              </a:custGeom>
              <a:noFill/>
              <a:ln w="63500" cap="rnd">
                <a:solidFill>
                  <a:schemeClr val="accent5">
                    <a:lumMod val="75000"/>
                  </a:schemeClr>
                </a:solidFill>
                <a:prstDash val="dash"/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0" name="同心圆 19"/>
            <p:cNvSpPr/>
            <p:nvPr/>
          </p:nvSpPr>
          <p:spPr>
            <a:xfrm rot="600000">
              <a:off x="10207" y="3013"/>
              <a:ext cx="2254" cy="4421"/>
            </a:xfrm>
            <a:prstGeom prst="donut">
              <a:avLst>
                <a:gd name="adj" fmla="val 22469"/>
              </a:avLst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8" name="任意多边形 27"/>
          <p:cNvSpPr/>
          <p:nvPr/>
        </p:nvSpPr>
        <p:spPr>
          <a:xfrm>
            <a:off x="7314565" y="1873181"/>
            <a:ext cx="857300" cy="2637790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107950" cap="rnd" cmpd="sng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6900755" y="1873222"/>
            <a:ext cx="773855" cy="2637818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107950" cap="rnd" cmpd="sng">
            <a:solidFill>
              <a:schemeClr val="tx1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75" y="1035050"/>
            <a:ext cx="8705850" cy="1079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54025" y="2190750"/>
            <a:ext cx="8539163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R="0" lvl="0" algn="l" defTabSz="914400" rtl="0" eaLnBrk="1" fontAlgn="base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从右上角起笔，从上到下，从左到右，写得圆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R="0" lvl="0" algn="l" defTabSz="914400" rtl="0" eaLnBrk="1" fontAlgn="base" hangingPunct="1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滑，不能写得一头圆，一头尖，不能有棱角。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9" name=" 219"/>
          <p:cNvSpPr/>
          <p:nvPr/>
        </p:nvSpPr>
        <p:spPr>
          <a:xfrm>
            <a:off x="3422650" y="376238"/>
            <a:ext cx="2824163" cy="54768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3200" b="1" strike="noStrike" noProof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的书写</a:t>
            </a:r>
            <a:endParaRPr lang="zh-CN" altLang="en-US" sz="3200" b="1" strike="noStrike" noProof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737360" y="1233805"/>
            <a:ext cx="247650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1617980" y="123380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2458720" y="1233805"/>
            <a:ext cx="247650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0800000">
            <a:off x="2339340" y="123380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3175000" y="1232535"/>
            <a:ext cx="247650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10800000">
            <a:off x="3055620" y="123253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906520" y="1231265"/>
            <a:ext cx="247650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 rot="10800000">
            <a:off x="3787140" y="123126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630420" y="1229995"/>
            <a:ext cx="247650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 rot="10800000">
            <a:off x="4511040" y="122999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354320" y="1228725"/>
            <a:ext cx="231775" cy="696595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 rot="10800000">
            <a:off x="5234940" y="1228725"/>
            <a:ext cx="223520" cy="69659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05000" y="3714750"/>
            <a:ext cx="5074285" cy="1284605"/>
            <a:chOff x="3000" y="5850"/>
            <a:chExt cx="7991" cy="2023"/>
          </a:xfrm>
        </p:grpSpPr>
        <p:sp>
          <p:nvSpPr>
            <p:cNvPr id="20" name="AutoShape 27"/>
            <p:cNvSpPr>
              <a:spLocks noChangeArrowheads="1"/>
            </p:cNvSpPr>
            <p:nvPr/>
          </p:nvSpPr>
          <p:spPr bwMode="auto">
            <a:xfrm flipH="1">
              <a:off x="5253" y="6330"/>
              <a:ext cx="5738" cy="1018"/>
            </a:xfrm>
            <a:prstGeom prst="wedgeRoundRectCallout">
              <a:avLst>
                <a:gd name="adj1" fmla="val 62684"/>
                <a:gd name="adj2" fmla="val -1909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你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还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在哪儿见过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1" name="图片 20" descr="老师8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00" y="5850"/>
              <a:ext cx="1575" cy="2023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uiExpand="1" build="allAtOnce"/>
      <p:bldP spid="28" grpId="0" animBg="1"/>
      <p:bldP spid="29" grpId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09613" y="1476375"/>
            <a:ext cx="7724775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1730375" y="3325813"/>
            <a:ext cx="6283325" cy="646699"/>
          </a:xfrm>
          <a:prstGeom prst="wedgeRoundRectCallout">
            <a:avLst>
              <a:gd name="adj1" fmla="val -53490"/>
              <a:gd name="adj2" fmla="val -14376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指一指，直尺上的“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”在哪儿？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730375" y="3325813"/>
            <a:ext cx="4670425" cy="646797"/>
          </a:xfrm>
          <a:prstGeom prst="wedgeRoundRectCallout">
            <a:avLst>
              <a:gd name="adj1" fmla="val -53902"/>
              <a:gd name="adj2" fmla="val -13577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”还可以表示什么？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0768" y="4324033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在尺子上还可以表示起点。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105150"/>
            <a:ext cx="1014730" cy="1304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06400" y="582613"/>
            <a:ext cx="998538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起点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949325" y="1155700"/>
            <a:ext cx="7938" cy="414338"/>
          </a:xfrm>
          <a:prstGeom prst="straightConnector1">
            <a:avLst/>
          </a:prstGeom>
          <a:ln w="38100" cap="rnd">
            <a:solidFill>
              <a:srgbClr val="FF0000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762000" y="1581150"/>
            <a:ext cx="381000" cy="762000"/>
          </a:xfrm>
          <a:prstGeom prst="ellipse">
            <a:avLst/>
          </a:prstGeom>
          <a:ln w="38100" cap="rnd">
            <a:solidFill>
              <a:srgbClr val="FF0000"/>
            </a:solidFill>
            <a:headEnd type="triangle" w="lg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bldLvl="0" animBg="1"/>
      <p:bldP spid="14" grpId="2" bldLvl="0" animBg="1"/>
      <p:bldP spid="15" grpId="0" bldLvl="0" animBg="1"/>
      <p:bldP spid="3" grpId="0"/>
      <p:bldP spid="4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图片29-removebg-preview.png图片29-removebg-preview"/>
          <p:cNvPicPr>
            <a:picLocks noChangeAspect="1"/>
          </p:cNvPicPr>
          <p:nvPr/>
        </p:nvPicPr>
        <p:blipFill>
          <a:blip r:embed="rId1" cstate="print"/>
          <a:srcRect l="37123"/>
          <a:stretch>
            <a:fillRect/>
          </a:stretch>
        </p:blipFill>
        <p:spPr>
          <a:xfrm>
            <a:off x="3286125" y="1072515"/>
            <a:ext cx="4318635" cy="2018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13" descr="C:\Users\Administrator\Desktop\图片29-removebg-preview.png图片29-removebg-preview"/>
          <p:cNvPicPr>
            <a:picLocks noChangeAspect="1"/>
          </p:cNvPicPr>
          <p:nvPr/>
        </p:nvPicPr>
        <p:blipFill>
          <a:blip r:embed="rId1" cstate="print"/>
          <a:srcRect r="60599"/>
          <a:stretch>
            <a:fillRect/>
          </a:stretch>
        </p:blipFill>
        <p:spPr>
          <a:xfrm>
            <a:off x="960120" y="1132205"/>
            <a:ext cx="2546350" cy="1898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5" name="AutoShape 2"/>
          <p:cNvSpPr/>
          <p:nvPr/>
        </p:nvSpPr>
        <p:spPr>
          <a:xfrm>
            <a:off x="644525" y="576263"/>
            <a:ext cx="3997325" cy="396875"/>
          </a:xfrm>
          <a:prstGeom prst="roundRect">
            <a:avLst>
              <a:gd name="adj" fmla="val 4889"/>
            </a:avLst>
          </a:prstGeom>
          <a:solidFill>
            <a:srgbClr val="FCD9DD"/>
          </a:solidFill>
          <a:ln w="9525">
            <a:noFill/>
          </a:ln>
        </p:spPr>
        <p:txBody>
          <a:bodyPr wrap="none" anchor="ctr" anchorCtr="0"/>
          <a:lstStyle/>
          <a:p>
            <a:pPr>
              <a:lnSpc>
                <a:spcPct val="110000"/>
              </a:lnSpc>
            </a:pP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探究点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：有关</a:t>
            </a:r>
            <a:r>
              <a:rPr lang="en-US" altLang="zh-CN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2600" b="1" dirty="0">
                <a:solidFill>
                  <a:srgbClr val="FF376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的加减法</a:t>
            </a:r>
            <a:endParaRPr lang="zh-CN" altLang="en-US" sz="2600" b="1" dirty="0">
              <a:solidFill>
                <a:srgbClr val="FF376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396" name="文本框 3"/>
          <p:cNvSpPr txBox="1"/>
          <p:nvPr/>
        </p:nvSpPr>
        <p:spPr>
          <a:xfrm>
            <a:off x="4641850" y="576263"/>
            <a:ext cx="35356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30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页下面的内容）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4" name="图片 3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409950"/>
            <a:ext cx="1000125" cy="1284605"/>
          </a:xfrm>
          <a:prstGeom prst="rect">
            <a:avLst/>
          </a:prstGeom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905000" y="3409950"/>
            <a:ext cx="5588000" cy="1192530"/>
          </a:xfrm>
          <a:prstGeom prst="wedgeRoundRectCallout">
            <a:avLst>
              <a:gd name="adj1" fmla="val -55386"/>
              <a:gd name="adj2" fmla="val -2404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鸟窝里还有几只小鸟？你能用一道算式来表示吗？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0233" y="4171950"/>
            <a:ext cx="28829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－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828800" y="3486150"/>
            <a:ext cx="4608830" cy="646703"/>
          </a:xfrm>
          <a:prstGeom prst="wedgeRoundRectCallout">
            <a:avLst>
              <a:gd name="adj1" fmla="val -54920"/>
              <a:gd name="adj2" fmla="val -398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相同的两个数相减得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6" grpId="0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2057400" y="3333750"/>
            <a:ext cx="5864860" cy="1192773"/>
          </a:xfrm>
          <a:prstGeom prst="wedgeRoundRectCallout">
            <a:avLst>
              <a:gd name="adj1" fmla="val -55386"/>
              <a:gd name="adj2" fmla="val -2404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两片荷叶上一共有几只小青蛙？你能用一道算式来表示吗？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17409" name="图片 2" descr="C:\Users\Administrator\Desktop\图片30-removebg-preview.png图片30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229486" y="874713"/>
            <a:ext cx="4481830" cy="1466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3130550" y="2325688"/>
            <a:ext cx="28829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＋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＝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endParaRPr lang="en-US" altLang="zh-CN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" name="图片 13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5995" y="3308350"/>
            <a:ext cx="1000125" cy="1284605"/>
          </a:xfrm>
          <a:prstGeom prst="rect">
            <a:avLst/>
          </a:prstGeom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2042795" y="3308350"/>
            <a:ext cx="5864860" cy="646749"/>
          </a:xfrm>
          <a:prstGeom prst="wedgeRoundRectCallout">
            <a:avLst>
              <a:gd name="adj1" fmla="val -54861"/>
              <a:gd name="adj2" fmla="val -45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一个数加 </a:t>
            </a:r>
            <a:r>
              <a:rPr lang="en-US" altLang="zh-CN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0 </a:t>
            </a:r>
            <a:r>
              <a:rPr lang="zh-CN" altLang="en-US" sz="32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还是等于这个数。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bldLvl="0" animBg="1"/>
      <p:bldP spid="7" grpId="0"/>
      <p:bldP spid="15" grpId="0" bldLvl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650</Words>
  <Application>WPS 演示</Application>
  <PresentationFormat>全屏显示(16:9)</PresentationFormat>
  <Paragraphs>172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607</cp:revision>
  <dcterms:created xsi:type="dcterms:W3CDTF">2015-05-29T07:51:00Z</dcterms:created>
  <dcterms:modified xsi:type="dcterms:W3CDTF">2023-09-28T13:10:21Z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